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ítulo y subtítulo">
    <p:spTree>
      <p:nvGrpSpPr>
        <p:cNvPr id="1" name=""/>
        <p:cNvGrpSpPr/>
        <p:nvPr/>
      </p:nvGrpSpPr>
      <p:grpSpPr>
        <a:xfrm>
          <a:off x="0" y="0"/>
          <a:ext cx="0" cy="0"/>
          <a:chOff x="0" y="0"/>
          <a:chExt cx="0" cy="0"/>
        </a:xfrm>
      </p:grpSpPr>
      <p:sp>
        <p:nvSpPr>
          <p:cNvPr id="11" name="Texto del título"/>
          <p:cNvSpPr txBox="1"/>
          <p:nvPr>
            <p:ph type="title"/>
          </p:nvPr>
        </p:nvSpPr>
        <p:spPr>
          <a:xfrm>
            <a:off x="1270000" y="1638300"/>
            <a:ext cx="10464800" cy="3302000"/>
          </a:xfrm>
          <a:prstGeom prst="rect">
            <a:avLst/>
          </a:prstGeom>
        </p:spPr>
        <p:txBody>
          <a:bodyPr anchor="b"/>
          <a:lstStyle/>
          <a:p>
            <a:pPr/>
            <a:r>
              <a:t>Texto del título</a:t>
            </a:r>
          </a:p>
        </p:txBody>
      </p:sp>
      <p:sp>
        <p:nvSpPr>
          <p:cNvPr id="12" name="Nivel de texto 1…"/>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Nivel de texto 1</a:t>
            </a:r>
          </a:p>
          <a:p>
            <a:pPr lvl="1"/>
            <a:r>
              <a:t>Nivel de texto 2</a:t>
            </a:r>
          </a:p>
          <a:p>
            <a:pPr lvl="2"/>
            <a:r>
              <a:t>Nivel de texto 3</a:t>
            </a:r>
          </a:p>
          <a:p>
            <a:pPr lvl="3"/>
            <a:r>
              <a:t>Nivel de texto 4</a:t>
            </a:r>
          </a:p>
          <a:p>
            <a:pPr lvl="4"/>
            <a:r>
              <a:t>Nivel de texto 5</a:t>
            </a:r>
          </a:p>
        </p:txBody>
      </p:sp>
      <p:sp>
        <p:nvSpPr>
          <p:cNvPr id="13" name="Número de diapositiva"/>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
    <p:spTree>
      <p:nvGrpSpPr>
        <p:cNvPr id="1" name=""/>
        <p:cNvGrpSpPr/>
        <p:nvPr/>
      </p:nvGrpSpPr>
      <p:grpSpPr>
        <a:xfrm>
          <a:off x="0" y="0"/>
          <a:ext cx="0" cy="0"/>
          <a:chOff x="0" y="0"/>
          <a:chExt cx="0" cy="0"/>
        </a:xfrm>
      </p:grpSpPr>
      <p:sp>
        <p:nvSpPr>
          <p:cNvPr id="93" name="– Juan Pérez"/>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 Juan Pérez</a:t>
            </a:r>
          </a:p>
        </p:txBody>
      </p:sp>
      <p:sp>
        <p:nvSpPr>
          <p:cNvPr id="94" name="“Escribe una cita aquí”"/>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“Escribe una cita aquí” </a:t>
            </a:r>
          </a:p>
        </p:txBody>
      </p:sp>
      <p:sp>
        <p:nvSpPr>
          <p:cNvPr id="95"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02" name="Imagen"/>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En blanco">
    <p:spTree>
      <p:nvGrpSpPr>
        <p:cNvPr id="1" name=""/>
        <p:cNvGrpSpPr/>
        <p:nvPr/>
      </p:nvGrpSpPr>
      <p:grpSpPr>
        <a:xfrm>
          <a:off x="0" y="0"/>
          <a:ext cx="0" cy="0"/>
          <a:chOff x="0" y="0"/>
          <a:chExt cx="0" cy="0"/>
        </a:xfrm>
      </p:grpSpPr>
      <p:sp>
        <p:nvSpPr>
          <p:cNvPr id="110"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horizontal)">
    <p:spTree>
      <p:nvGrpSpPr>
        <p:cNvPr id="1" name=""/>
        <p:cNvGrpSpPr/>
        <p:nvPr/>
      </p:nvGrpSpPr>
      <p:grpSpPr>
        <a:xfrm>
          <a:off x="0" y="0"/>
          <a:ext cx="0" cy="0"/>
          <a:chOff x="0" y="0"/>
          <a:chExt cx="0" cy="0"/>
        </a:xfrm>
      </p:grpSpPr>
      <p:sp>
        <p:nvSpPr>
          <p:cNvPr id="20" name="Imagen"/>
          <p:cNvSpPr/>
          <p:nvPr>
            <p:ph type="pic" idx="13"/>
          </p:nvPr>
        </p:nvSpPr>
        <p:spPr>
          <a:xfrm>
            <a:off x="1625600" y="673100"/>
            <a:ext cx="9753600" cy="5905500"/>
          </a:xfrm>
          <a:prstGeom prst="rect">
            <a:avLst/>
          </a:prstGeom>
        </p:spPr>
        <p:txBody>
          <a:bodyPr lIns="91439" tIns="45719" rIns="91439" bIns="45719" anchor="t">
            <a:noAutofit/>
          </a:bodyPr>
          <a:lstStyle/>
          <a:p>
            <a:pPr/>
          </a:p>
        </p:txBody>
      </p:sp>
      <p:sp>
        <p:nvSpPr>
          <p:cNvPr id="21" name="Texto del título"/>
          <p:cNvSpPr txBox="1"/>
          <p:nvPr>
            <p:ph type="title"/>
          </p:nvPr>
        </p:nvSpPr>
        <p:spPr>
          <a:xfrm>
            <a:off x="1270000" y="6718300"/>
            <a:ext cx="10464800" cy="1422400"/>
          </a:xfrm>
          <a:prstGeom prst="rect">
            <a:avLst/>
          </a:prstGeom>
        </p:spPr>
        <p:txBody>
          <a:bodyPr anchor="b"/>
          <a:lstStyle/>
          <a:p>
            <a:pPr/>
            <a:r>
              <a:t>Texto del título</a:t>
            </a:r>
          </a:p>
        </p:txBody>
      </p:sp>
      <p:sp>
        <p:nvSpPr>
          <p:cNvPr id="22" name="Nivel de texto 1…"/>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Nivel de texto 1</a:t>
            </a:r>
          </a:p>
          <a:p>
            <a:pPr lvl="1"/>
            <a:r>
              <a:t>Nivel de texto 2</a:t>
            </a:r>
          </a:p>
          <a:p>
            <a:pPr lvl="2"/>
            <a:r>
              <a:t>Nivel de texto 3</a:t>
            </a:r>
          </a:p>
          <a:p>
            <a:pPr lvl="3"/>
            <a:r>
              <a:t>Nivel de texto 4</a:t>
            </a:r>
          </a:p>
          <a:p>
            <a:pPr lvl="4"/>
            <a:r>
              <a:t>Nivel de texto 5</a:t>
            </a:r>
          </a:p>
        </p:txBody>
      </p:sp>
      <p:sp>
        <p:nvSpPr>
          <p:cNvPr id="23"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centro)">
    <p:spTree>
      <p:nvGrpSpPr>
        <p:cNvPr id="1" name=""/>
        <p:cNvGrpSpPr/>
        <p:nvPr/>
      </p:nvGrpSpPr>
      <p:grpSpPr>
        <a:xfrm>
          <a:off x="0" y="0"/>
          <a:ext cx="0" cy="0"/>
          <a:chOff x="0" y="0"/>
          <a:chExt cx="0" cy="0"/>
        </a:xfrm>
      </p:grpSpPr>
      <p:sp>
        <p:nvSpPr>
          <p:cNvPr id="30" name="Texto del título"/>
          <p:cNvSpPr txBox="1"/>
          <p:nvPr>
            <p:ph type="title"/>
          </p:nvPr>
        </p:nvSpPr>
        <p:spPr>
          <a:xfrm>
            <a:off x="1270000" y="3225800"/>
            <a:ext cx="10464800" cy="3302000"/>
          </a:xfrm>
          <a:prstGeom prst="rect">
            <a:avLst/>
          </a:prstGeom>
        </p:spPr>
        <p:txBody>
          <a:bodyPr/>
          <a:lstStyle/>
          <a:p>
            <a:pPr/>
            <a:r>
              <a:t>Texto del título</a:t>
            </a:r>
          </a:p>
        </p:txBody>
      </p:sp>
      <p:sp>
        <p:nvSpPr>
          <p:cNvPr id="31"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vertical)">
    <p:spTree>
      <p:nvGrpSpPr>
        <p:cNvPr id="1" name=""/>
        <p:cNvGrpSpPr/>
        <p:nvPr/>
      </p:nvGrpSpPr>
      <p:grpSpPr>
        <a:xfrm>
          <a:off x="0" y="0"/>
          <a:ext cx="0" cy="0"/>
          <a:chOff x="0" y="0"/>
          <a:chExt cx="0" cy="0"/>
        </a:xfrm>
      </p:grpSpPr>
      <p:sp>
        <p:nvSpPr>
          <p:cNvPr id="38" name="Imagen"/>
          <p:cNvSpPr/>
          <p:nvPr>
            <p:ph type="pic" sz="half" idx="13"/>
          </p:nvPr>
        </p:nvSpPr>
        <p:spPr>
          <a:xfrm>
            <a:off x="6718300" y="635000"/>
            <a:ext cx="5334000" cy="8216900"/>
          </a:xfrm>
          <a:prstGeom prst="rect">
            <a:avLst/>
          </a:prstGeom>
        </p:spPr>
        <p:txBody>
          <a:bodyPr lIns="91439" tIns="45719" rIns="91439" bIns="45719" anchor="t">
            <a:noAutofit/>
          </a:bodyPr>
          <a:lstStyle/>
          <a:p>
            <a:pPr/>
          </a:p>
        </p:txBody>
      </p:sp>
      <p:sp>
        <p:nvSpPr>
          <p:cNvPr id="39" name="Texto del título"/>
          <p:cNvSpPr txBox="1"/>
          <p:nvPr>
            <p:ph type="title"/>
          </p:nvPr>
        </p:nvSpPr>
        <p:spPr>
          <a:xfrm>
            <a:off x="952500" y="635000"/>
            <a:ext cx="5334000" cy="3987800"/>
          </a:xfrm>
          <a:prstGeom prst="rect">
            <a:avLst/>
          </a:prstGeom>
        </p:spPr>
        <p:txBody>
          <a:bodyPr anchor="b"/>
          <a:lstStyle>
            <a:lvl1pPr>
              <a:defRPr sz="6000"/>
            </a:lvl1pPr>
          </a:lstStyle>
          <a:p>
            <a:pPr/>
            <a:r>
              <a:t>Texto del título</a:t>
            </a:r>
          </a:p>
        </p:txBody>
      </p:sp>
      <p:sp>
        <p:nvSpPr>
          <p:cNvPr id="40" name="Nivel de texto 1…"/>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Nivel de texto 1</a:t>
            </a:r>
          </a:p>
          <a:p>
            <a:pPr lvl="1"/>
            <a:r>
              <a:t>Nivel de texto 2</a:t>
            </a:r>
          </a:p>
          <a:p>
            <a:pPr lvl="2"/>
            <a:r>
              <a:t>Nivel de texto 3</a:t>
            </a:r>
          </a:p>
          <a:p>
            <a:pPr lvl="3"/>
            <a:r>
              <a:t>Nivel de texto 4</a:t>
            </a:r>
          </a:p>
          <a:p>
            <a:pPr lvl="4"/>
            <a:r>
              <a:t>Nivel de texto 5</a:t>
            </a:r>
          </a:p>
        </p:txBody>
      </p:sp>
      <p:sp>
        <p:nvSpPr>
          <p:cNvPr id="41"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arriba)">
    <p:spTree>
      <p:nvGrpSpPr>
        <p:cNvPr id="1" name=""/>
        <p:cNvGrpSpPr/>
        <p:nvPr/>
      </p:nvGrpSpPr>
      <p:grpSpPr>
        <a:xfrm>
          <a:off x="0" y="0"/>
          <a:ext cx="0" cy="0"/>
          <a:chOff x="0" y="0"/>
          <a:chExt cx="0" cy="0"/>
        </a:xfrm>
      </p:grpSpPr>
      <p:sp>
        <p:nvSpPr>
          <p:cNvPr id="48" name="Texto del título"/>
          <p:cNvSpPr txBox="1"/>
          <p:nvPr>
            <p:ph type="title"/>
          </p:nvPr>
        </p:nvSpPr>
        <p:spPr>
          <a:prstGeom prst="rect">
            <a:avLst/>
          </a:prstGeom>
        </p:spPr>
        <p:txBody>
          <a:bodyPr/>
          <a:lstStyle/>
          <a:p>
            <a:pPr/>
            <a:r>
              <a:t>Texto del título</a:t>
            </a:r>
          </a:p>
        </p:txBody>
      </p:sp>
      <p:sp>
        <p:nvSpPr>
          <p:cNvPr id="49"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y viñetas">
    <p:spTree>
      <p:nvGrpSpPr>
        <p:cNvPr id="1" name=""/>
        <p:cNvGrpSpPr/>
        <p:nvPr/>
      </p:nvGrpSpPr>
      <p:grpSpPr>
        <a:xfrm>
          <a:off x="0" y="0"/>
          <a:ext cx="0" cy="0"/>
          <a:chOff x="0" y="0"/>
          <a:chExt cx="0" cy="0"/>
        </a:xfrm>
      </p:grpSpPr>
      <p:sp>
        <p:nvSpPr>
          <p:cNvPr id="56" name="Texto del título"/>
          <p:cNvSpPr txBox="1"/>
          <p:nvPr>
            <p:ph type="title"/>
          </p:nvPr>
        </p:nvSpPr>
        <p:spPr>
          <a:prstGeom prst="rect">
            <a:avLst/>
          </a:prstGeom>
        </p:spPr>
        <p:txBody>
          <a:bodyPr/>
          <a:lstStyle/>
          <a:p>
            <a:pPr/>
            <a:r>
              <a:t>Texto del título</a:t>
            </a:r>
          </a:p>
        </p:txBody>
      </p:sp>
      <p:sp>
        <p:nvSpPr>
          <p:cNvPr id="57" name="Nivel de texto 1…"/>
          <p:cNvSpPr txBox="1"/>
          <p:nvPr>
            <p:ph type="body" idx="1"/>
          </p:nvPr>
        </p:nvSpPr>
        <p:spPr>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58"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viñetas y foto">
    <p:spTree>
      <p:nvGrpSpPr>
        <p:cNvPr id="1" name=""/>
        <p:cNvGrpSpPr/>
        <p:nvPr/>
      </p:nvGrpSpPr>
      <p:grpSpPr>
        <a:xfrm>
          <a:off x="0" y="0"/>
          <a:ext cx="0" cy="0"/>
          <a:chOff x="0" y="0"/>
          <a:chExt cx="0" cy="0"/>
        </a:xfrm>
      </p:grpSpPr>
      <p:sp>
        <p:nvSpPr>
          <p:cNvPr id="65" name="Imagen"/>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exto del título"/>
          <p:cNvSpPr txBox="1"/>
          <p:nvPr>
            <p:ph type="title"/>
          </p:nvPr>
        </p:nvSpPr>
        <p:spPr>
          <a:prstGeom prst="rect">
            <a:avLst/>
          </a:prstGeom>
        </p:spPr>
        <p:txBody>
          <a:bodyPr/>
          <a:lstStyle/>
          <a:p>
            <a:pPr/>
            <a:r>
              <a:t>Texto del título</a:t>
            </a:r>
          </a:p>
        </p:txBody>
      </p:sp>
      <p:sp>
        <p:nvSpPr>
          <p:cNvPr id="67" name="Nivel de texto 1…"/>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Nivel de texto 1</a:t>
            </a:r>
          </a:p>
          <a:p>
            <a:pPr lvl="1"/>
            <a:r>
              <a:t>Nivel de texto 2</a:t>
            </a:r>
          </a:p>
          <a:p>
            <a:pPr lvl="2"/>
            <a:r>
              <a:t>Nivel de texto 3</a:t>
            </a:r>
          </a:p>
          <a:p>
            <a:pPr lvl="3"/>
            <a:r>
              <a:t>Nivel de texto 4</a:t>
            </a:r>
          </a:p>
          <a:p>
            <a:pPr lvl="4"/>
            <a:r>
              <a:t>Nivel de texto 5</a:t>
            </a:r>
          </a:p>
        </p:txBody>
      </p:sp>
      <p:sp>
        <p:nvSpPr>
          <p:cNvPr id="68" name="Número de diapositiva"/>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ñetas">
    <p:spTree>
      <p:nvGrpSpPr>
        <p:cNvPr id="1" name=""/>
        <p:cNvGrpSpPr/>
        <p:nvPr/>
      </p:nvGrpSpPr>
      <p:grpSpPr>
        <a:xfrm>
          <a:off x="0" y="0"/>
          <a:ext cx="0" cy="0"/>
          <a:chOff x="0" y="0"/>
          <a:chExt cx="0" cy="0"/>
        </a:xfrm>
      </p:grpSpPr>
      <p:sp>
        <p:nvSpPr>
          <p:cNvPr id="75" name="Nivel de texto 1…"/>
          <p:cNvSpPr txBox="1"/>
          <p:nvPr>
            <p:ph type="body" idx="1"/>
          </p:nvPr>
        </p:nvSpPr>
        <p:spPr>
          <a:xfrm>
            <a:off x="952500" y="1270000"/>
            <a:ext cx="11099800" cy="7213600"/>
          </a:xfrm>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76"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fotos">
    <p:spTree>
      <p:nvGrpSpPr>
        <p:cNvPr id="1" name=""/>
        <p:cNvGrpSpPr/>
        <p:nvPr/>
      </p:nvGrpSpPr>
      <p:grpSpPr>
        <a:xfrm>
          <a:off x="0" y="0"/>
          <a:ext cx="0" cy="0"/>
          <a:chOff x="0" y="0"/>
          <a:chExt cx="0" cy="0"/>
        </a:xfrm>
      </p:grpSpPr>
      <p:sp>
        <p:nvSpPr>
          <p:cNvPr id="83" name="Imagen"/>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n"/>
          <p:cNvSpPr/>
          <p:nvPr>
            <p:ph type="pic" sz="quarter" idx="14"/>
          </p:nvPr>
        </p:nvSpPr>
        <p:spPr>
          <a:xfrm>
            <a:off x="6718300" y="889000"/>
            <a:ext cx="5334000" cy="3771900"/>
          </a:xfrm>
          <a:prstGeom prst="rect">
            <a:avLst/>
          </a:prstGeom>
        </p:spPr>
        <p:txBody>
          <a:bodyPr lIns="91439" tIns="45719" rIns="91439" bIns="45719" anchor="t">
            <a:noAutofit/>
          </a:bodyPr>
          <a:lstStyle/>
          <a:p>
            <a:pPr/>
          </a:p>
        </p:txBody>
      </p:sp>
      <p:sp>
        <p:nvSpPr>
          <p:cNvPr id="85" name="Imagen"/>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o del título"/>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Texto del título</a:t>
            </a:r>
          </a:p>
        </p:txBody>
      </p:sp>
      <p:sp>
        <p:nvSpPr>
          <p:cNvPr id="3" name="Nivel de texto 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Nivel de texto 1</a:t>
            </a:r>
          </a:p>
          <a:p>
            <a:pPr lvl="1"/>
            <a:r>
              <a:t>Nivel de texto 2</a:t>
            </a:r>
          </a:p>
          <a:p>
            <a:pPr lvl="2"/>
            <a:r>
              <a:t>Nivel de texto 3</a:t>
            </a:r>
          </a:p>
          <a:p>
            <a:pPr lvl="3"/>
            <a:r>
              <a:t>Nivel de texto 4</a:t>
            </a:r>
          </a:p>
          <a:p>
            <a:pPr lvl="4"/>
            <a:r>
              <a:t>Nivel de texto 5</a:t>
            </a:r>
          </a:p>
        </p:txBody>
      </p:sp>
      <p:sp>
        <p:nvSpPr>
          <p:cNvPr id="4" name="Número de diapositiva"/>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2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2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2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2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2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2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2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2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2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2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3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3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3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3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3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3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3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3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3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4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impuestosychocolate.com" TargetMode="External"/><Relationship Id="rId3" Type="http://schemas.openxmlformats.org/officeDocument/2006/relationships/image" Target="../media/image1.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9" name="firma 55 años.jpg" descr="firma 55 años.jpg"/>
          <p:cNvPicPr>
            <a:picLocks noChangeAspect="1"/>
          </p:cNvPicPr>
          <p:nvPr/>
        </p:nvPicPr>
        <p:blipFill>
          <a:blip r:embed="rId2">
            <a:extLst/>
          </a:blip>
          <a:stretch>
            <a:fillRect/>
          </a:stretch>
        </p:blipFill>
        <p:spPr>
          <a:xfrm>
            <a:off x="-114300" y="-622300"/>
            <a:ext cx="6159500" cy="3175000"/>
          </a:xfrm>
          <a:prstGeom prst="rect">
            <a:avLst/>
          </a:prstGeom>
          <a:ln w="12700">
            <a:miter lim="400000"/>
          </a:ln>
        </p:spPr>
      </p:pic>
      <p:sp>
        <p:nvSpPr>
          <p:cNvPr id="120" name="Los Límites a la Actividad Fiscalizadora según los Instrumentos de Protección de Derechos Humanos Internacionales"/>
          <p:cNvSpPr txBox="1"/>
          <p:nvPr>
            <p:ph type="ctrTitle"/>
          </p:nvPr>
        </p:nvSpPr>
        <p:spPr>
          <a:xfrm>
            <a:off x="1270000" y="2540000"/>
            <a:ext cx="10464800" cy="3302000"/>
          </a:xfrm>
          <a:prstGeom prst="rect">
            <a:avLst/>
          </a:prstGeom>
        </p:spPr>
        <p:txBody>
          <a:bodyPr/>
          <a:lstStyle>
            <a:lvl1pPr defTabSz="362204">
              <a:defRPr sz="4960"/>
            </a:lvl1pPr>
          </a:lstStyle>
          <a:p>
            <a:pPr/>
            <a:r>
              <a:t>Los Límites a la Actividad Fiscalizadora según los Instrumentos de Protección de Derechos Humanos Internacionales</a:t>
            </a:r>
          </a:p>
        </p:txBody>
      </p:sp>
      <p:sp>
        <p:nvSpPr>
          <p:cNvPr id="121" name="Lic. Mario E. Archila M.…"/>
          <p:cNvSpPr txBox="1"/>
          <p:nvPr>
            <p:ph type="subTitle" sz="quarter" idx="1"/>
          </p:nvPr>
        </p:nvSpPr>
        <p:spPr>
          <a:xfrm>
            <a:off x="1270000" y="6705600"/>
            <a:ext cx="10464800" cy="1877914"/>
          </a:xfrm>
          <a:prstGeom prst="rect">
            <a:avLst/>
          </a:prstGeom>
        </p:spPr>
        <p:txBody>
          <a:bodyPr/>
          <a:lstStyle/>
          <a:p>
            <a:pPr/>
            <a:r>
              <a:t>Lic. Mario E. Archila M. </a:t>
            </a:r>
          </a:p>
          <a:p>
            <a:pPr/>
            <a:r>
              <a:t>Congreso Internacional de Derecho Tributario</a:t>
            </a:r>
          </a:p>
          <a:p>
            <a:pPr/>
            <a:r>
              <a:t>Quetzaltenango, febrero 2019</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4"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155" name="Límites Formales a la fiscalización"/>
          <p:cNvSpPr txBox="1"/>
          <p:nvPr>
            <p:ph type="title"/>
          </p:nvPr>
        </p:nvSpPr>
        <p:spPr>
          <a:prstGeom prst="rect">
            <a:avLst/>
          </a:prstGeom>
        </p:spPr>
        <p:txBody>
          <a:bodyPr/>
          <a:lstStyle>
            <a:lvl1pPr defTabSz="484886">
              <a:defRPr sz="6640"/>
            </a:lvl1pPr>
          </a:lstStyle>
          <a:p>
            <a:pPr/>
            <a:r>
              <a:t>Límites Formales a la fiscalización</a:t>
            </a:r>
          </a:p>
        </p:txBody>
      </p:sp>
      <p:sp>
        <p:nvSpPr>
          <p:cNvPr id="156" name="El principio de legalidad y el de reserva de ley, por tanto, nos sirven de límites estrictos en la creación del tributo, pero a su vez de límites estrictos en la interpretación de la norma tributaria.…"/>
          <p:cNvSpPr txBox="1"/>
          <p:nvPr>
            <p:ph type="body" idx="1"/>
          </p:nvPr>
        </p:nvSpPr>
        <p:spPr>
          <a:prstGeom prst="rect">
            <a:avLst/>
          </a:prstGeom>
        </p:spPr>
        <p:txBody>
          <a:bodyPr/>
          <a:lstStyle/>
          <a:p>
            <a:pPr/>
            <a:r>
              <a:t>El principio de legalidad y el de reserva de ley, por tanto, nos sirven de límites estrictos en la creación del tributo, pero a su vez de límites estrictos en la interpretación de la norma tributaria. </a:t>
            </a:r>
          </a:p>
          <a:p>
            <a:pPr/>
            <a:r>
              <a:t>El primer intérprete de la norma tributaria será el contribuyente mismo, pues casi todo el sistema guatemalteco se conforma de tributos autodeterminados. </a:t>
            </a:r>
          </a:p>
          <a:p>
            <a:pPr/>
            <a:r>
              <a:t>En un segundo plano, el ente fiscalizador. De ello deriva la importancia, ya, de los principios constitucionales para efectos de la propia interpretación de la norma tributaria. </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0" presetID="19" grpId="1" fill="hold">
                                  <p:stCondLst>
                                    <p:cond delay="0"/>
                                  </p:stCondLst>
                                  <p:iterate type="el" backwards="0">
                                    <p:tmAbs val="0"/>
                                  </p:iterate>
                                  <p:childTnLst>
                                    <p:set>
                                      <p:cBhvr>
                                        <p:cTn id="6" fill="hold"/>
                                        <p:tgtEl>
                                          <p:spTgt spid="156">
                                            <p:bg/>
                                          </p:spTgt>
                                        </p:tgtEl>
                                        <p:attrNameLst>
                                          <p:attrName>style.visibility</p:attrName>
                                        </p:attrNameLst>
                                      </p:cBhvr>
                                      <p:to>
                                        <p:strVal val="visible"/>
                                      </p:to>
                                    </p:set>
                                    <p:anim calcmode="lin" valueType="num">
                                      <p:cBhvr>
                                        <p:cTn id="7" dur="1500" fill="hold"/>
                                        <p:tgtEl>
                                          <p:spTgt spid="156">
                                            <p:bg/>
                                          </p:spTgt>
                                        </p:tgtEl>
                                        <p:attrNameLst>
                                          <p:attrName>ppt_w</p:attrName>
                                        </p:attrNameLst>
                                      </p:cBhvr>
                                      <p:tavLst>
                                        <p:tav tm="0" fmla="#ppt_w*sin(2.5*pi*$)">
                                          <p:val>
                                            <p:fltVal val="0"/>
                                          </p:val>
                                        </p:tav>
                                        <p:tav tm="100000">
                                          <p:val>
                                            <p:fltVal val="1"/>
                                          </p:val>
                                        </p:tav>
                                      </p:tavLst>
                                    </p:anim>
                                    <p:anim calcmode="lin" valueType="num">
                                      <p:cBhvr>
                                        <p:cTn id="8" dur="1500" fill="hold"/>
                                        <p:tgtEl>
                                          <p:spTgt spid="156">
                                            <p:bg/>
                                          </p:spTgt>
                                        </p:tgtEl>
                                        <p:attrNameLst>
                                          <p:attrName>ppt_h</p:attrName>
                                        </p:attrNameLst>
                                      </p:cBhvr>
                                      <p:tavLst>
                                        <p:tav tm="0">
                                          <p:val>
                                            <p:strVal val="#ppt_h"/>
                                          </p:val>
                                        </p:tav>
                                        <p:tav tm="100000">
                                          <p:val>
                                            <p:strVal val="#ppt_h"/>
                                          </p:val>
                                        </p:tav>
                                      </p:tavLst>
                                    </p:anim>
                                  </p:childTnLst>
                                </p:cTn>
                              </p:par>
                              <p:par>
                                <p:cTn id="9" presetClass="entr" nodeType="withEffect" presetSubtype="10" presetID="19" grpId="1" fill="hold">
                                  <p:stCondLst>
                                    <p:cond delay="0"/>
                                  </p:stCondLst>
                                  <p:iterate type="el" backwards="0">
                                    <p:tmAbs val="0"/>
                                  </p:iterate>
                                  <p:childTnLst>
                                    <p:set>
                                      <p:cBhvr>
                                        <p:cTn id="10" fill="hold"/>
                                        <p:tgtEl>
                                          <p:spTgt spid="156">
                                            <p:txEl>
                                              <p:pRg st="0" end="0"/>
                                            </p:txEl>
                                          </p:spTgt>
                                        </p:tgtEl>
                                        <p:attrNameLst>
                                          <p:attrName>style.visibility</p:attrName>
                                        </p:attrNameLst>
                                      </p:cBhvr>
                                      <p:to>
                                        <p:strVal val="visible"/>
                                      </p:to>
                                    </p:set>
                                    <p:animEffect filter="fade" transition="in">
                                      <p:cBhvr>
                                        <p:cTn id="11" dur="1500" fill="hold"/>
                                        <p:tgtEl>
                                          <p:spTgt spid="156">
                                            <p:txEl>
                                              <p:pRg st="0" end="0"/>
                                            </p:txEl>
                                          </p:spTgt>
                                        </p:tgtEl>
                                      </p:cBhvr>
                                    </p:animEffect>
                                    <p:anim calcmode="lin" valueType="num">
                                      <p:cBhvr>
                                        <p:cTn id="12" dur="1500" fill="hold"/>
                                        <p:tgtEl>
                                          <p:spTgt spid="156">
                                            <p:txEl>
                                              <p:pRg st="0" end="0"/>
                                            </p:txEl>
                                          </p:spTgt>
                                        </p:tgtEl>
                                        <p:attrNameLst>
                                          <p:attrName>ppt_w</p:attrName>
                                        </p:attrNameLst>
                                      </p:cBhvr>
                                      <p:tavLst>
                                        <p:tav tm="0" fmla="#ppt_w*sin(2.5*pi*$)">
                                          <p:val>
                                            <p:fltVal val="0"/>
                                          </p:val>
                                        </p:tav>
                                        <p:tav tm="100000">
                                          <p:val>
                                            <p:fltVal val="1"/>
                                          </p:val>
                                        </p:tav>
                                      </p:tavLst>
                                    </p:anim>
                                    <p:anim calcmode="lin" valueType="num">
                                      <p:cBhvr>
                                        <p:cTn id="13" dur="1500" fill="hold"/>
                                        <p:tgtEl>
                                          <p:spTgt spid="15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10" presetID="19" grpId="1" fill="hold">
                                  <p:stCondLst>
                                    <p:cond delay="0"/>
                                  </p:stCondLst>
                                  <p:iterate type="el" backwards="0">
                                    <p:tmAbs val="0"/>
                                  </p:iterate>
                                  <p:childTnLst>
                                    <p:set>
                                      <p:cBhvr>
                                        <p:cTn id="17" fill="hold"/>
                                        <p:tgtEl>
                                          <p:spTgt spid="156">
                                            <p:txEl>
                                              <p:pRg st="1" end="1"/>
                                            </p:txEl>
                                          </p:spTgt>
                                        </p:tgtEl>
                                        <p:attrNameLst>
                                          <p:attrName>style.visibility</p:attrName>
                                        </p:attrNameLst>
                                      </p:cBhvr>
                                      <p:to>
                                        <p:strVal val="visible"/>
                                      </p:to>
                                    </p:set>
                                    <p:animEffect filter="fade" transition="in">
                                      <p:cBhvr>
                                        <p:cTn id="18" dur="1500" fill="hold"/>
                                        <p:tgtEl>
                                          <p:spTgt spid="156">
                                            <p:txEl>
                                              <p:pRg st="1" end="1"/>
                                            </p:txEl>
                                          </p:spTgt>
                                        </p:tgtEl>
                                      </p:cBhvr>
                                    </p:animEffect>
                                    <p:anim calcmode="lin" valueType="num">
                                      <p:cBhvr>
                                        <p:cTn id="19" dur="1500" fill="hold"/>
                                        <p:tgtEl>
                                          <p:spTgt spid="156">
                                            <p:txEl>
                                              <p:pRg st="1" end="1"/>
                                            </p:txEl>
                                          </p:spTgt>
                                        </p:tgtEl>
                                        <p:attrNameLst>
                                          <p:attrName>ppt_w</p:attrName>
                                        </p:attrNameLst>
                                      </p:cBhvr>
                                      <p:tavLst>
                                        <p:tav tm="0" fmla="#ppt_w*sin(2.5*pi*$)">
                                          <p:val>
                                            <p:fltVal val="0"/>
                                          </p:val>
                                        </p:tav>
                                        <p:tav tm="100000">
                                          <p:val>
                                            <p:fltVal val="1"/>
                                          </p:val>
                                        </p:tav>
                                      </p:tavLst>
                                    </p:anim>
                                    <p:anim calcmode="lin" valueType="num">
                                      <p:cBhvr>
                                        <p:cTn id="20" dur="1500" fill="hold"/>
                                        <p:tgtEl>
                                          <p:spTgt spid="15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0" presetID="19" grpId="1" fill="hold">
                                  <p:stCondLst>
                                    <p:cond delay="0"/>
                                  </p:stCondLst>
                                  <p:iterate type="el" backwards="0">
                                    <p:tmAbs val="0"/>
                                  </p:iterate>
                                  <p:childTnLst>
                                    <p:set>
                                      <p:cBhvr>
                                        <p:cTn id="24" fill="hold"/>
                                        <p:tgtEl>
                                          <p:spTgt spid="156">
                                            <p:txEl>
                                              <p:pRg st="2" end="2"/>
                                            </p:txEl>
                                          </p:spTgt>
                                        </p:tgtEl>
                                        <p:attrNameLst>
                                          <p:attrName>style.visibility</p:attrName>
                                        </p:attrNameLst>
                                      </p:cBhvr>
                                      <p:to>
                                        <p:strVal val="visible"/>
                                      </p:to>
                                    </p:set>
                                    <p:animEffect filter="fade" transition="in">
                                      <p:cBhvr>
                                        <p:cTn id="25" dur="1500" fill="hold"/>
                                        <p:tgtEl>
                                          <p:spTgt spid="156">
                                            <p:txEl>
                                              <p:pRg st="2" end="2"/>
                                            </p:txEl>
                                          </p:spTgt>
                                        </p:tgtEl>
                                      </p:cBhvr>
                                    </p:animEffect>
                                    <p:anim calcmode="lin" valueType="num">
                                      <p:cBhvr>
                                        <p:cTn id="26" dur="1500" fill="hold"/>
                                        <p:tgtEl>
                                          <p:spTgt spid="156">
                                            <p:txEl>
                                              <p:pRg st="2" end="2"/>
                                            </p:txEl>
                                          </p:spTgt>
                                        </p:tgtEl>
                                        <p:attrNameLst>
                                          <p:attrName>ppt_w</p:attrName>
                                        </p:attrNameLst>
                                      </p:cBhvr>
                                      <p:tavLst>
                                        <p:tav tm="0" fmla="#ppt_w*sin(2.5*pi*$)">
                                          <p:val>
                                            <p:fltVal val="0"/>
                                          </p:val>
                                        </p:tav>
                                        <p:tav tm="100000">
                                          <p:val>
                                            <p:fltVal val="1"/>
                                          </p:val>
                                        </p:tav>
                                      </p:tavLst>
                                    </p:anim>
                                    <p:anim calcmode="lin" valueType="num">
                                      <p:cBhvr>
                                        <p:cTn id="27" dur="1500" fill="hold"/>
                                        <p:tgtEl>
                                          <p:spTgt spid="156">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6" grpId="1"/>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8"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159" name="Límites Formales a la fiscalización"/>
          <p:cNvSpPr txBox="1"/>
          <p:nvPr>
            <p:ph type="title"/>
          </p:nvPr>
        </p:nvSpPr>
        <p:spPr>
          <a:prstGeom prst="rect">
            <a:avLst/>
          </a:prstGeom>
        </p:spPr>
        <p:txBody>
          <a:bodyPr/>
          <a:lstStyle>
            <a:lvl1pPr defTabSz="484886">
              <a:defRPr sz="6640"/>
            </a:lvl1pPr>
          </a:lstStyle>
          <a:p>
            <a:pPr/>
            <a:r>
              <a:t>Límites Formales a la fiscalización</a:t>
            </a:r>
          </a:p>
        </p:txBody>
      </p:sp>
      <p:sp>
        <p:nvSpPr>
          <p:cNvPr id="160" name="Una vez ocurrida la interpretación de la norma, vendrá, por consecuencia lógica, su aplicación.…"/>
          <p:cNvSpPr txBox="1"/>
          <p:nvPr>
            <p:ph type="body" idx="1"/>
          </p:nvPr>
        </p:nvSpPr>
        <p:spPr>
          <a:prstGeom prst="rect">
            <a:avLst/>
          </a:prstGeom>
        </p:spPr>
        <p:txBody>
          <a:bodyPr/>
          <a:lstStyle/>
          <a:p>
            <a:pPr/>
            <a:r>
              <a:t>Una vez ocurrida la interpretación de la norma, vendrá, por consecuencia lógica, su aplicación. </a:t>
            </a:r>
          </a:p>
          <a:p>
            <a:pPr/>
            <a:r>
              <a:t>En el contribuyente para determinar y pagar su obligación tributaria, en la Administración Tributaria en la fiscalización de dichas obligaciones. </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160">
                                            <p:bg/>
                                          </p:spTgt>
                                        </p:tgtEl>
                                        <p:attrNameLst>
                                          <p:attrName>style.visibility</p:attrName>
                                        </p:attrNameLst>
                                      </p:cBhvr>
                                      <p:to>
                                        <p:strVal val="visible"/>
                                      </p:to>
                                    </p:set>
                                    <p:anim calcmode="lin" valueType="num">
                                      <p:cBhvr>
                                        <p:cTn id="7" dur="1000" fill="hold"/>
                                        <p:tgtEl>
                                          <p:spTgt spid="160">
                                            <p:bg/>
                                          </p:spTgt>
                                        </p:tgtEl>
                                        <p:attrNameLst>
                                          <p:attrName>ppt_x</p:attrName>
                                        </p:attrNameLst>
                                      </p:cBhvr>
                                      <p:tavLst>
                                        <p:tav tm="0">
                                          <p:val>
                                            <p:strVal val="0-#ppt_w/2"/>
                                          </p:val>
                                        </p:tav>
                                        <p:tav tm="100000">
                                          <p:val>
                                            <p:strVal val="#ppt_x"/>
                                          </p:val>
                                        </p:tav>
                                      </p:tavLst>
                                    </p:anim>
                                    <p:anim calcmode="lin" valueType="num">
                                      <p:cBhvr>
                                        <p:cTn id="8" dur="1000" fill="hold"/>
                                        <p:tgtEl>
                                          <p:spTgt spid="160">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160">
                                            <p:txEl>
                                              <p:pRg st="0" end="0"/>
                                            </p:txEl>
                                          </p:spTgt>
                                        </p:tgtEl>
                                        <p:attrNameLst>
                                          <p:attrName>style.visibility</p:attrName>
                                        </p:attrNameLst>
                                      </p:cBhvr>
                                      <p:to>
                                        <p:strVal val="visible"/>
                                      </p:to>
                                    </p:set>
                                    <p:anim calcmode="lin" valueType="num">
                                      <p:cBhvr>
                                        <p:cTn id="11" dur="1000" fill="hold"/>
                                        <p:tgtEl>
                                          <p:spTgt spid="160">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16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160">
                                            <p:txEl>
                                              <p:pRg st="1" end="1"/>
                                            </p:txEl>
                                          </p:spTgt>
                                        </p:tgtEl>
                                        <p:attrNameLst>
                                          <p:attrName>style.visibility</p:attrName>
                                        </p:attrNameLst>
                                      </p:cBhvr>
                                      <p:to>
                                        <p:strVal val="visible"/>
                                      </p:to>
                                    </p:set>
                                    <p:anim calcmode="lin" valueType="num">
                                      <p:cBhvr>
                                        <p:cTn id="17" dur="1000" fill="hold"/>
                                        <p:tgtEl>
                                          <p:spTgt spid="160">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16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0"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2"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163" name="Límites Formales a la fiscalización"/>
          <p:cNvSpPr txBox="1"/>
          <p:nvPr>
            <p:ph type="title"/>
          </p:nvPr>
        </p:nvSpPr>
        <p:spPr>
          <a:prstGeom prst="rect">
            <a:avLst/>
          </a:prstGeom>
        </p:spPr>
        <p:txBody>
          <a:bodyPr/>
          <a:lstStyle>
            <a:lvl1pPr defTabSz="484886">
              <a:defRPr sz="6640"/>
            </a:lvl1pPr>
          </a:lstStyle>
          <a:p>
            <a:pPr/>
            <a:r>
              <a:t>Límites Formales a la fiscalización</a:t>
            </a:r>
          </a:p>
        </p:txBody>
      </p:sp>
      <p:sp>
        <p:nvSpPr>
          <p:cNvPr id="164" name="Al ser la interpretación acorde a los principios constitucionales, debemos entender que también están inmersos los instrumentos de Derechos Humanos…"/>
          <p:cNvSpPr txBox="1"/>
          <p:nvPr>
            <p:ph type="body" idx="1"/>
          </p:nvPr>
        </p:nvSpPr>
        <p:spPr>
          <a:prstGeom prst="rect">
            <a:avLst/>
          </a:prstGeom>
        </p:spPr>
        <p:txBody>
          <a:bodyPr/>
          <a:lstStyle/>
          <a:p>
            <a:pPr/>
            <a:r>
              <a:t>Al ser la interpretación acorde a los principios constitucionales, debemos entender que también están inmersos los instrumentos de Derechos Humanos</a:t>
            </a:r>
          </a:p>
          <a:p>
            <a:pPr/>
            <a:r>
              <a:t>Artículo 44 de la Constitución</a:t>
            </a:r>
          </a:p>
          <a:p>
            <a:pPr lvl="1"/>
            <a:r>
              <a:t>Jerarquía y preeminencia sobre derecho interno a los tratados de Derechos Humanos</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164">
                                            <p:bg/>
                                          </p:spTgt>
                                        </p:tgtEl>
                                        <p:attrNameLst>
                                          <p:attrName>style.visibility</p:attrName>
                                        </p:attrNameLst>
                                      </p:cBhvr>
                                      <p:to>
                                        <p:strVal val="visible"/>
                                      </p:to>
                                    </p:set>
                                    <p:anim calcmode="lin" valueType="num">
                                      <p:cBhvr>
                                        <p:cTn id="7" dur="1000" fill="hold"/>
                                        <p:tgtEl>
                                          <p:spTgt spid="164">
                                            <p:bg/>
                                          </p:spTgt>
                                        </p:tgtEl>
                                        <p:attrNameLst>
                                          <p:attrName>ppt_x</p:attrName>
                                        </p:attrNameLst>
                                      </p:cBhvr>
                                      <p:tavLst>
                                        <p:tav tm="0">
                                          <p:val>
                                            <p:strVal val="0-#ppt_w/2"/>
                                          </p:val>
                                        </p:tav>
                                        <p:tav tm="100000">
                                          <p:val>
                                            <p:strVal val="#ppt_x"/>
                                          </p:val>
                                        </p:tav>
                                      </p:tavLst>
                                    </p:anim>
                                    <p:anim calcmode="lin" valueType="num">
                                      <p:cBhvr>
                                        <p:cTn id="8" dur="1000" fill="hold"/>
                                        <p:tgtEl>
                                          <p:spTgt spid="164">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164">
                                            <p:txEl>
                                              <p:pRg st="0" end="0"/>
                                            </p:txEl>
                                          </p:spTgt>
                                        </p:tgtEl>
                                        <p:attrNameLst>
                                          <p:attrName>style.visibility</p:attrName>
                                        </p:attrNameLst>
                                      </p:cBhvr>
                                      <p:to>
                                        <p:strVal val="visible"/>
                                      </p:to>
                                    </p:set>
                                    <p:anim calcmode="lin" valueType="num">
                                      <p:cBhvr>
                                        <p:cTn id="11" dur="1000" fill="hold"/>
                                        <p:tgtEl>
                                          <p:spTgt spid="164">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16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164">
                                            <p:txEl>
                                              <p:pRg st="1" end="1"/>
                                            </p:txEl>
                                          </p:spTgt>
                                        </p:tgtEl>
                                        <p:attrNameLst>
                                          <p:attrName>style.visibility</p:attrName>
                                        </p:attrNameLst>
                                      </p:cBhvr>
                                      <p:to>
                                        <p:strVal val="visible"/>
                                      </p:to>
                                    </p:set>
                                    <p:anim calcmode="lin" valueType="num">
                                      <p:cBhvr>
                                        <p:cTn id="17" dur="1000" fill="hold"/>
                                        <p:tgtEl>
                                          <p:spTgt spid="164">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16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1" fill="hold">
                                  <p:stCondLst>
                                    <p:cond delay="0"/>
                                  </p:stCondLst>
                                  <p:iterate type="el" backwards="0">
                                    <p:tmAbs val="0"/>
                                  </p:iterate>
                                  <p:childTnLst>
                                    <p:set>
                                      <p:cBhvr>
                                        <p:cTn id="22" fill="hold"/>
                                        <p:tgtEl>
                                          <p:spTgt spid="164">
                                            <p:txEl>
                                              <p:pRg st="2" end="2"/>
                                            </p:txEl>
                                          </p:spTgt>
                                        </p:tgtEl>
                                        <p:attrNameLst>
                                          <p:attrName>style.visibility</p:attrName>
                                        </p:attrNameLst>
                                      </p:cBhvr>
                                      <p:to>
                                        <p:strVal val="visible"/>
                                      </p:to>
                                    </p:set>
                                    <p:anim calcmode="lin" valueType="num">
                                      <p:cBhvr>
                                        <p:cTn id="23" dur="1000" fill="hold"/>
                                        <p:tgtEl>
                                          <p:spTgt spid="164">
                                            <p:txEl>
                                              <p:pRg st="2" end="2"/>
                                            </p:txEl>
                                          </p:spTgt>
                                        </p:tgtEl>
                                        <p:attrNameLst>
                                          <p:attrName>ppt_x</p:attrName>
                                        </p:attrNameLst>
                                      </p:cBhvr>
                                      <p:tavLst>
                                        <p:tav tm="0">
                                          <p:val>
                                            <p:strVal val="0-#ppt_w/2"/>
                                          </p:val>
                                        </p:tav>
                                        <p:tav tm="100000">
                                          <p:val>
                                            <p:strVal val="#ppt_x"/>
                                          </p:val>
                                        </p:tav>
                                      </p:tavLst>
                                    </p:anim>
                                    <p:anim calcmode="lin" valueType="num">
                                      <p:cBhvr>
                                        <p:cTn id="24" dur="1000" fill="hold"/>
                                        <p:tgtEl>
                                          <p:spTgt spid="16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4" grpId="1"/>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6"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167" name="Límites Formales a la fiscalización"/>
          <p:cNvSpPr txBox="1"/>
          <p:nvPr>
            <p:ph type="title"/>
          </p:nvPr>
        </p:nvSpPr>
        <p:spPr>
          <a:prstGeom prst="rect">
            <a:avLst/>
          </a:prstGeom>
        </p:spPr>
        <p:txBody>
          <a:bodyPr/>
          <a:lstStyle>
            <a:lvl1pPr defTabSz="484886">
              <a:defRPr sz="6640"/>
            </a:lvl1pPr>
          </a:lstStyle>
          <a:p>
            <a:pPr/>
            <a:r>
              <a:t>Límites Formales a la fiscalización</a:t>
            </a:r>
          </a:p>
        </p:txBody>
      </p:sp>
      <p:sp>
        <p:nvSpPr>
          <p:cNvPr id="168" name="Límites en la aplicación de normas tributarias, de manera formal, por principios de:…"/>
          <p:cNvSpPr txBox="1"/>
          <p:nvPr>
            <p:ph type="body" idx="1"/>
          </p:nvPr>
        </p:nvSpPr>
        <p:spPr>
          <a:prstGeom prst="rect">
            <a:avLst/>
          </a:prstGeom>
        </p:spPr>
        <p:txBody>
          <a:bodyPr/>
          <a:lstStyle/>
          <a:p>
            <a:pPr/>
            <a:r>
              <a:t>Límites en la aplicación de normas tributarias, de manera formal, por principios de: </a:t>
            </a:r>
          </a:p>
          <a:p>
            <a:pPr lvl="1"/>
            <a:r>
              <a:t>Literalidad; </a:t>
            </a:r>
          </a:p>
          <a:p>
            <a:pPr lvl="1"/>
            <a:r>
              <a:t>Legalidad; </a:t>
            </a:r>
          </a:p>
          <a:p>
            <a:pPr lvl="1"/>
            <a:r>
              <a:t>Cumplimiento de las formas; </a:t>
            </a:r>
          </a:p>
          <a:p>
            <a:pPr lvl="1"/>
            <a:r>
              <a:t>Presunción de inocencia; </a:t>
            </a:r>
          </a:p>
          <a:p>
            <a:pPr lvl="1"/>
            <a:r>
              <a:t>Control jurisdiccional. </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168">
                                            <p:bg/>
                                          </p:spTgt>
                                        </p:tgtEl>
                                        <p:attrNameLst>
                                          <p:attrName>style.visibility</p:attrName>
                                        </p:attrNameLst>
                                      </p:cBhvr>
                                      <p:to>
                                        <p:strVal val="visible"/>
                                      </p:to>
                                    </p:set>
                                    <p:anim calcmode="lin" valueType="num">
                                      <p:cBhvr>
                                        <p:cTn id="7" dur="1000" fill="hold"/>
                                        <p:tgtEl>
                                          <p:spTgt spid="168">
                                            <p:bg/>
                                          </p:spTgt>
                                        </p:tgtEl>
                                        <p:attrNameLst>
                                          <p:attrName>ppt_x</p:attrName>
                                        </p:attrNameLst>
                                      </p:cBhvr>
                                      <p:tavLst>
                                        <p:tav tm="0">
                                          <p:val>
                                            <p:strVal val="#ppt_x"/>
                                          </p:val>
                                        </p:tav>
                                        <p:tav tm="100000">
                                          <p:val>
                                            <p:strVal val="#ppt_x"/>
                                          </p:val>
                                        </p:tav>
                                      </p:tavLst>
                                    </p:anim>
                                    <p:anim calcmode="lin" valueType="num">
                                      <p:cBhvr>
                                        <p:cTn id="8" dur="1000" fill="hold"/>
                                        <p:tgtEl>
                                          <p:spTgt spid="168">
                                            <p:bg/>
                                          </p:spTgt>
                                        </p:tgtEl>
                                        <p:attrNameLst>
                                          <p:attrName>ppt_y</p:attrName>
                                        </p:attrNameLst>
                                      </p:cBhvr>
                                      <p:tavLst>
                                        <p:tav tm="0">
                                          <p:val>
                                            <p:strVal val="0-#ppt_h/2"/>
                                          </p:val>
                                        </p:tav>
                                        <p:tav tm="100000">
                                          <p:val>
                                            <p:strVal val="#ppt_y"/>
                                          </p:val>
                                        </p:tav>
                                      </p:tavLst>
                                    </p:anim>
                                  </p:childTnLst>
                                </p:cTn>
                              </p:par>
                              <p:par>
                                <p:cTn id="9" presetClass="entr" nodeType="withEffect" presetSubtype="1" presetID="2" grpId="1" fill="hold">
                                  <p:stCondLst>
                                    <p:cond delay="0"/>
                                  </p:stCondLst>
                                  <p:iterate type="el" backwards="0">
                                    <p:tmAbs val="0"/>
                                  </p:iterate>
                                  <p:childTnLst>
                                    <p:set>
                                      <p:cBhvr>
                                        <p:cTn id="10" fill="hold"/>
                                        <p:tgtEl>
                                          <p:spTgt spid="168">
                                            <p:txEl>
                                              <p:pRg st="0" end="0"/>
                                            </p:txEl>
                                          </p:spTgt>
                                        </p:tgtEl>
                                        <p:attrNameLst>
                                          <p:attrName>style.visibility</p:attrName>
                                        </p:attrNameLst>
                                      </p:cBhvr>
                                      <p:to>
                                        <p:strVal val="visible"/>
                                      </p:to>
                                    </p:set>
                                    <p:anim calcmode="lin" valueType="num">
                                      <p:cBhvr>
                                        <p:cTn id="11" dur="1000" fill="hold"/>
                                        <p:tgtEl>
                                          <p:spTgt spid="168">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16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 presetID="2" grpId="1" fill="hold">
                                  <p:stCondLst>
                                    <p:cond delay="0"/>
                                  </p:stCondLst>
                                  <p:iterate type="el" backwards="0">
                                    <p:tmAbs val="0"/>
                                  </p:iterate>
                                  <p:childTnLst>
                                    <p:set>
                                      <p:cBhvr>
                                        <p:cTn id="16" fill="hold"/>
                                        <p:tgtEl>
                                          <p:spTgt spid="168">
                                            <p:txEl>
                                              <p:pRg st="1" end="1"/>
                                            </p:txEl>
                                          </p:spTgt>
                                        </p:tgtEl>
                                        <p:attrNameLst>
                                          <p:attrName>style.visibility</p:attrName>
                                        </p:attrNameLst>
                                      </p:cBhvr>
                                      <p:to>
                                        <p:strVal val="visible"/>
                                      </p:to>
                                    </p:set>
                                    <p:anim calcmode="lin" valueType="num">
                                      <p:cBhvr>
                                        <p:cTn id="17" dur="1000" fill="hold"/>
                                        <p:tgtEl>
                                          <p:spTgt spid="168">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168">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1" presetID="2" grpId="1" fill="hold">
                                  <p:stCondLst>
                                    <p:cond delay="0"/>
                                  </p:stCondLst>
                                  <p:iterate type="el" backwards="0">
                                    <p:tmAbs val="0"/>
                                  </p:iterate>
                                  <p:childTnLst>
                                    <p:set>
                                      <p:cBhvr>
                                        <p:cTn id="22" fill="hold"/>
                                        <p:tgtEl>
                                          <p:spTgt spid="168">
                                            <p:txEl>
                                              <p:pRg st="2" end="2"/>
                                            </p:txEl>
                                          </p:spTgt>
                                        </p:tgtEl>
                                        <p:attrNameLst>
                                          <p:attrName>style.visibility</p:attrName>
                                        </p:attrNameLst>
                                      </p:cBhvr>
                                      <p:to>
                                        <p:strVal val="visible"/>
                                      </p:to>
                                    </p:set>
                                    <p:anim calcmode="lin" valueType="num">
                                      <p:cBhvr>
                                        <p:cTn id="23" dur="1000" fill="hold"/>
                                        <p:tgtEl>
                                          <p:spTgt spid="168">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168">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1" presetID="2" grpId="1" fill="hold">
                                  <p:stCondLst>
                                    <p:cond delay="0"/>
                                  </p:stCondLst>
                                  <p:iterate type="el" backwards="0">
                                    <p:tmAbs val="0"/>
                                  </p:iterate>
                                  <p:childTnLst>
                                    <p:set>
                                      <p:cBhvr>
                                        <p:cTn id="28" fill="hold"/>
                                        <p:tgtEl>
                                          <p:spTgt spid="168">
                                            <p:txEl>
                                              <p:pRg st="3" end="3"/>
                                            </p:txEl>
                                          </p:spTgt>
                                        </p:tgtEl>
                                        <p:attrNameLst>
                                          <p:attrName>style.visibility</p:attrName>
                                        </p:attrNameLst>
                                      </p:cBhvr>
                                      <p:to>
                                        <p:strVal val="visible"/>
                                      </p:to>
                                    </p:set>
                                    <p:anim calcmode="lin" valueType="num">
                                      <p:cBhvr>
                                        <p:cTn id="29" dur="1000" fill="hold"/>
                                        <p:tgtEl>
                                          <p:spTgt spid="16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8">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 presetID="2" grpId="1" fill="hold">
                                  <p:stCondLst>
                                    <p:cond delay="0"/>
                                  </p:stCondLst>
                                  <p:iterate type="el" backwards="0">
                                    <p:tmAbs val="0"/>
                                  </p:iterate>
                                  <p:childTnLst>
                                    <p:set>
                                      <p:cBhvr>
                                        <p:cTn id="34" fill="hold"/>
                                        <p:tgtEl>
                                          <p:spTgt spid="168">
                                            <p:txEl>
                                              <p:pRg st="4" end="4"/>
                                            </p:txEl>
                                          </p:spTgt>
                                        </p:tgtEl>
                                        <p:attrNameLst>
                                          <p:attrName>style.visibility</p:attrName>
                                        </p:attrNameLst>
                                      </p:cBhvr>
                                      <p:to>
                                        <p:strVal val="visible"/>
                                      </p:to>
                                    </p:set>
                                    <p:anim calcmode="lin" valueType="num">
                                      <p:cBhvr>
                                        <p:cTn id="35" dur="1000" fill="hold"/>
                                        <p:tgtEl>
                                          <p:spTgt spid="168">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168">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1" presetID="2" grpId="1" fill="hold">
                                  <p:stCondLst>
                                    <p:cond delay="0"/>
                                  </p:stCondLst>
                                  <p:iterate type="el" backwards="0">
                                    <p:tmAbs val="0"/>
                                  </p:iterate>
                                  <p:childTnLst>
                                    <p:set>
                                      <p:cBhvr>
                                        <p:cTn id="40" fill="hold"/>
                                        <p:tgtEl>
                                          <p:spTgt spid="168">
                                            <p:txEl>
                                              <p:pRg st="5" end="5"/>
                                            </p:txEl>
                                          </p:spTgt>
                                        </p:tgtEl>
                                        <p:attrNameLst>
                                          <p:attrName>style.visibility</p:attrName>
                                        </p:attrNameLst>
                                      </p:cBhvr>
                                      <p:to>
                                        <p:strVal val="visible"/>
                                      </p:to>
                                    </p:set>
                                    <p:anim calcmode="lin" valueType="num">
                                      <p:cBhvr>
                                        <p:cTn id="41" dur="1000" fill="hold"/>
                                        <p:tgtEl>
                                          <p:spTgt spid="168">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168">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8"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0"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171" name="Ejemplo de “último momento”"/>
          <p:cNvSpPr txBox="1"/>
          <p:nvPr>
            <p:ph type="title"/>
          </p:nvPr>
        </p:nvSpPr>
        <p:spPr>
          <a:prstGeom prst="rect">
            <a:avLst/>
          </a:prstGeom>
        </p:spPr>
        <p:txBody>
          <a:bodyPr/>
          <a:lstStyle>
            <a:lvl1pPr defTabSz="484886">
              <a:defRPr sz="6640"/>
            </a:lvl1pPr>
          </a:lstStyle>
          <a:p>
            <a:pPr/>
            <a:r>
              <a:t>Ejemplo de “último momento”</a:t>
            </a:r>
          </a:p>
        </p:txBody>
      </p:sp>
      <p:sp>
        <p:nvSpPr>
          <p:cNvPr id="172" name="La incorporación al formulario del IVA del anexo de información de proveedores…"/>
          <p:cNvSpPr txBox="1"/>
          <p:nvPr>
            <p:ph type="body" idx="1"/>
          </p:nvPr>
        </p:nvSpPr>
        <p:spPr>
          <a:prstGeom prst="rect">
            <a:avLst/>
          </a:prstGeom>
        </p:spPr>
        <p:txBody>
          <a:bodyPr/>
          <a:lstStyle/>
          <a:p>
            <a:pPr/>
            <a:r>
              <a:t>La incorporación al formulario del IVA del anexo de información de proveedores</a:t>
            </a:r>
          </a:p>
          <a:p>
            <a:pPr lvl="1"/>
            <a:r>
              <a:t>No cumple literalidad de leyes</a:t>
            </a:r>
          </a:p>
          <a:p>
            <a:pPr lvl="1"/>
            <a:r>
              <a:t>No cumple legalidad administrativa</a:t>
            </a:r>
          </a:p>
          <a:p>
            <a:pPr lvl="1"/>
            <a:r>
              <a:t>Incumple las formas</a:t>
            </a:r>
          </a:p>
          <a:p>
            <a:pPr lvl="1"/>
            <a:r>
              <a:t>Sanciona de hecho (no hay presunción de inocencia)</a:t>
            </a:r>
          </a:p>
          <a:p>
            <a:pPr lvl="1"/>
            <a:r>
              <a:t>Viola el control jurisdiccional</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172">
                                            <p:bg/>
                                          </p:spTgt>
                                        </p:tgtEl>
                                        <p:attrNameLst>
                                          <p:attrName>style.visibility</p:attrName>
                                        </p:attrNameLst>
                                      </p:cBhvr>
                                      <p:to>
                                        <p:strVal val="visible"/>
                                      </p:to>
                                    </p:set>
                                    <p:anim calcmode="lin" valueType="num">
                                      <p:cBhvr>
                                        <p:cTn id="7" dur="1000" fill="hold"/>
                                        <p:tgtEl>
                                          <p:spTgt spid="172">
                                            <p:bg/>
                                          </p:spTgt>
                                        </p:tgtEl>
                                        <p:attrNameLst>
                                          <p:attrName>ppt_x</p:attrName>
                                        </p:attrNameLst>
                                      </p:cBhvr>
                                      <p:tavLst>
                                        <p:tav tm="0">
                                          <p:val>
                                            <p:strVal val="0-#ppt_w/2"/>
                                          </p:val>
                                        </p:tav>
                                        <p:tav tm="100000">
                                          <p:val>
                                            <p:strVal val="#ppt_x"/>
                                          </p:val>
                                        </p:tav>
                                      </p:tavLst>
                                    </p:anim>
                                    <p:anim calcmode="lin" valueType="num">
                                      <p:cBhvr>
                                        <p:cTn id="8" dur="1000" fill="hold"/>
                                        <p:tgtEl>
                                          <p:spTgt spid="172">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172">
                                            <p:txEl>
                                              <p:pRg st="0" end="0"/>
                                            </p:txEl>
                                          </p:spTgt>
                                        </p:tgtEl>
                                        <p:attrNameLst>
                                          <p:attrName>style.visibility</p:attrName>
                                        </p:attrNameLst>
                                      </p:cBhvr>
                                      <p:to>
                                        <p:strVal val="visible"/>
                                      </p:to>
                                    </p:set>
                                    <p:anim calcmode="lin" valueType="num">
                                      <p:cBhvr>
                                        <p:cTn id="11" dur="1000" fill="hold"/>
                                        <p:tgtEl>
                                          <p:spTgt spid="172">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17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172">
                                            <p:txEl>
                                              <p:pRg st="1" end="1"/>
                                            </p:txEl>
                                          </p:spTgt>
                                        </p:tgtEl>
                                        <p:attrNameLst>
                                          <p:attrName>style.visibility</p:attrName>
                                        </p:attrNameLst>
                                      </p:cBhvr>
                                      <p:to>
                                        <p:strVal val="visible"/>
                                      </p:to>
                                    </p:set>
                                    <p:anim calcmode="lin" valueType="num">
                                      <p:cBhvr>
                                        <p:cTn id="17" dur="1000" fill="hold"/>
                                        <p:tgtEl>
                                          <p:spTgt spid="172">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17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1" fill="hold">
                                  <p:stCondLst>
                                    <p:cond delay="0"/>
                                  </p:stCondLst>
                                  <p:iterate type="el" backwards="0">
                                    <p:tmAbs val="0"/>
                                  </p:iterate>
                                  <p:childTnLst>
                                    <p:set>
                                      <p:cBhvr>
                                        <p:cTn id="22" fill="hold"/>
                                        <p:tgtEl>
                                          <p:spTgt spid="172">
                                            <p:txEl>
                                              <p:pRg st="2" end="2"/>
                                            </p:txEl>
                                          </p:spTgt>
                                        </p:tgtEl>
                                        <p:attrNameLst>
                                          <p:attrName>style.visibility</p:attrName>
                                        </p:attrNameLst>
                                      </p:cBhvr>
                                      <p:to>
                                        <p:strVal val="visible"/>
                                      </p:to>
                                    </p:set>
                                    <p:anim calcmode="lin" valueType="num">
                                      <p:cBhvr>
                                        <p:cTn id="23" dur="1000" fill="hold"/>
                                        <p:tgtEl>
                                          <p:spTgt spid="172">
                                            <p:txEl>
                                              <p:pRg st="2" end="2"/>
                                            </p:txEl>
                                          </p:spTgt>
                                        </p:tgtEl>
                                        <p:attrNameLst>
                                          <p:attrName>ppt_x</p:attrName>
                                        </p:attrNameLst>
                                      </p:cBhvr>
                                      <p:tavLst>
                                        <p:tav tm="0">
                                          <p:val>
                                            <p:strVal val="0-#ppt_w/2"/>
                                          </p:val>
                                        </p:tav>
                                        <p:tav tm="100000">
                                          <p:val>
                                            <p:strVal val="#ppt_x"/>
                                          </p:val>
                                        </p:tav>
                                      </p:tavLst>
                                    </p:anim>
                                    <p:anim calcmode="lin" valueType="num">
                                      <p:cBhvr>
                                        <p:cTn id="24" dur="1000" fill="hold"/>
                                        <p:tgtEl>
                                          <p:spTgt spid="17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8" presetID="2" grpId="1" fill="hold">
                                  <p:stCondLst>
                                    <p:cond delay="0"/>
                                  </p:stCondLst>
                                  <p:iterate type="el" backwards="0">
                                    <p:tmAbs val="0"/>
                                  </p:iterate>
                                  <p:childTnLst>
                                    <p:set>
                                      <p:cBhvr>
                                        <p:cTn id="28" fill="hold"/>
                                        <p:tgtEl>
                                          <p:spTgt spid="172">
                                            <p:txEl>
                                              <p:pRg st="3" end="3"/>
                                            </p:txEl>
                                          </p:spTgt>
                                        </p:tgtEl>
                                        <p:attrNameLst>
                                          <p:attrName>style.visibility</p:attrName>
                                        </p:attrNameLst>
                                      </p:cBhvr>
                                      <p:to>
                                        <p:strVal val="visible"/>
                                      </p:to>
                                    </p:set>
                                    <p:anim calcmode="lin" valueType="num">
                                      <p:cBhvr>
                                        <p:cTn id="29" dur="1000" fill="hold"/>
                                        <p:tgtEl>
                                          <p:spTgt spid="172">
                                            <p:txEl>
                                              <p:pRg st="3" end="3"/>
                                            </p:txEl>
                                          </p:spTgt>
                                        </p:tgtEl>
                                        <p:attrNameLst>
                                          <p:attrName>ppt_x</p:attrName>
                                        </p:attrNameLst>
                                      </p:cBhvr>
                                      <p:tavLst>
                                        <p:tav tm="0">
                                          <p:val>
                                            <p:strVal val="0-#ppt_w/2"/>
                                          </p:val>
                                        </p:tav>
                                        <p:tav tm="100000">
                                          <p:val>
                                            <p:strVal val="#ppt_x"/>
                                          </p:val>
                                        </p:tav>
                                      </p:tavLst>
                                    </p:anim>
                                    <p:anim calcmode="lin" valueType="num">
                                      <p:cBhvr>
                                        <p:cTn id="30" dur="1000" fill="hold"/>
                                        <p:tgtEl>
                                          <p:spTgt spid="17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8" presetID="2" grpId="1" fill="hold">
                                  <p:stCondLst>
                                    <p:cond delay="0"/>
                                  </p:stCondLst>
                                  <p:iterate type="el" backwards="0">
                                    <p:tmAbs val="0"/>
                                  </p:iterate>
                                  <p:childTnLst>
                                    <p:set>
                                      <p:cBhvr>
                                        <p:cTn id="34" fill="hold"/>
                                        <p:tgtEl>
                                          <p:spTgt spid="172">
                                            <p:txEl>
                                              <p:pRg st="4" end="4"/>
                                            </p:txEl>
                                          </p:spTgt>
                                        </p:tgtEl>
                                        <p:attrNameLst>
                                          <p:attrName>style.visibility</p:attrName>
                                        </p:attrNameLst>
                                      </p:cBhvr>
                                      <p:to>
                                        <p:strVal val="visible"/>
                                      </p:to>
                                    </p:set>
                                    <p:anim calcmode="lin" valueType="num">
                                      <p:cBhvr>
                                        <p:cTn id="35" dur="1000" fill="hold"/>
                                        <p:tgtEl>
                                          <p:spTgt spid="172">
                                            <p:txEl>
                                              <p:pRg st="4" end="4"/>
                                            </p:txEl>
                                          </p:spTgt>
                                        </p:tgtEl>
                                        <p:attrNameLst>
                                          <p:attrName>ppt_x</p:attrName>
                                        </p:attrNameLst>
                                      </p:cBhvr>
                                      <p:tavLst>
                                        <p:tav tm="0">
                                          <p:val>
                                            <p:strVal val="0-#ppt_w/2"/>
                                          </p:val>
                                        </p:tav>
                                        <p:tav tm="100000">
                                          <p:val>
                                            <p:strVal val="#ppt_x"/>
                                          </p:val>
                                        </p:tav>
                                      </p:tavLst>
                                    </p:anim>
                                    <p:anim calcmode="lin" valueType="num">
                                      <p:cBhvr>
                                        <p:cTn id="36" dur="1000" fill="hold"/>
                                        <p:tgtEl>
                                          <p:spTgt spid="17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8" presetID="2" grpId="1" fill="hold">
                                  <p:stCondLst>
                                    <p:cond delay="0"/>
                                  </p:stCondLst>
                                  <p:iterate type="el" backwards="0">
                                    <p:tmAbs val="0"/>
                                  </p:iterate>
                                  <p:childTnLst>
                                    <p:set>
                                      <p:cBhvr>
                                        <p:cTn id="40" fill="hold"/>
                                        <p:tgtEl>
                                          <p:spTgt spid="172">
                                            <p:txEl>
                                              <p:pRg st="5" end="5"/>
                                            </p:txEl>
                                          </p:spTgt>
                                        </p:tgtEl>
                                        <p:attrNameLst>
                                          <p:attrName>style.visibility</p:attrName>
                                        </p:attrNameLst>
                                      </p:cBhvr>
                                      <p:to>
                                        <p:strVal val="visible"/>
                                      </p:to>
                                    </p:set>
                                    <p:anim calcmode="lin" valueType="num">
                                      <p:cBhvr>
                                        <p:cTn id="41" dur="1000" fill="hold"/>
                                        <p:tgtEl>
                                          <p:spTgt spid="172">
                                            <p:txEl>
                                              <p:pRg st="5" end="5"/>
                                            </p:txEl>
                                          </p:spTgt>
                                        </p:tgtEl>
                                        <p:attrNameLst>
                                          <p:attrName>ppt_x</p:attrName>
                                        </p:attrNameLst>
                                      </p:cBhvr>
                                      <p:tavLst>
                                        <p:tav tm="0">
                                          <p:val>
                                            <p:strVal val="0-#ppt_w/2"/>
                                          </p:val>
                                        </p:tav>
                                        <p:tav tm="100000">
                                          <p:val>
                                            <p:strVal val="#ppt_x"/>
                                          </p:val>
                                        </p:tav>
                                      </p:tavLst>
                                    </p:anim>
                                    <p:anim calcmode="lin" valueType="num">
                                      <p:cBhvr>
                                        <p:cTn id="42" dur="1000" fill="hold"/>
                                        <p:tgtEl>
                                          <p:spTgt spid="17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2" grpId="1"/>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4"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175" name="Límites Materiales a la Fiscalización"/>
          <p:cNvSpPr txBox="1"/>
          <p:nvPr>
            <p:ph type="title"/>
          </p:nvPr>
        </p:nvSpPr>
        <p:spPr>
          <a:prstGeom prst="rect">
            <a:avLst/>
          </a:prstGeom>
        </p:spPr>
        <p:txBody>
          <a:bodyPr/>
          <a:lstStyle>
            <a:lvl1pPr defTabSz="484886">
              <a:defRPr sz="6640"/>
            </a:lvl1pPr>
          </a:lstStyle>
          <a:p>
            <a:pPr/>
            <a:r>
              <a:t>Límites Materiales a la Fiscalización </a:t>
            </a:r>
          </a:p>
        </p:txBody>
      </p:sp>
      <p:sp>
        <p:nvSpPr>
          <p:cNvPr id="176" name="Un segundo grupo de límites…"/>
          <p:cNvSpPr txBox="1"/>
          <p:nvPr>
            <p:ph type="body" idx="1"/>
          </p:nvPr>
        </p:nvSpPr>
        <p:spPr>
          <a:prstGeom prst="rect">
            <a:avLst/>
          </a:prstGeom>
        </p:spPr>
        <p:txBody>
          <a:bodyPr/>
          <a:lstStyle/>
          <a:p>
            <a:pPr/>
            <a:r>
              <a:t>Un segundo grupo de límites</a:t>
            </a:r>
          </a:p>
          <a:p>
            <a:pPr lvl="1"/>
            <a:r>
              <a:t>Las necesidad del sostenimiento del gasto público; </a:t>
            </a:r>
          </a:p>
          <a:p>
            <a:pPr lvl="1"/>
            <a:r>
              <a:t>Los parámetros de justicia y equidad tributarias. </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76">
                                            <p:bg/>
                                          </p:spTgt>
                                        </p:tgtEl>
                                        <p:attrNameLst>
                                          <p:attrName>style.visibility</p:attrName>
                                        </p:attrNameLst>
                                      </p:cBhvr>
                                      <p:to>
                                        <p:strVal val="visible"/>
                                      </p:to>
                                    </p:set>
                                    <p:anim calcmode="lin" valueType="num">
                                      <p:cBhvr>
                                        <p:cTn id="7" dur="750" fill="hold"/>
                                        <p:tgtEl>
                                          <p:spTgt spid="176">
                                            <p:bg/>
                                          </p:spTgt>
                                        </p:tgtEl>
                                        <p:attrNameLst>
                                          <p:attrName>ppt_w</p:attrName>
                                        </p:attrNameLst>
                                      </p:cBhvr>
                                      <p:tavLst>
                                        <p:tav tm="0">
                                          <p:val>
                                            <p:fltVal val="0"/>
                                          </p:val>
                                        </p:tav>
                                        <p:tav tm="100000">
                                          <p:val>
                                            <p:strVal val="#ppt_w"/>
                                          </p:val>
                                        </p:tav>
                                      </p:tavLst>
                                    </p:anim>
                                    <p:anim calcmode="lin" valueType="num">
                                      <p:cBhvr>
                                        <p:cTn id="8" dur="750" fill="hold"/>
                                        <p:tgtEl>
                                          <p:spTgt spid="176">
                                            <p:bg/>
                                          </p:spTgt>
                                        </p:tgtEl>
                                        <p:attrNameLst>
                                          <p:attrName>ppt_h</p:attrName>
                                        </p:attrNameLst>
                                      </p:cBhvr>
                                      <p:tavLst>
                                        <p:tav tm="0">
                                          <p:val>
                                            <p:fltVal val="0"/>
                                          </p:val>
                                        </p:tav>
                                        <p:tav tm="100000">
                                          <p:val>
                                            <p:strVal val="#ppt_h"/>
                                          </p:val>
                                        </p:tav>
                                      </p:tavLst>
                                    </p:anim>
                                  </p:childTnLst>
                                </p:cTn>
                              </p:par>
                              <p:par>
                                <p:cTn id="9" presetClass="entr" nodeType="withEffect" presetSubtype="16" presetID="23" grpId="1" fill="hold">
                                  <p:stCondLst>
                                    <p:cond delay="0"/>
                                  </p:stCondLst>
                                  <p:iterate type="el" backwards="0">
                                    <p:tmAbs val="0"/>
                                  </p:iterate>
                                  <p:childTnLst>
                                    <p:set>
                                      <p:cBhvr>
                                        <p:cTn id="10" fill="hold"/>
                                        <p:tgtEl>
                                          <p:spTgt spid="176">
                                            <p:txEl>
                                              <p:pRg st="0" end="0"/>
                                            </p:txEl>
                                          </p:spTgt>
                                        </p:tgtEl>
                                        <p:attrNameLst>
                                          <p:attrName>style.visibility</p:attrName>
                                        </p:attrNameLst>
                                      </p:cBhvr>
                                      <p:to>
                                        <p:strVal val="visible"/>
                                      </p:to>
                                    </p:set>
                                    <p:anim calcmode="lin" valueType="num">
                                      <p:cBhvr>
                                        <p:cTn id="11" dur="750" fill="hold"/>
                                        <p:tgtEl>
                                          <p:spTgt spid="176">
                                            <p:txEl>
                                              <p:pRg st="0" end="0"/>
                                            </p:txEl>
                                          </p:spTgt>
                                        </p:tgtEl>
                                        <p:attrNameLst>
                                          <p:attrName>ppt_w</p:attrName>
                                        </p:attrNameLst>
                                      </p:cBhvr>
                                      <p:tavLst>
                                        <p:tav tm="0">
                                          <p:val>
                                            <p:fltVal val="0"/>
                                          </p:val>
                                        </p:tav>
                                        <p:tav tm="100000">
                                          <p:val>
                                            <p:strVal val="#ppt_w"/>
                                          </p:val>
                                        </p:tav>
                                      </p:tavLst>
                                    </p:anim>
                                    <p:anim calcmode="lin" valueType="num">
                                      <p:cBhvr>
                                        <p:cTn id="12" dur="750" fill="hold"/>
                                        <p:tgtEl>
                                          <p:spTgt spid="17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6" presetID="23" grpId="1" fill="hold">
                                  <p:stCondLst>
                                    <p:cond delay="0"/>
                                  </p:stCondLst>
                                  <p:iterate type="el" backwards="0">
                                    <p:tmAbs val="0"/>
                                  </p:iterate>
                                  <p:childTnLst>
                                    <p:set>
                                      <p:cBhvr>
                                        <p:cTn id="16" fill="hold"/>
                                        <p:tgtEl>
                                          <p:spTgt spid="176">
                                            <p:txEl>
                                              <p:pRg st="1" end="1"/>
                                            </p:txEl>
                                          </p:spTgt>
                                        </p:tgtEl>
                                        <p:attrNameLst>
                                          <p:attrName>style.visibility</p:attrName>
                                        </p:attrNameLst>
                                      </p:cBhvr>
                                      <p:to>
                                        <p:strVal val="visible"/>
                                      </p:to>
                                    </p:set>
                                    <p:anim calcmode="lin" valueType="num">
                                      <p:cBhvr>
                                        <p:cTn id="17" dur="750" fill="hold"/>
                                        <p:tgtEl>
                                          <p:spTgt spid="176">
                                            <p:txEl>
                                              <p:pRg st="1" end="1"/>
                                            </p:txEl>
                                          </p:spTgt>
                                        </p:tgtEl>
                                        <p:attrNameLst>
                                          <p:attrName>ppt_w</p:attrName>
                                        </p:attrNameLst>
                                      </p:cBhvr>
                                      <p:tavLst>
                                        <p:tav tm="0">
                                          <p:val>
                                            <p:fltVal val="0"/>
                                          </p:val>
                                        </p:tav>
                                        <p:tav tm="100000">
                                          <p:val>
                                            <p:strVal val="#ppt_w"/>
                                          </p:val>
                                        </p:tav>
                                      </p:tavLst>
                                    </p:anim>
                                    <p:anim calcmode="lin" valueType="num">
                                      <p:cBhvr>
                                        <p:cTn id="18" dur="750" fill="hold"/>
                                        <p:tgtEl>
                                          <p:spTgt spid="17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16" presetID="23" grpId="1" fill="hold">
                                  <p:stCondLst>
                                    <p:cond delay="0"/>
                                  </p:stCondLst>
                                  <p:iterate type="el" backwards="0">
                                    <p:tmAbs val="0"/>
                                  </p:iterate>
                                  <p:childTnLst>
                                    <p:set>
                                      <p:cBhvr>
                                        <p:cTn id="22" fill="hold"/>
                                        <p:tgtEl>
                                          <p:spTgt spid="176">
                                            <p:txEl>
                                              <p:pRg st="2" end="2"/>
                                            </p:txEl>
                                          </p:spTgt>
                                        </p:tgtEl>
                                        <p:attrNameLst>
                                          <p:attrName>style.visibility</p:attrName>
                                        </p:attrNameLst>
                                      </p:cBhvr>
                                      <p:to>
                                        <p:strVal val="visible"/>
                                      </p:to>
                                    </p:set>
                                    <p:anim calcmode="lin" valueType="num">
                                      <p:cBhvr>
                                        <p:cTn id="23" dur="750" fill="hold"/>
                                        <p:tgtEl>
                                          <p:spTgt spid="176">
                                            <p:txEl>
                                              <p:pRg st="2" end="2"/>
                                            </p:txEl>
                                          </p:spTgt>
                                        </p:tgtEl>
                                        <p:attrNameLst>
                                          <p:attrName>ppt_w</p:attrName>
                                        </p:attrNameLst>
                                      </p:cBhvr>
                                      <p:tavLst>
                                        <p:tav tm="0">
                                          <p:val>
                                            <p:fltVal val="0"/>
                                          </p:val>
                                        </p:tav>
                                        <p:tav tm="100000">
                                          <p:val>
                                            <p:strVal val="#ppt_w"/>
                                          </p:val>
                                        </p:tav>
                                      </p:tavLst>
                                    </p:anim>
                                    <p:anim calcmode="lin" valueType="num">
                                      <p:cBhvr>
                                        <p:cTn id="24" dur="750" fill="hold"/>
                                        <p:tgtEl>
                                          <p:spTgt spid="17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6" grpId="1"/>
    </p:bldLst>
  </p:timing>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8"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179" name="Límites Materiales a la Fiscalización"/>
          <p:cNvSpPr txBox="1"/>
          <p:nvPr>
            <p:ph type="title"/>
          </p:nvPr>
        </p:nvSpPr>
        <p:spPr>
          <a:prstGeom prst="rect">
            <a:avLst/>
          </a:prstGeom>
        </p:spPr>
        <p:txBody>
          <a:bodyPr/>
          <a:lstStyle>
            <a:lvl1pPr defTabSz="484886">
              <a:defRPr sz="6640"/>
            </a:lvl1pPr>
          </a:lstStyle>
          <a:p>
            <a:pPr/>
            <a:r>
              <a:t>Límites Materiales a la Fiscalización </a:t>
            </a:r>
          </a:p>
        </p:txBody>
      </p:sp>
      <p:sp>
        <p:nvSpPr>
          <p:cNvPr id="180" name="El artículo 239 directamente limita el ejercicio del poder tributario a “las necesidades del Estado” y agrega que deberá observarse la justicia y equidad tributaria en el establecimiento del tributo y sus bases de recaudación."/>
          <p:cNvSpPr txBox="1"/>
          <p:nvPr>
            <p:ph type="body" idx="1"/>
          </p:nvPr>
        </p:nvSpPr>
        <p:spPr>
          <a:prstGeom prst="rect">
            <a:avLst/>
          </a:prstGeom>
        </p:spPr>
        <p:txBody>
          <a:bodyPr/>
          <a:lstStyle>
            <a:lvl1pPr algn="just"/>
          </a:lstStyle>
          <a:p>
            <a:pPr/>
            <a:r>
              <a:t>El artículo 239 directamente limita el ejercicio del poder tributario a “las necesidades del Estado” y agrega que deberá observarse la justicia y equidad tributaria en el establecimiento del tributo y sus bases de recaudación.</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82"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183" name="Límites Materiales a la Fiscalización"/>
          <p:cNvSpPr txBox="1"/>
          <p:nvPr>
            <p:ph type="title"/>
          </p:nvPr>
        </p:nvSpPr>
        <p:spPr>
          <a:prstGeom prst="rect">
            <a:avLst/>
          </a:prstGeom>
        </p:spPr>
        <p:txBody>
          <a:bodyPr/>
          <a:lstStyle>
            <a:lvl1pPr defTabSz="484886">
              <a:defRPr sz="6640"/>
            </a:lvl1pPr>
          </a:lstStyle>
          <a:p>
            <a:pPr/>
            <a:r>
              <a:t>Límites Materiales a la Fiscalización </a:t>
            </a:r>
          </a:p>
        </p:txBody>
      </p:sp>
      <p:sp>
        <p:nvSpPr>
          <p:cNvPr id="184" name="El artículo 243 amplía los conceptos de equidad y justicia tributaria, remitiéndolos a cada tributo por medio del principio de capacidad de pago y la prohibición de no confiscatoriedad y, a su vez, limitando que el sistema tributario tampoco pueda ser violatorio de dicha capacidad de pago y, por tanto, confiscatorio."/>
          <p:cNvSpPr txBox="1"/>
          <p:nvPr>
            <p:ph type="body" idx="1"/>
          </p:nvPr>
        </p:nvSpPr>
        <p:spPr>
          <a:prstGeom prst="rect">
            <a:avLst/>
          </a:prstGeom>
        </p:spPr>
        <p:txBody>
          <a:bodyPr/>
          <a:lstStyle>
            <a:lvl1pPr algn="just"/>
          </a:lstStyle>
          <a:p>
            <a:pPr/>
            <a:r>
              <a:t>El artículo 243 amplía los conceptos de equidad y justicia tributaria, remitiéndolos a cada tributo por medio del principio de capacidad de pago y la prohibición de no confiscatoriedad y, a su vez, limitando que el sistema tributario tampoco pueda ser violatorio de dicha capacidad de pago y, por tanto, confiscatorio.</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86"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187" name="Límites Materiales a la Fiscalización"/>
          <p:cNvSpPr txBox="1"/>
          <p:nvPr>
            <p:ph type="title"/>
          </p:nvPr>
        </p:nvSpPr>
        <p:spPr>
          <a:prstGeom prst="rect">
            <a:avLst/>
          </a:prstGeom>
        </p:spPr>
        <p:txBody>
          <a:bodyPr/>
          <a:lstStyle>
            <a:lvl1pPr defTabSz="484886">
              <a:defRPr sz="6640"/>
            </a:lvl1pPr>
          </a:lstStyle>
          <a:p>
            <a:pPr/>
            <a:r>
              <a:t>Límites Materiales a la Fiscalización </a:t>
            </a:r>
          </a:p>
        </p:txBody>
      </p:sp>
      <p:sp>
        <p:nvSpPr>
          <p:cNvPr id="188" name="Por lo anterior es que discutimos en Guatemala por vías constitucionales, en distintos momentos, las violaciones que se perciben a estos principios.…"/>
          <p:cNvSpPr txBox="1"/>
          <p:nvPr>
            <p:ph type="body" idx="1"/>
          </p:nvPr>
        </p:nvSpPr>
        <p:spPr>
          <a:xfrm>
            <a:off x="952500" y="2590800"/>
            <a:ext cx="11099800" cy="6197005"/>
          </a:xfrm>
          <a:prstGeom prst="rect">
            <a:avLst/>
          </a:prstGeom>
        </p:spPr>
        <p:txBody>
          <a:bodyPr/>
          <a:lstStyle/>
          <a:p>
            <a:pPr marL="413384" indent="-413384" algn="just" defTabSz="543305">
              <a:spcBef>
                <a:spcPts val="3900"/>
              </a:spcBef>
              <a:defRPr sz="2976"/>
            </a:pPr>
            <a:r>
              <a:t>Por lo anterior es que discutimos en Guatemala por vías constitucionales, en distintos momentos, las violaciones que se perciben a estos principios. </a:t>
            </a:r>
          </a:p>
          <a:p>
            <a:pPr lvl="1" marL="826769" indent="-413384" algn="just" defTabSz="543305">
              <a:spcBef>
                <a:spcPts val="3900"/>
              </a:spcBef>
              <a:defRPr sz="2976"/>
            </a:pPr>
            <a:r>
              <a:t>Inconstitucionalidad general: vicios de origen</a:t>
            </a:r>
          </a:p>
          <a:p>
            <a:pPr lvl="1" marL="826769" indent="-413384" algn="just" defTabSz="543305">
              <a:spcBef>
                <a:spcPts val="3900"/>
              </a:spcBef>
              <a:defRPr sz="2976"/>
            </a:pPr>
            <a:r>
              <a:t>Inconstitucionalidad en caso concreto: en búsqueda de la inaplicación en un caso concreto</a:t>
            </a:r>
          </a:p>
          <a:p>
            <a:pPr lvl="1" marL="826769" indent="-413384" algn="just" defTabSz="543305">
              <a:spcBef>
                <a:spcPts val="3900"/>
              </a:spcBef>
              <a:defRPr sz="2976"/>
            </a:pPr>
            <a:r>
              <a:t>Amparo: por aplicación arbitraria o quebranto de derechos fundamentales o procesos</a:t>
            </a:r>
          </a:p>
          <a:p>
            <a:pPr lvl="1" marL="826769" indent="-413384" algn="just" defTabSz="543305">
              <a:spcBef>
                <a:spcPts val="3900"/>
              </a:spcBef>
              <a:defRPr sz="2976"/>
            </a:pPr>
            <a:r>
              <a:t>Recursos y Contencioso Administrativo…</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88">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8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8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8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8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88">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88" grpId="1"/>
    </p:bldLst>
  </p:timing>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0"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191" name="Límites Materiales a la Fiscalización"/>
          <p:cNvSpPr txBox="1"/>
          <p:nvPr>
            <p:ph type="title"/>
          </p:nvPr>
        </p:nvSpPr>
        <p:spPr>
          <a:prstGeom prst="rect">
            <a:avLst/>
          </a:prstGeom>
        </p:spPr>
        <p:txBody>
          <a:bodyPr/>
          <a:lstStyle>
            <a:lvl1pPr defTabSz="484886">
              <a:defRPr sz="6640"/>
            </a:lvl1pPr>
          </a:lstStyle>
          <a:p>
            <a:pPr/>
            <a:r>
              <a:t>Límites Materiales a la Fiscalización </a:t>
            </a:r>
          </a:p>
        </p:txBody>
      </p:sp>
      <p:sp>
        <p:nvSpPr>
          <p:cNvPr id="192" name="Incluyo el Contencioso Administrativo, porque:…"/>
          <p:cNvSpPr txBox="1"/>
          <p:nvPr>
            <p:ph type="body" idx="1"/>
          </p:nvPr>
        </p:nvSpPr>
        <p:spPr>
          <a:xfrm>
            <a:off x="952500" y="2590800"/>
            <a:ext cx="11099800" cy="6197005"/>
          </a:xfrm>
          <a:prstGeom prst="rect">
            <a:avLst/>
          </a:prstGeom>
        </p:spPr>
        <p:txBody>
          <a:bodyPr/>
          <a:lstStyle/>
          <a:p>
            <a:pPr marL="355600" indent="-355600" algn="just" defTabSz="467359">
              <a:spcBef>
                <a:spcPts val="3300"/>
              </a:spcBef>
              <a:defRPr sz="2560"/>
            </a:pPr>
            <a:r>
              <a:t>Incluyo el Contencioso Administrativo, porque: </a:t>
            </a:r>
          </a:p>
          <a:p>
            <a:pPr lvl="1" marL="711200" indent="-355600" algn="just" defTabSz="467359">
              <a:spcBef>
                <a:spcPts val="3300"/>
              </a:spcBef>
              <a:defRPr sz="2560"/>
            </a:pPr>
            <a:r>
              <a:t>Incluyo el Contencioso Administrativo, y los recursos administrativos previos, como mecanismos de aplicación de la justicia constitucional: </a:t>
            </a:r>
          </a:p>
          <a:p>
            <a:pPr lvl="2" marL="1066800" indent="-355600" algn="just" defTabSz="467359">
              <a:spcBef>
                <a:spcPts val="3300"/>
              </a:spcBef>
              <a:defRPr sz="2560"/>
            </a:pPr>
            <a:r>
              <a:t>El Tribunal de lo Contencioso Administrativo se crea por una norma constitucional y tiene una función directamente asignada por la Constitución de ser el contralor de TODOS los actos de la administración. </a:t>
            </a:r>
          </a:p>
          <a:p>
            <a:pPr lvl="2" marL="1066800" indent="-355600" algn="just" defTabSz="467359">
              <a:spcBef>
                <a:spcPts val="3300"/>
              </a:spcBef>
              <a:defRPr sz="2560"/>
            </a:pPr>
            <a:r>
              <a:t>Es función separada de los tribunales ordinarios y cumple una función constitucional derivada de uno de los principios básicos del sistema republicano de derecho: </a:t>
            </a:r>
            <a:r>
              <a:rPr b="1" u="sng"/>
              <a:t>LA GARANTÍA DE CONTROL JURISDICCIONAL DEL ACTUAR DE LA ADMINISTRACIÓN PÚBLICA.</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9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9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9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92">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2"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3"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124" name="El entorno"/>
          <p:cNvSpPr txBox="1"/>
          <p:nvPr>
            <p:ph type="title"/>
          </p:nvPr>
        </p:nvSpPr>
        <p:spPr>
          <a:prstGeom prst="rect">
            <a:avLst/>
          </a:prstGeom>
        </p:spPr>
        <p:txBody>
          <a:bodyPr/>
          <a:lstStyle/>
          <a:p>
            <a:pPr/>
            <a:r>
              <a:t>El entorno</a:t>
            </a:r>
          </a:p>
        </p:txBody>
      </p:sp>
      <p:sp>
        <p:nvSpPr>
          <p:cNvPr id="125" name="Tributación: punto de contacto inmediato del ciudadano con el poder público"/>
          <p:cNvSpPr txBox="1"/>
          <p:nvPr>
            <p:ph type="body" idx="1"/>
          </p:nvPr>
        </p:nvSpPr>
        <p:spPr>
          <a:prstGeom prst="rect">
            <a:avLst/>
          </a:prstGeom>
        </p:spPr>
        <p:txBody>
          <a:bodyPr/>
          <a:lstStyle/>
          <a:p>
            <a:pPr/>
            <a:r>
              <a:t>Tributación: punto de contacto inmediato del ciudadano con el poder público</a:t>
            </a:r>
          </a:p>
        </p:txBody>
      </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4"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195" name="Límites Materiales a la Fiscalización"/>
          <p:cNvSpPr txBox="1"/>
          <p:nvPr>
            <p:ph type="title"/>
          </p:nvPr>
        </p:nvSpPr>
        <p:spPr>
          <a:prstGeom prst="rect">
            <a:avLst/>
          </a:prstGeom>
        </p:spPr>
        <p:txBody>
          <a:bodyPr/>
          <a:lstStyle>
            <a:lvl1pPr defTabSz="484886">
              <a:defRPr sz="6640"/>
            </a:lvl1pPr>
          </a:lstStyle>
          <a:p>
            <a:pPr/>
            <a:r>
              <a:t>Límites Materiales a la Fiscalización </a:t>
            </a:r>
          </a:p>
        </p:txBody>
      </p:sp>
      <p:sp>
        <p:nvSpPr>
          <p:cNvPr id="196" name="Incluyo el Contencioso Administrativo, porque:…"/>
          <p:cNvSpPr txBox="1"/>
          <p:nvPr>
            <p:ph type="body" idx="1"/>
          </p:nvPr>
        </p:nvSpPr>
        <p:spPr>
          <a:xfrm>
            <a:off x="952500" y="2590800"/>
            <a:ext cx="11099800" cy="6197005"/>
          </a:xfrm>
          <a:prstGeom prst="rect">
            <a:avLst/>
          </a:prstGeom>
        </p:spPr>
        <p:txBody>
          <a:bodyPr/>
          <a:lstStyle/>
          <a:p>
            <a:pPr marL="355600" indent="-355600" algn="just" defTabSz="467359">
              <a:spcBef>
                <a:spcPts val="3300"/>
              </a:spcBef>
              <a:defRPr sz="2560"/>
            </a:pPr>
            <a:r>
              <a:t>Incluyo el Contencioso Administrativo, porque: </a:t>
            </a:r>
          </a:p>
          <a:p>
            <a:pPr lvl="1" marL="711200" indent="-355600" algn="just" defTabSz="467359">
              <a:spcBef>
                <a:spcPts val="3300"/>
              </a:spcBef>
              <a:defRPr sz="2560"/>
            </a:pPr>
            <a:r>
              <a:t>Incluyo el Contencioso Administrativo, y los recursos administrativos previos, como mecanismos de aplicación de la justicia constitucional: </a:t>
            </a:r>
          </a:p>
          <a:p>
            <a:pPr lvl="2" marL="1066800" indent="-355600" algn="just" defTabSz="467359">
              <a:spcBef>
                <a:spcPts val="3300"/>
              </a:spcBef>
              <a:defRPr sz="2560"/>
            </a:pPr>
            <a:r>
              <a:t>El Tribunal de lo Contencioso Administrativo se crea por una norma constitucional y tiene una función directamente asignada por la Constitución de ser el contralor de TODOS los actos de la administración. </a:t>
            </a:r>
          </a:p>
          <a:p>
            <a:pPr lvl="2" marL="1066800" indent="-355600" algn="just" defTabSz="467359">
              <a:spcBef>
                <a:spcPts val="3300"/>
              </a:spcBef>
              <a:defRPr sz="2560"/>
            </a:pPr>
            <a:r>
              <a:t>Es función separada de los tribunales ordinarios y cumple una función constitucional derivada de uno de los principios básicos del sistema republicano de derecho: </a:t>
            </a:r>
            <a:r>
              <a:rPr b="1" u="sng"/>
              <a:t>LA GARANTÍA DE CONTROL JURISDICCIONAL DEL ACTUAR DE LA ADMINISTRACIÓN PÚBLICA.</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196">
                                            <p:bg/>
                                          </p:spTgt>
                                        </p:tgtEl>
                                        <p:attrNameLst>
                                          <p:attrName>style.visibility</p:attrName>
                                        </p:attrNameLst>
                                      </p:cBhvr>
                                      <p:to>
                                        <p:strVal val="visible"/>
                                      </p:to>
                                    </p:set>
                                    <p:anim calcmode="lin" valueType="num">
                                      <p:cBhvr>
                                        <p:cTn id="7" dur="1000" fill="hold"/>
                                        <p:tgtEl>
                                          <p:spTgt spid="196">
                                            <p:bg/>
                                          </p:spTgt>
                                        </p:tgtEl>
                                        <p:attrNameLst>
                                          <p:attrName>ppt_x</p:attrName>
                                        </p:attrNameLst>
                                      </p:cBhvr>
                                      <p:tavLst>
                                        <p:tav tm="0">
                                          <p:val>
                                            <p:strVal val="0-#ppt_w/2"/>
                                          </p:val>
                                        </p:tav>
                                        <p:tav tm="100000">
                                          <p:val>
                                            <p:strVal val="#ppt_x"/>
                                          </p:val>
                                        </p:tav>
                                      </p:tavLst>
                                    </p:anim>
                                    <p:anim calcmode="lin" valueType="num">
                                      <p:cBhvr>
                                        <p:cTn id="8" dur="1000" fill="hold"/>
                                        <p:tgtEl>
                                          <p:spTgt spid="196">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196">
                                            <p:txEl>
                                              <p:pRg st="0" end="0"/>
                                            </p:txEl>
                                          </p:spTgt>
                                        </p:tgtEl>
                                        <p:attrNameLst>
                                          <p:attrName>style.visibility</p:attrName>
                                        </p:attrNameLst>
                                      </p:cBhvr>
                                      <p:to>
                                        <p:strVal val="visible"/>
                                      </p:to>
                                    </p:set>
                                    <p:anim calcmode="lin" valueType="num">
                                      <p:cBhvr>
                                        <p:cTn id="11" dur="1000" fill="hold"/>
                                        <p:tgtEl>
                                          <p:spTgt spid="196">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19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196">
                                            <p:txEl>
                                              <p:pRg st="1" end="1"/>
                                            </p:txEl>
                                          </p:spTgt>
                                        </p:tgtEl>
                                        <p:attrNameLst>
                                          <p:attrName>style.visibility</p:attrName>
                                        </p:attrNameLst>
                                      </p:cBhvr>
                                      <p:to>
                                        <p:strVal val="visible"/>
                                      </p:to>
                                    </p:set>
                                    <p:anim calcmode="lin" valueType="num">
                                      <p:cBhvr>
                                        <p:cTn id="17" dur="1000" fill="hold"/>
                                        <p:tgtEl>
                                          <p:spTgt spid="196">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19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1" fill="hold">
                                  <p:stCondLst>
                                    <p:cond delay="0"/>
                                  </p:stCondLst>
                                  <p:iterate type="el" backwards="0">
                                    <p:tmAbs val="0"/>
                                  </p:iterate>
                                  <p:childTnLst>
                                    <p:set>
                                      <p:cBhvr>
                                        <p:cTn id="22" fill="hold"/>
                                        <p:tgtEl>
                                          <p:spTgt spid="196">
                                            <p:txEl>
                                              <p:pRg st="2" end="2"/>
                                            </p:txEl>
                                          </p:spTgt>
                                        </p:tgtEl>
                                        <p:attrNameLst>
                                          <p:attrName>style.visibility</p:attrName>
                                        </p:attrNameLst>
                                      </p:cBhvr>
                                      <p:to>
                                        <p:strVal val="visible"/>
                                      </p:to>
                                    </p:set>
                                    <p:anim calcmode="lin" valueType="num">
                                      <p:cBhvr>
                                        <p:cTn id="23" dur="1000" fill="hold"/>
                                        <p:tgtEl>
                                          <p:spTgt spid="196">
                                            <p:txEl>
                                              <p:pRg st="2" end="2"/>
                                            </p:txEl>
                                          </p:spTgt>
                                        </p:tgtEl>
                                        <p:attrNameLst>
                                          <p:attrName>ppt_x</p:attrName>
                                        </p:attrNameLst>
                                      </p:cBhvr>
                                      <p:tavLst>
                                        <p:tav tm="0">
                                          <p:val>
                                            <p:strVal val="0-#ppt_w/2"/>
                                          </p:val>
                                        </p:tav>
                                        <p:tav tm="100000">
                                          <p:val>
                                            <p:strVal val="#ppt_x"/>
                                          </p:val>
                                        </p:tav>
                                      </p:tavLst>
                                    </p:anim>
                                    <p:anim calcmode="lin" valueType="num">
                                      <p:cBhvr>
                                        <p:cTn id="24" dur="1000" fill="hold"/>
                                        <p:tgtEl>
                                          <p:spTgt spid="19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8" presetID="2" grpId="1" fill="hold">
                                  <p:stCondLst>
                                    <p:cond delay="0"/>
                                  </p:stCondLst>
                                  <p:iterate type="el" backwards="0">
                                    <p:tmAbs val="0"/>
                                  </p:iterate>
                                  <p:childTnLst>
                                    <p:set>
                                      <p:cBhvr>
                                        <p:cTn id="28" fill="hold"/>
                                        <p:tgtEl>
                                          <p:spTgt spid="196">
                                            <p:txEl>
                                              <p:pRg st="3" end="3"/>
                                            </p:txEl>
                                          </p:spTgt>
                                        </p:tgtEl>
                                        <p:attrNameLst>
                                          <p:attrName>style.visibility</p:attrName>
                                        </p:attrNameLst>
                                      </p:cBhvr>
                                      <p:to>
                                        <p:strVal val="visible"/>
                                      </p:to>
                                    </p:set>
                                    <p:anim calcmode="lin" valueType="num">
                                      <p:cBhvr>
                                        <p:cTn id="29" dur="1000" fill="hold"/>
                                        <p:tgtEl>
                                          <p:spTgt spid="196">
                                            <p:txEl>
                                              <p:pRg st="3" end="3"/>
                                            </p:txEl>
                                          </p:spTgt>
                                        </p:tgtEl>
                                        <p:attrNameLst>
                                          <p:attrName>ppt_x</p:attrName>
                                        </p:attrNameLst>
                                      </p:cBhvr>
                                      <p:tavLst>
                                        <p:tav tm="0">
                                          <p:val>
                                            <p:strVal val="0-#ppt_w/2"/>
                                          </p:val>
                                        </p:tav>
                                        <p:tav tm="100000">
                                          <p:val>
                                            <p:strVal val="#ppt_x"/>
                                          </p:val>
                                        </p:tav>
                                      </p:tavLst>
                                    </p:anim>
                                    <p:anim calcmode="lin" valueType="num">
                                      <p:cBhvr>
                                        <p:cTn id="30" dur="1000" fill="hold"/>
                                        <p:tgtEl>
                                          <p:spTgt spid="19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6" grpId="1"/>
    </p:bldLst>
  </p:timing>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8"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199" name="Ahora bien..."/>
          <p:cNvSpPr txBox="1"/>
          <p:nvPr>
            <p:ph type="title"/>
          </p:nvPr>
        </p:nvSpPr>
        <p:spPr>
          <a:prstGeom prst="rect">
            <a:avLst/>
          </a:prstGeom>
        </p:spPr>
        <p:txBody>
          <a:bodyPr/>
          <a:lstStyle/>
          <a:p>
            <a:pPr/>
            <a:r>
              <a:t>Ahora bien...</a:t>
            </a:r>
          </a:p>
        </p:txBody>
      </p:sp>
      <p:sp>
        <p:nvSpPr>
          <p:cNvPr id="200" name="Que nuestra Constitución contenga estas reglas y normas, bajo ninguna perspectiva nos garantiza, certeramente, que en todos los casos el Congreso, la Administración Pública y los Tribunales habrán de respetarlos.…"/>
          <p:cNvSpPr txBox="1"/>
          <p:nvPr>
            <p:ph type="body" idx="1"/>
          </p:nvPr>
        </p:nvSpPr>
        <p:spPr>
          <a:xfrm>
            <a:off x="952500" y="2590800"/>
            <a:ext cx="11099800" cy="6197005"/>
          </a:xfrm>
          <a:prstGeom prst="rect">
            <a:avLst/>
          </a:prstGeom>
        </p:spPr>
        <p:txBody>
          <a:bodyPr/>
          <a:lstStyle/>
          <a:p>
            <a:pPr marL="342264" indent="-342264" algn="just" defTabSz="449833">
              <a:spcBef>
                <a:spcPts val="3200"/>
              </a:spcBef>
              <a:defRPr sz="2464"/>
            </a:pPr>
            <a:r>
              <a:t>Que nuestra Constitución contenga estas reglas y normas, bajo ninguna perspectiva nos garantiza, certeramente, que en todos los casos el Congreso, la Administración Pública y los Tribunales habrán de respetarlos. </a:t>
            </a:r>
          </a:p>
          <a:p>
            <a:pPr marL="342264" indent="-342264" algn="just" defTabSz="449833">
              <a:spcBef>
                <a:spcPts val="3200"/>
              </a:spcBef>
              <a:defRPr sz="2464"/>
            </a:pPr>
            <a:r>
              <a:t>Es más, podríamos sospechar en algunos momentos que el incentivo perverso de exprimir al ciudadano podría alinear a todas las personas a quienes se les encomienda cada una de dichas funciones, ya que su propia subsistencia depende de los ingresos públicos. </a:t>
            </a:r>
          </a:p>
          <a:p>
            <a:pPr marL="342264" indent="-342264" algn="just" defTabSz="449833">
              <a:spcBef>
                <a:spcPts val="3200"/>
              </a:spcBef>
              <a:defRPr sz="2464"/>
            </a:pPr>
            <a:r>
              <a:t>De tal forma, como una colonia de amebas que se alimenta del sujeto anfitrión y llega a consumirlo en su totalidad causando la muerte si no se le detiene, es necesario, muchas veces, ponerle límite a las funciones y formas de ejercicio de las mismas para corregir los abusos que esos incentivos perversos puedan colocarle al sistema gubernamental y los propios tribunales. </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00">
                                            <p:bg/>
                                          </p:spTgt>
                                        </p:tgtEl>
                                        <p:attrNameLst>
                                          <p:attrName>style.visibility</p:attrName>
                                        </p:attrNameLst>
                                      </p:cBhvr>
                                      <p:to>
                                        <p:strVal val="visible"/>
                                      </p:to>
                                    </p:set>
                                    <p:anim calcmode="lin" valueType="num">
                                      <p:cBhvr>
                                        <p:cTn id="7" dur="1000" fill="hold"/>
                                        <p:tgtEl>
                                          <p:spTgt spid="200">
                                            <p:bg/>
                                          </p:spTgt>
                                        </p:tgtEl>
                                        <p:attrNameLst>
                                          <p:attrName>ppt_x</p:attrName>
                                        </p:attrNameLst>
                                      </p:cBhvr>
                                      <p:tavLst>
                                        <p:tav tm="0">
                                          <p:val>
                                            <p:strVal val="0-#ppt_w/2"/>
                                          </p:val>
                                        </p:tav>
                                        <p:tav tm="100000">
                                          <p:val>
                                            <p:strVal val="#ppt_x"/>
                                          </p:val>
                                        </p:tav>
                                      </p:tavLst>
                                    </p:anim>
                                    <p:anim calcmode="lin" valueType="num">
                                      <p:cBhvr>
                                        <p:cTn id="8" dur="1000" fill="hold"/>
                                        <p:tgtEl>
                                          <p:spTgt spid="200">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00">
                                            <p:txEl>
                                              <p:pRg st="0" end="0"/>
                                            </p:txEl>
                                          </p:spTgt>
                                        </p:tgtEl>
                                        <p:attrNameLst>
                                          <p:attrName>style.visibility</p:attrName>
                                        </p:attrNameLst>
                                      </p:cBhvr>
                                      <p:to>
                                        <p:strVal val="visible"/>
                                      </p:to>
                                    </p:set>
                                    <p:anim calcmode="lin" valueType="num">
                                      <p:cBhvr>
                                        <p:cTn id="11" dur="1000" fill="hold"/>
                                        <p:tgtEl>
                                          <p:spTgt spid="200">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20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200">
                                            <p:txEl>
                                              <p:pRg st="1" end="1"/>
                                            </p:txEl>
                                          </p:spTgt>
                                        </p:tgtEl>
                                        <p:attrNameLst>
                                          <p:attrName>style.visibility</p:attrName>
                                        </p:attrNameLst>
                                      </p:cBhvr>
                                      <p:to>
                                        <p:strVal val="visible"/>
                                      </p:to>
                                    </p:set>
                                    <p:anim calcmode="lin" valueType="num">
                                      <p:cBhvr>
                                        <p:cTn id="17" dur="1000" fill="hold"/>
                                        <p:tgtEl>
                                          <p:spTgt spid="200">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20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1" fill="hold">
                                  <p:stCondLst>
                                    <p:cond delay="0"/>
                                  </p:stCondLst>
                                  <p:iterate type="el" backwards="0">
                                    <p:tmAbs val="0"/>
                                  </p:iterate>
                                  <p:childTnLst>
                                    <p:set>
                                      <p:cBhvr>
                                        <p:cTn id="22" fill="hold"/>
                                        <p:tgtEl>
                                          <p:spTgt spid="200">
                                            <p:txEl>
                                              <p:pRg st="2" end="2"/>
                                            </p:txEl>
                                          </p:spTgt>
                                        </p:tgtEl>
                                        <p:attrNameLst>
                                          <p:attrName>style.visibility</p:attrName>
                                        </p:attrNameLst>
                                      </p:cBhvr>
                                      <p:to>
                                        <p:strVal val="visible"/>
                                      </p:to>
                                    </p:set>
                                    <p:anim calcmode="lin" valueType="num">
                                      <p:cBhvr>
                                        <p:cTn id="23" dur="1000" fill="hold"/>
                                        <p:tgtEl>
                                          <p:spTgt spid="200">
                                            <p:txEl>
                                              <p:pRg st="2" end="2"/>
                                            </p:txEl>
                                          </p:spTgt>
                                        </p:tgtEl>
                                        <p:attrNameLst>
                                          <p:attrName>ppt_x</p:attrName>
                                        </p:attrNameLst>
                                      </p:cBhvr>
                                      <p:tavLst>
                                        <p:tav tm="0">
                                          <p:val>
                                            <p:strVal val="0-#ppt_w/2"/>
                                          </p:val>
                                        </p:tav>
                                        <p:tav tm="100000">
                                          <p:val>
                                            <p:strVal val="#ppt_x"/>
                                          </p:val>
                                        </p:tav>
                                      </p:tavLst>
                                    </p:anim>
                                    <p:anim calcmode="lin" valueType="num">
                                      <p:cBhvr>
                                        <p:cTn id="24" dur="1000" fill="hold"/>
                                        <p:tgtEl>
                                          <p:spTgt spid="20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00" grpId="1"/>
    </p:bldLst>
  </p:timing>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02"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203" name="Los Límites en Los Instrumentos Internacionales"/>
          <p:cNvSpPr txBox="1"/>
          <p:nvPr>
            <p:ph type="title"/>
          </p:nvPr>
        </p:nvSpPr>
        <p:spPr>
          <a:xfrm>
            <a:off x="952500" y="3797300"/>
            <a:ext cx="11099800" cy="2159000"/>
          </a:xfrm>
          <a:prstGeom prst="rect">
            <a:avLst/>
          </a:prstGeom>
        </p:spPr>
        <p:txBody>
          <a:bodyPr/>
          <a:lstStyle>
            <a:lvl1pPr defTabSz="467359">
              <a:defRPr sz="6400"/>
            </a:lvl1pPr>
          </a:lstStyle>
          <a:p>
            <a:pPr/>
            <a:r>
              <a:t>Los Límites en Los Instrumentos Internacionales</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05"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206" name="Los Límites en Los Instrumentos Internacionales"/>
          <p:cNvSpPr txBox="1"/>
          <p:nvPr>
            <p:ph type="title"/>
          </p:nvPr>
        </p:nvSpPr>
        <p:spPr>
          <a:prstGeom prst="rect">
            <a:avLst/>
          </a:prstGeom>
        </p:spPr>
        <p:txBody>
          <a:bodyPr/>
          <a:lstStyle>
            <a:lvl1pPr defTabSz="467359">
              <a:defRPr sz="6400"/>
            </a:lvl1pPr>
          </a:lstStyle>
          <a:p>
            <a:pPr/>
            <a:r>
              <a:t>Los Límites en Los Instrumentos Internacionales</a:t>
            </a:r>
          </a:p>
        </p:txBody>
      </p:sp>
      <p:sp>
        <p:nvSpPr>
          <p:cNvPr id="207" name="El punto de partida en la interpretación de las constituciones y los instrumentos de derechos humanos debería ser el principio “pro persona”…"/>
          <p:cNvSpPr txBox="1"/>
          <p:nvPr>
            <p:ph type="body" idx="1"/>
          </p:nvPr>
        </p:nvSpPr>
        <p:spPr>
          <a:xfrm>
            <a:off x="952500" y="2590800"/>
            <a:ext cx="11099800" cy="6197005"/>
          </a:xfrm>
          <a:prstGeom prst="rect">
            <a:avLst/>
          </a:prstGeom>
        </p:spPr>
        <p:txBody>
          <a:bodyPr/>
          <a:lstStyle/>
          <a:p>
            <a:pPr algn="just"/>
            <a:r>
              <a:t>El punto de partida en la interpretación de las constituciones y los instrumentos de derechos humanos debería ser el principio “</a:t>
            </a:r>
            <a:r>
              <a:rPr b="1" u="sng"/>
              <a:t>pro persona</a:t>
            </a:r>
            <a:r>
              <a:t>”</a:t>
            </a:r>
          </a:p>
          <a:p>
            <a:pPr algn="just"/>
            <a:r>
              <a:t>“</a:t>
            </a:r>
            <a:r>
              <a:rPr b="1" sz="3300" u="sng">
                <a:solidFill>
                  <a:srgbClr val="E21AFF"/>
                </a:solidFill>
              </a:rPr>
              <a:t>…deberá prevalecer la interpretación que más favorezca a las personas con la protección más amplia…</a:t>
            </a:r>
            <a:r>
              <a:t>”</a:t>
            </a:r>
          </a:p>
          <a:p>
            <a:pPr lvl="1" algn="just"/>
            <a:r>
              <a:t> </a:t>
            </a:r>
            <a:r>
              <a:rPr sz="2300"/>
              <a:t>Derechos Humanos y Tributación en México, Muro. Antonio Alberto Vela Peón, pág. 4. </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07">
                                            <p:bg/>
                                          </p:spTgt>
                                        </p:tgtEl>
                                        <p:attrNameLst>
                                          <p:attrName>style.visibility</p:attrName>
                                        </p:attrNameLst>
                                      </p:cBhvr>
                                      <p:to>
                                        <p:strVal val="visible"/>
                                      </p:to>
                                    </p:set>
                                    <p:anim calcmode="lin" valueType="num">
                                      <p:cBhvr>
                                        <p:cTn id="7" dur="1000" fill="hold"/>
                                        <p:tgtEl>
                                          <p:spTgt spid="207">
                                            <p:bg/>
                                          </p:spTgt>
                                        </p:tgtEl>
                                        <p:attrNameLst>
                                          <p:attrName>ppt_x</p:attrName>
                                        </p:attrNameLst>
                                      </p:cBhvr>
                                      <p:tavLst>
                                        <p:tav tm="0">
                                          <p:val>
                                            <p:strVal val="0-#ppt_w/2"/>
                                          </p:val>
                                        </p:tav>
                                        <p:tav tm="100000">
                                          <p:val>
                                            <p:strVal val="#ppt_x"/>
                                          </p:val>
                                        </p:tav>
                                      </p:tavLst>
                                    </p:anim>
                                    <p:anim calcmode="lin" valueType="num">
                                      <p:cBhvr>
                                        <p:cTn id="8" dur="1000" fill="hold"/>
                                        <p:tgtEl>
                                          <p:spTgt spid="207">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07">
                                            <p:txEl>
                                              <p:pRg st="0" end="0"/>
                                            </p:txEl>
                                          </p:spTgt>
                                        </p:tgtEl>
                                        <p:attrNameLst>
                                          <p:attrName>style.visibility</p:attrName>
                                        </p:attrNameLst>
                                      </p:cBhvr>
                                      <p:to>
                                        <p:strVal val="visible"/>
                                      </p:to>
                                    </p:set>
                                    <p:anim calcmode="lin" valueType="num">
                                      <p:cBhvr>
                                        <p:cTn id="11" dur="1000" fill="hold"/>
                                        <p:tgtEl>
                                          <p:spTgt spid="207">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2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207">
                                            <p:txEl>
                                              <p:pRg st="1" end="1"/>
                                            </p:txEl>
                                          </p:spTgt>
                                        </p:tgtEl>
                                        <p:attrNameLst>
                                          <p:attrName>style.visibility</p:attrName>
                                        </p:attrNameLst>
                                      </p:cBhvr>
                                      <p:to>
                                        <p:strVal val="visible"/>
                                      </p:to>
                                    </p:set>
                                    <p:anim calcmode="lin" valueType="num">
                                      <p:cBhvr>
                                        <p:cTn id="17" dur="1000" fill="hold"/>
                                        <p:tgtEl>
                                          <p:spTgt spid="207">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2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1" fill="hold">
                                  <p:stCondLst>
                                    <p:cond delay="0"/>
                                  </p:stCondLst>
                                  <p:iterate type="el" backwards="0">
                                    <p:tmAbs val="0"/>
                                  </p:iterate>
                                  <p:childTnLst>
                                    <p:set>
                                      <p:cBhvr>
                                        <p:cTn id="22" fill="hold"/>
                                        <p:tgtEl>
                                          <p:spTgt spid="207">
                                            <p:txEl>
                                              <p:pRg st="2" end="2"/>
                                            </p:txEl>
                                          </p:spTgt>
                                        </p:tgtEl>
                                        <p:attrNameLst>
                                          <p:attrName>style.visibility</p:attrName>
                                        </p:attrNameLst>
                                      </p:cBhvr>
                                      <p:to>
                                        <p:strVal val="visible"/>
                                      </p:to>
                                    </p:set>
                                    <p:anim calcmode="lin" valueType="num">
                                      <p:cBhvr>
                                        <p:cTn id="23" dur="1000" fill="hold"/>
                                        <p:tgtEl>
                                          <p:spTgt spid="207">
                                            <p:txEl>
                                              <p:pRg st="2" end="2"/>
                                            </p:txEl>
                                          </p:spTgt>
                                        </p:tgtEl>
                                        <p:attrNameLst>
                                          <p:attrName>ppt_x</p:attrName>
                                        </p:attrNameLst>
                                      </p:cBhvr>
                                      <p:tavLst>
                                        <p:tav tm="0">
                                          <p:val>
                                            <p:strVal val="0-#ppt_w/2"/>
                                          </p:val>
                                        </p:tav>
                                        <p:tav tm="100000">
                                          <p:val>
                                            <p:strVal val="#ppt_x"/>
                                          </p:val>
                                        </p:tav>
                                      </p:tavLst>
                                    </p:anim>
                                    <p:anim calcmode="lin" valueType="num">
                                      <p:cBhvr>
                                        <p:cTn id="24" dur="1000" fill="hold"/>
                                        <p:tgtEl>
                                          <p:spTgt spid="2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07" grpId="1"/>
    </p:bldLst>
  </p:timing>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09"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210" name="Los Límites en Los Instrumentos Internacionales"/>
          <p:cNvSpPr txBox="1"/>
          <p:nvPr>
            <p:ph type="title"/>
          </p:nvPr>
        </p:nvSpPr>
        <p:spPr>
          <a:prstGeom prst="rect">
            <a:avLst/>
          </a:prstGeom>
        </p:spPr>
        <p:txBody>
          <a:bodyPr/>
          <a:lstStyle>
            <a:lvl1pPr defTabSz="467359">
              <a:defRPr sz="6400"/>
            </a:lvl1pPr>
          </a:lstStyle>
          <a:p>
            <a:pPr/>
            <a:r>
              <a:t>Los Límites en Los Instrumentos Internacionales</a:t>
            </a:r>
          </a:p>
        </p:txBody>
      </p:sp>
      <p:sp>
        <p:nvSpPr>
          <p:cNvPr id="211" name="El centro de la función pública y el ejercicio del poder público debe tener como finalidad la promoción y bienestar de cada individuo, no así la utilización de los ciudadanos para la consecución de fines personales de quienes gobiernan o laboran en el aparato estatal."/>
          <p:cNvSpPr txBox="1"/>
          <p:nvPr>
            <p:ph type="body" idx="1"/>
          </p:nvPr>
        </p:nvSpPr>
        <p:spPr>
          <a:xfrm>
            <a:off x="952500" y="2590800"/>
            <a:ext cx="11099800" cy="6197005"/>
          </a:xfrm>
          <a:prstGeom prst="rect">
            <a:avLst/>
          </a:prstGeom>
        </p:spPr>
        <p:txBody>
          <a:bodyPr/>
          <a:lstStyle>
            <a:lvl1pPr algn="just"/>
          </a:lstStyle>
          <a:p>
            <a:pPr/>
            <a:r>
              <a:t>El centro de la función pública y el ejercicio del poder público debe tener como finalidad la promoción y bienestar de cada individuo, no así la utilización de los ciudadanos para la consecución de fines personales de quienes gobiernan o laboran en el aparato estatal.</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13"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214" name="Los Límites en Los Instrumentos Internacionales"/>
          <p:cNvSpPr txBox="1"/>
          <p:nvPr>
            <p:ph type="title"/>
          </p:nvPr>
        </p:nvSpPr>
        <p:spPr>
          <a:prstGeom prst="rect">
            <a:avLst/>
          </a:prstGeom>
        </p:spPr>
        <p:txBody>
          <a:bodyPr/>
          <a:lstStyle>
            <a:lvl1pPr defTabSz="467359">
              <a:defRPr sz="6400"/>
            </a:lvl1pPr>
          </a:lstStyle>
          <a:p>
            <a:pPr/>
            <a:r>
              <a:t>Los Límites en Los Instrumentos Internacionales</a:t>
            </a:r>
          </a:p>
        </p:txBody>
      </p:sp>
      <p:sp>
        <p:nvSpPr>
          <p:cNvPr id="215" name="Los tratados sobre derechos humanos podrán ser violentados en los distintos momentos del ejercicio del poder tributario:…"/>
          <p:cNvSpPr txBox="1"/>
          <p:nvPr>
            <p:ph type="body" idx="1"/>
          </p:nvPr>
        </p:nvSpPr>
        <p:spPr>
          <a:xfrm>
            <a:off x="952500" y="2590800"/>
            <a:ext cx="11099800" cy="6197005"/>
          </a:xfrm>
          <a:prstGeom prst="rect">
            <a:avLst/>
          </a:prstGeom>
        </p:spPr>
        <p:txBody>
          <a:bodyPr/>
          <a:lstStyle/>
          <a:p>
            <a:pPr marL="413384" indent="-413384" algn="just" defTabSz="543305">
              <a:spcBef>
                <a:spcPts val="3900"/>
              </a:spcBef>
              <a:defRPr sz="2976"/>
            </a:pPr>
            <a:r>
              <a:t>Los tratados sobre derechos humanos podrán ser violentados en los distintos momentos del ejercicio del poder tributario: </a:t>
            </a:r>
          </a:p>
          <a:p>
            <a:pPr lvl="1" marL="826769" indent="-413384" algn="just" defTabSz="543305">
              <a:spcBef>
                <a:spcPts val="3900"/>
              </a:spcBef>
              <a:defRPr sz="2976"/>
            </a:pPr>
            <a:r>
              <a:t>Al crear los tributos, </a:t>
            </a:r>
          </a:p>
          <a:p>
            <a:pPr lvl="1" marL="826769" indent="-413384" algn="just" defTabSz="543305">
              <a:spcBef>
                <a:spcPts val="3900"/>
              </a:spcBef>
              <a:defRPr sz="2976"/>
            </a:pPr>
            <a:r>
              <a:t>Al interpretarlos, </a:t>
            </a:r>
          </a:p>
          <a:p>
            <a:pPr lvl="1" marL="826769" indent="-413384" algn="just" defTabSz="543305">
              <a:spcBef>
                <a:spcPts val="3900"/>
              </a:spcBef>
              <a:defRPr sz="2976"/>
            </a:pPr>
            <a:r>
              <a:t>Al fiscalizarlos, </a:t>
            </a:r>
          </a:p>
          <a:p>
            <a:pPr lvl="1" marL="826769" indent="-413384" algn="just" defTabSz="543305">
              <a:spcBef>
                <a:spcPts val="3900"/>
              </a:spcBef>
              <a:defRPr sz="2976"/>
            </a:pPr>
            <a:r>
              <a:t>Al cobrarlos y </a:t>
            </a:r>
          </a:p>
          <a:p>
            <a:pPr lvl="1" marL="826769" indent="-413384" algn="just" defTabSz="543305">
              <a:spcBef>
                <a:spcPts val="3900"/>
              </a:spcBef>
              <a:defRPr sz="2976"/>
            </a:pPr>
            <a:r>
              <a:t>En la persecución de los delitos tributarios que pudieren existir en cada Estado parte</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15">
                                            <p:bg/>
                                          </p:spTgt>
                                        </p:tgtEl>
                                        <p:attrNameLst>
                                          <p:attrName>style.visibility</p:attrName>
                                        </p:attrNameLst>
                                      </p:cBhvr>
                                      <p:to>
                                        <p:strVal val="visible"/>
                                      </p:to>
                                    </p:set>
                                    <p:anim calcmode="lin" valueType="num">
                                      <p:cBhvr>
                                        <p:cTn id="7" dur="1000" fill="hold"/>
                                        <p:tgtEl>
                                          <p:spTgt spid="215">
                                            <p:bg/>
                                          </p:spTgt>
                                        </p:tgtEl>
                                        <p:attrNameLst>
                                          <p:attrName>ppt_x</p:attrName>
                                        </p:attrNameLst>
                                      </p:cBhvr>
                                      <p:tavLst>
                                        <p:tav tm="0">
                                          <p:val>
                                            <p:strVal val="0-#ppt_w/2"/>
                                          </p:val>
                                        </p:tav>
                                        <p:tav tm="100000">
                                          <p:val>
                                            <p:strVal val="#ppt_x"/>
                                          </p:val>
                                        </p:tav>
                                      </p:tavLst>
                                    </p:anim>
                                    <p:anim calcmode="lin" valueType="num">
                                      <p:cBhvr>
                                        <p:cTn id="8" dur="1000" fill="hold"/>
                                        <p:tgtEl>
                                          <p:spTgt spid="215">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15">
                                            <p:txEl>
                                              <p:pRg st="0" end="0"/>
                                            </p:txEl>
                                          </p:spTgt>
                                        </p:tgtEl>
                                        <p:attrNameLst>
                                          <p:attrName>style.visibility</p:attrName>
                                        </p:attrNameLst>
                                      </p:cBhvr>
                                      <p:to>
                                        <p:strVal val="visible"/>
                                      </p:to>
                                    </p:set>
                                    <p:anim calcmode="lin" valueType="num">
                                      <p:cBhvr>
                                        <p:cTn id="11" dur="1000" fill="hold"/>
                                        <p:tgtEl>
                                          <p:spTgt spid="215">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2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215">
                                            <p:txEl>
                                              <p:pRg st="1" end="1"/>
                                            </p:txEl>
                                          </p:spTgt>
                                        </p:tgtEl>
                                        <p:attrNameLst>
                                          <p:attrName>style.visibility</p:attrName>
                                        </p:attrNameLst>
                                      </p:cBhvr>
                                      <p:to>
                                        <p:strVal val="visible"/>
                                      </p:to>
                                    </p:set>
                                    <p:anim calcmode="lin" valueType="num">
                                      <p:cBhvr>
                                        <p:cTn id="17" dur="1000" fill="hold"/>
                                        <p:tgtEl>
                                          <p:spTgt spid="215">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2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1" fill="hold">
                                  <p:stCondLst>
                                    <p:cond delay="0"/>
                                  </p:stCondLst>
                                  <p:iterate type="el" backwards="0">
                                    <p:tmAbs val="0"/>
                                  </p:iterate>
                                  <p:childTnLst>
                                    <p:set>
                                      <p:cBhvr>
                                        <p:cTn id="22" fill="hold"/>
                                        <p:tgtEl>
                                          <p:spTgt spid="215">
                                            <p:txEl>
                                              <p:pRg st="2" end="2"/>
                                            </p:txEl>
                                          </p:spTgt>
                                        </p:tgtEl>
                                        <p:attrNameLst>
                                          <p:attrName>style.visibility</p:attrName>
                                        </p:attrNameLst>
                                      </p:cBhvr>
                                      <p:to>
                                        <p:strVal val="visible"/>
                                      </p:to>
                                    </p:set>
                                    <p:anim calcmode="lin" valueType="num">
                                      <p:cBhvr>
                                        <p:cTn id="23" dur="1000" fill="hold"/>
                                        <p:tgtEl>
                                          <p:spTgt spid="215">
                                            <p:txEl>
                                              <p:pRg st="2" end="2"/>
                                            </p:txEl>
                                          </p:spTgt>
                                        </p:tgtEl>
                                        <p:attrNameLst>
                                          <p:attrName>ppt_x</p:attrName>
                                        </p:attrNameLst>
                                      </p:cBhvr>
                                      <p:tavLst>
                                        <p:tav tm="0">
                                          <p:val>
                                            <p:strVal val="0-#ppt_w/2"/>
                                          </p:val>
                                        </p:tav>
                                        <p:tav tm="100000">
                                          <p:val>
                                            <p:strVal val="#ppt_x"/>
                                          </p:val>
                                        </p:tav>
                                      </p:tavLst>
                                    </p:anim>
                                    <p:anim calcmode="lin" valueType="num">
                                      <p:cBhvr>
                                        <p:cTn id="24" dur="1000" fill="hold"/>
                                        <p:tgtEl>
                                          <p:spTgt spid="2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8" presetID="2" grpId="1" fill="hold">
                                  <p:stCondLst>
                                    <p:cond delay="0"/>
                                  </p:stCondLst>
                                  <p:iterate type="el" backwards="0">
                                    <p:tmAbs val="0"/>
                                  </p:iterate>
                                  <p:childTnLst>
                                    <p:set>
                                      <p:cBhvr>
                                        <p:cTn id="28" fill="hold"/>
                                        <p:tgtEl>
                                          <p:spTgt spid="215">
                                            <p:txEl>
                                              <p:pRg st="3" end="3"/>
                                            </p:txEl>
                                          </p:spTgt>
                                        </p:tgtEl>
                                        <p:attrNameLst>
                                          <p:attrName>style.visibility</p:attrName>
                                        </p:attrNameLst>
                                      </p:cBhvr>
                                      <p:to>
                                        <p:strVal val="visible"/>
                                      </p:to>
                                    </p:set>
                                    <p:anim calcmode="lin" valueType="num">
                                      <p:cBhvr>
                                        <p:cTn id="29" dur="1000" fill="hold"/>
                                        <p:tgtEl>
                                          <p:spTgt spid="215">
                                            <p:txEl>
                                              <p:pRg st="3" end="3"/>
                                            </p:txEl>
                                          </p:spTgt>
                                        </p:tgtEl>
                                        <p:attrNameLst>
                                          <p:attrName>ppt_x</p:attrName>
                                        </p:attrNameLst>
                                      </p:cBhvr>
                                      <p:tavLst>
                                        <p:tav tm="0">
                                          <p:val>
                                            <p:strVal val="0-#ppt_w/2"/>
                                          </p:val>
                                        </p:tav>
                                        <p:tav tm="100000">
                                          <p:val>
                                            <p:strVal val="#ppt_x"/>
                                          </p:val>
                                        </p:tav>
                                      </p:tavLst>
                                    </p:anim>
                                    <p:anim calcmode="lin" valueType="num">
                                      <p:cBhvr>
                                        <p:cTn id="30" dur="1000" fill="hold"/>
                                        <p:tgtEl>
                                          <p:spTgt spid="2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8" presetID="2" grpId="1" fill="hold">
                                  <p:stCondLst>
                                    <p:cond delay="0"/>
                                  </p:stCondLst>
                                  <p:iterate type="el" backwards="0">
                                    <p:tmAbs val="0"/>
                                  </p:iterate>
                                  <p:childTnLst>
                                    <p:set>
                                      <p:cBhvr>
                                        <p:cTn id="34" fill="hold"/>
                                        <p:tgtEl>
                                          <p:spTgt spid="215">
                                            <p:txEl>
                                              <p:pRg st="4" end="4"/>
                                            </p:txEl>
                                          </p:spTgt>
                                        </p:tgtEl>
                                        <p:attrNameLst>
                                          <p:attrName>style.visibility</p:attrName>
                                        </p:attrNameLst>
                                      </p:cBhvr>
                                      <p:to>
                                        <p:strVal val="visible"/>
                                      </p:to>
                                    </p:set>
                                    <p:anim calcmode="lin" valueType="num">
                                      <p:cBhvr>
                                        <p:cTn id="35" dur="1000" fill="hold"/>
                                        <p:tgtEl>
                                          <p:spTgt spid="215">
                                            <p:txEl>
                                              <p:pRg st="4" end="4"/>
                                            </p:txEl>
                                          </p:spTgt>
                                        </p:tgtEl>
                                        <p:attrNameLst>
                                          <p:attrName>ppt_x</p:attrName>
                                        </p:attrNameLst>
                                      </p:cBhvr>
                                      <p:tavLst>
                                        <p:tav tm="0">
                                          <p:val>
                                            <p:strVal val="0-#ppt_w/2"/>
                                          </p:val>
                                        </p:tav>
                                        <p:tav tm="100000">
                                          <p:val>
                                            <p:strVal val="#ppt_x"/>
                                          </p:val>
                                        </p:tav>
                                      </p:tavLst>
                                    </p:anim>
                                    <p:anim calcmode="lin" valueType="num">
                                      <p:cBhvr>
                                        <p:cTn id="36" dur="1000" fill="hold"/>
                                        <p:tgtEl>
                                          <p:spTgt spid="2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8" presetID="2" grpId="1" fill="hold">
                                  <p:stCondLst>
                                    <p:cond delay="0"/>
                                  </p:stCondLst>
                                  <p:iterate type="el" backwards="0">
                                    <p:tmAbs val="0"/>
                                  </p:iterate>
                                  <p:childTnLst>
                                    <p:set>
                                      <p:cBhvr>
                                        <p:cTn id="40" fill="hold"/>
                                        <p:tgtEl>
                                          <p:spTgt spid="215">
                                            <p:txEl>
                                              <p:pRg st="5" end="5"/>
                                            </p:txEl>
                                          </p:spTgt>
                                        </p:tgtEl>
                                        <p:attrNameLst>
                                          <p:attrName>style.visibility</p:attrName>
                                        </p:attrNameLst>
                                      </p:cBhvr>
                                      <p:to>
                                        <p:strVal val="visible"/>
                                      </p:to>
                                    </p:set>
                                    <p:anim calcmode="lin" valueType="num">
                                      <p:cBhvr>
                                        <p:cTn id="41" dur="1000" fill="hold"/>
                                        <p:tgtEl>
                                          <p:spTgt spid="215">
                                            <p:txEl>
                                              <p:pRg st="5" end="5"/>
                                            </p:txEl>
                                          </p:spTgt>
                                        </p:tgtEl>
                                        <p:attrNameLst>
                                          <p:attrName>ppt_x</p:attrName>
                                        </p:attrNameLst>
                                      </p:cBhvr>
                                      <p:tavLst>
                                        <p:tav tm="0">
                                          <p:val>
                                            <p:strVal val="0-#ppt_w/2"/>
                                          </p:val>
                                        </p:tav>
                                        <p:tav tm="100000">
                                          <p:val>
                                            <p:strVal val="#ppt_x"/>
                                          </p:val>
                                        </p:tav>
                                      </p:tavLst>
                                    </p:anim>
                                    <p:anim calcmode="lin" valueType="num">
                                      <p:cBhvr>
                                        <p:cTn id="42" dur="1000" fill="hold"/>
                                        <p:tgtEl>
                                          <p:spTgt spid="21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5" grpId="1"/>
    </p:bldLst>
  </p:timing>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17"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218" name="En la formación de la ley tributaria"/>
          <p:cNvSpPr txBox="1"/>
          <p:nvPr>
            <p:ph type="title"/>
          </p:nvPr>
        </p:nvSpPr>
        <p:spPr>
          <a:prstGeom prst="rect">
            <a:avLst/>
          </a:prstGeom>
        </p:spPr>
        <p:txBody>
          <a:bodyPr/>
          <a:lstStyle>
            <a:lvl1pPr defTabSz="484886">
              <a:defRPr sz="6640"/>
            </a:lvl1pPr>
          </a:lstStyle>
          <a:p>
            <a:pPr/>
            <a:r>
              <a:t>En la formación de la ley tributaria</a:t>
            </a:r>
          </a:p>
        </p:txBody>
      </p:sp>
      <p:sp>
        <p:nvSpPr>
          <p:cNvPr id="219" name="La ley debe ser emitida por el órgano competente (El Congreso)…"/>
          <p:cNvSpPr txBox="1"/>
          <p:nvPr>
            <p:ph type="body" idx="1"/>
          </p:nvPr>
        </p:nvSpPr>
        <p:spPr>
          <a:xfrm>
            <a:off x="952500" y="2590800"/>
            <a:ext cx="11099800" cy="6197005"/>
          </a:xfrm>
          <a:prstGeom prst="rect">
            <a:avLst/>
          </a:prstGeom>
        </p:spPr>
        <p:txBody>
          <a:bodyPr/>
          <a:lstStyle/>
          <a:p>
            <a:pPr algn="just"/>
            <a:r>
              <a:t>La ley debe ser emitida por el órgano competente (El Congreso)</a:t>
            </a:r>
          </a:p>
          <a:p>
            <a:pPr algn="just"/>
            <a:r>
              <a:t>Y LIMITADA POR EL DESTINO DE LOS RECURSOS</a:t>
            </a:r>
          </a:p>
          <a:p>
            <a:pPr lvl="1" algn="just"/>
            <a:r>
              <a:t>Necesidades del Estado</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19">
                                            <p:bg/>
                                          </p:spTgt>
                                        </p:tgtEl>
                                        <p:attrNameLst>
                                          <p:attrName>style.visibility</p:attrName>
                                        </p:attrNameLst>
                                      </p:cBhvr>
                                      <p:to>
                                        <p:strVal val="visible"/>
                                      </p:to>
                                    </p:set>
                                    <p:anim calcmode="lin" valueType="num">
                                      <p:cBhvr>
                                        <p:cTn id="7" dur="1000" fill="hold"/>
                                        <p:tgtEl>
                                          <p:spTgt spid="219">
                                            <p:bg/>
                                          </p:spTgt>
                                        </p:tgtEl>
                                        <p:attrNameLst>
                                          <p:attrName>ppt_x</p:attrName>
                                        </p:attrNameLst>
                                      </p:cBhvr>
                                      <p:tavLst>
                                        <p:tav tm="0">
                                          <p:val>
                                            <p:strVal val="0-#ppt_w/2"/>
                                          </p:val>
                                        </p:tav>
                                        <p:tav tm="100000">
                                          <p:val>
                                            <p:strVal val="#ppt_x"/>
                                          </p:val>
                                        </p:tav>
                                      </p:tavLst>
                                    </p:anim>
                                    <p:anim calcmode="lin" valueType="num">
                                      <p:cBhvr>
                                        <p:cTn id="8" dur="1000" fill="hold"/>
                                        <p:tgtEl>
                                          <p:spTgt spid="219">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19">
                                            <p:txEl>
                                              <p:pRg st="0" end="0"/>
                                            </p:txEl>
                                          </p:spTgt>
                                        </p:tgtEl>
                                        <p:attrNameLst>
                                          <p:attrName>style.visibility</p:attrName>
                                        </p:attrNameLst>
                                      </p:cBhvr>
                                      <p:to>
                                        <p:strVal val="visible"/>
                                      </p:to>
                                    </p:set>
                                    <p:anim calcmode="lin" valueType="num">
                                      <p:cBhvr>
                                        <p:cTn id="11" dur="1000" fill="hold"/>
                                        <p:tgtEl>
                                          <p:spTgt spid="219">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219">
                                            <p:txEl>
                                              <p:pRg st="1" end="1"/>
                                            </p:txEl>
                                          </p:spTgt>
                                        </p:tgtEl>
                                        <p:attrNameLst>
                                          <p:attrName>style.visibility</p:attrName>
                                        </p:attrNameLst>
                                      </p:cBhvr>
                                      <p:to>
                                        <p:strVal val="visible"/>
                                      </p:to>
                                    </p:set>
                                    <p:anim calcmode="lin" valueType="num">
                                      <p:cBhvr>
                                        <p:cTn id="17" dur="1000" fill="hold"/>
                                        <p:tgtEl>
                                          <p:spTgt spid="219">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1" fill="hold">
                                  <p:stCondLst>
                                    <p:cond delay="0"/>
                                  </p:stCondLst>
                                  <p:iterate type="el" backwards="0">
                                    <p:tmAbs val="0"/>
                                  </p:iterate>
                                  <p:childTnLst>
                                    <p:set>
                                      <p:cBhvr>
                                        <p:cTn id="22" fill="hold"/>
                                        <p:tgtEl>
                                          <p:spTgt spid="219">
                                            <p:txEl>
                                              <p:pRg st="2" end="2"/>
                                            </p:txEl>
                                          </p:spTgt>
                                        </p:tgtEl>
                                        <p:attrNameLst>
                                          <p:attrName>style.visibility</p:attrName>
                                        </p:attrNameLst>
                                      </p:cBhvr>
                                      <p:to>
                                        <p:strVal val="visible"/>
                                      </p:to>
                                    </p:set>
                                    <p:anim calcmode="lin" valueType="num">
                                      <p:cBhvr>
                                        <p:cTn id="23" dur="1000" fill="hold"/>
                                        <p:tgtEl>
                                          <p:spTgt spid="219">
                                            <p:txEl>
                                              <p:pRg st="2" end="2"/>
                                            </p:txEl>
                                          </p:spTgt>
                                        </p:tgtEl>
                                        <p:attrNameLst>
                                          <p:attrName>ppt_x</p:attrName>
                                        </p:attrNameLst>
                                      </p:cBhvr>
                                      <p:tavLst>
                                        <p:tav tm="0">
                                          <p:val>
                                            <p:strVal val="0-#ppt_w/2"/>
                                          </p:val>
                                        </p:tav>
                                        <p:tav tm="100000">
                                          <p:val>
                                            <p:strVal val="#ppt_x"/>
                                          </p:val>
                                        </p:tav>
                                      </p:tavLst>
                                    </p:anim>
                                    <p:anim calcmode="lin" valueType="num">
                                      <p:cBhvr>
                                        <p:cTn id="24" dur="1000" fill="hold"/>
                                        <p:tgtEl>
                                          <p:spTgt spid="2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9" grpId="1"/>
    </p:bldLst>
  </p:timing>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21"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222" name="En la formación de la ley tributaria"/>
          <p:cNvSpPr txBox="1"/>
          <p:nvPr>
            <p:ph type="title"/>
          </p:nvPr>
        </p:nvSpPr>
        <p:spPr>
          <a:prstGeom prst="rect">
            <a:avLst/>
          </a:prstGeom>
        </p:spPr>
        <p:txBody>
          <a:bodyPr/>
          <a:lstStyle>
            <a:lvl1pPr defTabSz="484886">
              <a:defRPr sz="6640"/>
            </a:lvl1pPr>
          </a:lstStyle>
          <a:p>
            <a:pPr/>
            <a:r>
              <a:t>En la formación de la ley tributaria</a:t>
            </a:r>
          </a:p>
        </p:txBody>
      </p:sp>
      <p:sp>
        <p:nvSpPr>
          <p:cNvPr id="223" name="Necesidades del Estado…"/>
          <p:cNvSpPr txBox="1"/>
          <p:nvPr>
            <p:ph type="body" idx="1"/>
          </p:nvPr>
        </p:nvSpPr>
        <p:spPr>
          <a:xfrm>
            <a:off x="952500" y="2590800"/>
            <a:ext cx="11099800" cy="6197005"/>
          </a:xfrm>
          <a:prstGeom prst="rect">
            <a:avLst/>
          </a:prstGeom>
        </p:spPr>
        <p:txBody>
          <a:bodyPr/>
          <a:lstStyle/>
          <a:p>
            <a:pPr algn="just"/>
            <a:r>
              <a:t>Necesidades del Estado</a:t>
            </a:r>
          </a:p>
          <a:p>
            <a:pPr lvl="1" algn="just"/>
            <a:r>
              <a:t>Diseño del presupuesto estatal</a:t>
            </a:r>
          </a:p>
          <a:p>
            <a:pPr lvl="1" algn="just"/>
            <a:r>
              <a:t>Utilización de los recursos con esos fines públicos</a:t>
            </a:r>
          </a:p>
          <a:p>
            <a:pPr lvl="2" algn="just"/>
            <a:r>
              <a:t>NO ES ACEPTABLE</a:t>
            </a:r>
          </a:p>
          <a:p>
            <a:pPr lvl="3" algn="just"/>
            <a:r>
              <a:t>Cargas públicas para fines personales, ilícitos o fines que disminuyan el nivel de vida en los propios ciudadanos obligados a cubrirlos.</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23">
                                            <p:bg/>
                                          </p:spTgt>
                                        </p:tgtEl>
                                        <p:attrNameLst>
                                          <p:attrName>style.visibility</p:attrName>
                                        </p:attrNameLst>
                                      </p:cBhvr>
                                      <p:to>
                                        <p:strVal val="visible"/>
                                      </p:to>
                                    </p:set>
                                    <p:anim calcmode="lin" valueType="num">
                                      <p:cBhvr>
                                        <p:cTn id="7" dur="1000" fill="hold"/>
                                        <p:tgtEl>
                                          <p:spTgt spid="223">
                                            <p:bg/>
                                          </p:spTgt>
                                        </p:tgtEl>
                                        <p:attrNameLst>
                                          <p:attrName>ppt_x</p:attrName>
                                        </p:attrNameLst>
                                      </p:cBhvr>
                                      <p:tavLst>
                                        <p:tav tm="0">
                                          <p:val>
                                            <p:strVal val="0-#ppt_w/2"/>
                                          </p:val>
                                        </p:tav>
                                        <p:tav tm="100000">
                                          <p:val>
                                            <p:strVal val="#ppt_x"/>
                                          </p:val>
                                        </p:tav>
                                      </p:tavLst>
                                    </p:anim>
                                    <p:anim calcmode="lin" valueType="num">
                                      <p:cBhvr>
                                        <p:cTn id="8" dur="1000" fill="hold"/>
                                        <p:tgtEl>
                                          <p:spTgt spid="223">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23">
                                            <p:txEl>
                                              <p:pRg st="0" end="0"/>
                                            </p:txEl>
                                          </p:spTgt>
                                        </p:tgtEl>
                                        <p:attrNameLst>
                                          <p:attrName>style.visibility</p:attrName>
                                        </p:attrNameLst>
                                      </p:cBhvr>
                                      <p:to>
                                        <p:strVal val="visible"/>
                                      </p:to>
                                    </p:set>
                                    <p:anim calcmode="lin" valueType="num">
                                      <p:cBhvr>
                                        <p:cTn id="11" dur="1000" fill="hold"/>
                                        <p:tgtEl>
                                          <p:spTgt spid="223">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2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223">
                                            <p:txEl>
                                              <p:pRg st="1" end="1"/>
                                            </p:txEl>
                                          </p:spTgt>
                                        </p:tgtEl>
                                        <p:attrNameLst>
                                          <p:attrName>style.visibility</p:attrName>
                                        </p:attrNameLst>
                                      </p:cBhvr>
                                      <p:to>
                                        <p:strVal val="visible"/>
                                      </p:to>
                                    </p:set>
                                    <p:anim calcmode="lin" valueType="num">
                                      <p:cBhvr>
                                        <p:cTn id="17" dur="1000" fill="hold"/>
                                        <p:tgtEl>
                                          <p:spTgt spid="223">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2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1" fill="hold">
                                  <p:stCondLst>
                                    <p:cond delay="0"/>
                                  </p:stCondLst>
                                  <p:iterate type="el" backwards="0">
                                    <p:tmAbs val="0"/>
                                  </p:iterate>
                                  <p:childTnLst>
                                    <p:set>
                                      <p:cBhvr>
                                        <p:cTn id="22" fill="hold"/>
                                        <p:tgtEl>
                                          <p:spTgt spid="223">
                                            <p:txEl>
                                              <p:pRg st="2" end="2"/>
                                            </p:txEl>
                                          </p:spTgt>
                                        </p:tgtEl>
                                        <p:attrNameLst>
                                          <p:attrName>style.visibility</p:attrName>
                                        </p:attrNameLst>
                                      </p:cBhvr>
                                      <p:to>
                                        <p:strVal val="visible"/>
                                      </p:to>
                                    </p:set>
                                    <p:anim calcmode="lin" valueType="num">
                                      <p:cBhvr>
                                        <p:cTn id="23" dur="1000" fill="hold"/>
                                        <p:tgtEl>
                                          <p:spTgt spid="223">
                                            <p:txEl>
                                              <p:pRg st="2" end="2"/>
                                            </p:txEl>
                                          </p:spTgt>
                                        </p:tgtEl>
                                        <p:attrNameLst>
                                          <p:attrName>ppt_x</p:attrName>
                                        </p:attrNameLst>
                                      </p:cBhvr>
                                      <p:tavLst>
                                        <p:tav tm="0">
                                          <p:val>
                                            <p:strVal val="0-#ppt_w/2"/>
                                          </p:val>
                                        </p:tav>
                                        <p:tav tm="100000">
                                          <p:val>
                                            <p:strVal val="#ppt_x"/>
                                          </p:val>
                                        </p:tav>
                                      </p:tavLst>
                                    </p:anim>
                                    <p:anim calcmode="lin" valueType="num">
                                      <p:cBhvr>
                                        <p:cTn id="24" dur="1000" fill="hold"/>
                                        <p:tgtEl>
                                          <p:spTgt spid="2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8" presetID="2" grpId="1" fill="hold">
                                  <p:stCondLst>
                                    <p:cond delay="0"/>
                                  </p:stCondLst>
                                  <p:iterate type="el" backwards="0">
                                    <p:tmAbs val="0"/>
                                  </p:iterate>
                                  <p:childTnLst>
                                    <p:set>
                                      <p:cBhvr>
                                        <p:cTn id="28" fill="hold"/>
                                        <p:tgtEl>
                                          <p:spTgt spid="223">
                                            <p:txEl>
                                              <p:pRg st="3" end="3"/>
                                            </p:txEl>
                                          </p:spTgt>
                                        </p:tgtEl>
                                        <p:attrNameLst>
                                          <p:attrName>style.visibility</p:attrName>
                                        </p:attrNameLst>
                                      </p:cBhvr>
                                      <p:to>
                                        <p:strVal val="visible"/>
                                      </p:to>
                                    </p:set>
                                    <p:anim calcmode="lin" valueType="num">
                                      <p:cBhvr>
                                        <p:cTn id="29" dur="1000" fill="hold"/>
                                        <p:tgtEl>
                                          <p:spTgt spid="223">
                                            <p:txEl>
                                              <p:pRg st="3" end="3"/>
                                            </p:txEl>
                                          </p:spTgt>
                                        </p:tgtEl>
                                        <p:attrNameLst>
                                          <p:attrName>ppt_x</p:attrName>
                                        </p:attrNameLst>
                                      </p:cBhvr>
                                      <p:tavLst>
                                        <p:tav tm="0">
                                          <p:val>
                                            <p:strVal val="0-#ppt_w/2"/>
                                          </p:val>
                                        </p:tav>
                                        <p:tav tm="100000">
                                          <p:val>
                                            <p:strVal val="#ppt_x"/>
                                          </p:val>
                                        </p:tav>
                                      </p:tavLst>
                                    </p:anim>
                                    <p:anim calcmode="lin" valueType="num">
                                      <p:cBhvr>
                                        <p:cTn id="30" dur="1000" fill="hold"/>
                                        <p:tgtEl>
                                          <p:spTgt spid="2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8" presetID="2" grpId="1" fill="hold">
                                  <p:stCondLst>
                                    <p:cond delay="0"/>
                                  </p:stCondLst>
                                  <p:iterate type="el" backwards="0">
                                    <p:tmAbs val="0"/>
                                  </p:iterate>
                                  <p:childTnLst>
                                    <p:set>
                                      <p:cBhvr>
                                        <p:cTn id="34" fill="hold"/>
                                        <p:tgtEl>
                                          <p:spTgt spid="223">
                                            <p:txEl>
                                              <p:pRg st="4" end="4"/>
                                            </p:txEl>
                                          </p:spTgt>
                                        </p:tgtEl>
                                        <p:attrNameLst>
                                          <p:attrName>style.visibility</p:attrName>
                                        </p:attrNameLst>
                                      </p:cBhvr>
                                      <p:to>
                                        <p:strVal val="visible"/>
                                      </p:to>
                                    </p:set>
                                    <p:anim calcmode="lin" valueType="num">
                                      <p:cBhvr>
                                        <p:cTn id="35" dur="1000" fill="hold"/>
                                        <p:tgtEl>
                                          <p:spTgt spid="223">
                                            <p:txEl>
                                              <p:pRg st="4" end="4"/>
                                            </p:txEl>
                                          </p:spTgt>
                                        </p:tgtEl>
                                        <p:attrNameLst>
                                          <p:attrName>ppt_x</p:attrName>
                                        </p:attrNameLst>
                                      </p:cBhvr>
                                      <p:tavLst>
                                        <p:tav tm="0">
                                          <p:val>
                                            <p:strVal val="0-#ppt_w/2"/>
                                          </p:val>
                                        </p:tav>
                                        <p:tav tm="100000">
                                          <p:val>
                                            <p:strVal val="#ppt_x"/>
                                          </p:val>
                                        </p:tav>
                                      </p:tavLst>
                                    </p:anim>
                                    <p:anim calcmode="lin" valueType="num">
                                      <p:cBhvr>
                                        <p:cTn id="36" dur="1000" fill="hold"/>
                                        <p:tgtEl>
                                          <p:spTgt spid="2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3" grpId="1"/>
    </p:bldLst>
  </p:timing>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25"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226" name="Ejemplos de violaciones"/>
          <p:cNvSpPr txBox="1"/>
          <p:nvPr>
            <p:ph type="title"/>
          </p:nvPr>
        </p:nvSpPr>
        <p:spPr>
          <a:prstGeom prst="rect">
            <a:avLst/>
          </a:prstGeom>
        </p:spPr>
        <p:txBody>
          <a:bodyPr/>
          <a:lstStyle>
            <a:lvl1pPr defTabSz="560831">
              <a:defRPr sz="7679"/>
            </a:lvl1pPr>
          </a:lstStyle>
          <a:p>
            <a:pPr/>
            <a:r>
              <a:t>Ejemplos de violaciones</a:t>
            </a:r>
          </a:p>
        </p:txBody>
      </p:sp>
      <p:sp>
        <p:nvSpPr>
          <p:cNvPr id="227" name="Cobro de tributos que se destinen a:…"/>
          <p:cNvSpPr txBox="1"/>
          <p:nvPr>
            <p:ph type="body" idx="1"/>
          </p:nvPr>
        </p:nvSpPr>
        <p:spPr>
          <a:xfrm>
            <a:off x="952500" y="2146300"/>
            <a:ext cx="11099800" cy="6197005"/>
          </a:xfrm>
          <a:prstGeom prst="rect">
            <a:avLst/>
          </a:prstGeom>
        </p:spPr>
        <p:txBody>
          <a:bodyPr/>
          <a:lstStyle/>
          <a:p>
            <a:pPr marL="351155" indent="-351155" algn="just" defTabSz="461518">
              <a:spcBef>
                <a:spcPts val="3300"/>
              </a:spcBef>
              <a:defRPr sz="2528"/>
            </a:pPr>
            <a:r>
              <a:t>Cobro de tributos que se destinen a: </a:t>
            </a:r>
          </a:p>
          <a:p>
            <a:pPr lvl="1" marL="702310" indent="-351155" algn="just" defTabSz="461518">
              <a:spcBef>
                <a:spcPts val="3300"/>
              </a:spcBef>
              <a:defRPr sz="2528"/>
            </a:pPr>
            <a:r>
              <a:t>Actos de corrupción</a:t>
            </a:r>
          </a:p>
          <a:p>
            <a:pPr lvl="1" marL="702310" indent="-351155" algn="just" defTabSz="461518">
              <a:spcBef>
                <a:spcPts val="3300"/>
              </a:spcBef>
              <a:defRPr sz="2528"/>
            </a:pPr>
            <a:r>
              <a:t>A obras sobrevaloradas</a:t>
            </a:r>
          </a:p>
          <a:p>
            <a:pPr lvl="1" marL="702310" indent="-351155" algn="just" defTabSz="461518">
              <a:spcBef>
                <a:spcPts val="3300"/>
              </a:spcBef>
              <a:defRPr sz="2528"/>
            </a:pPr>
            <a:r>
              <a:t>A entregar subsidios a personas distintas a las clases más necesitadas </a:t>
            </a:r>
          </a:p>
          <a:p>
            <a:pPr marL="351155" indent="-351155" algn="just" defTabSz="461518">
              <a:spcBef>
                <a:spcPts val="3300"/>
              </a:spcBef>
              <a:defRPr sz="2528"/>
            </a:pPr>
            <a:r>
              <a:t>El diseño de sistemas tributarios que: </a:t>
            </a:r>
          </a:p>
          <a:p>
            <a:pPr lvl="1" marL="702310" indent="-351155" algn="just" defTabSz="461518">
              <a:spcBef>
                <a:spcPts val="3300"/>
              </a:spcBef>
              <a:defRPr sz="2528"/>
            </a:pPr>
            <a:r>
              <a:t>impidan el crecimiento económico y social de los más débiles en la escala social </a:t>
            </a:r>
          </a:p>
          <a:p>
            <a:pPr lvl="1" marL="702310" indent="-351155" algn="just" defTabSz="461518">
              <a:spcBef>
                <a:spcPts val="3300"/>
              </a:spcBef>
              <a:defRPr sz="2528"/>
            </a:pPr>
            <a:r>
              <a:t>O garanticen privilegios o beneficios tributarios a las clases más pudientes</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27">
                                            <p:bg/>
                                          </p:spTgt>
                                        </p:tgtEl>
                                        <p:attrNameLst>
                                          <p:attrName>style.visibility</p:attrName>
                                        </p:attrNameLst>
                                      </p:cBhvr>
                                      <p:to>
                                        <p:strVal val="visible"/>
                                      </p:to>
                                    </p:set>
                                    <p:anim calcmode="lin" valueType="num">
                                      <p:cBhvr>
                                        <p:cTn id="7" dur="1000" fill="hold"/>
                                        <p:tgtEl>
                                          <p:spTgt spid="227">
                                            <p:bg/>
                                          </p:spTgt>
                                        </p:tgtEl>
                                        <p:attrNameLst>
                                          <p:attrName>ppt_x</p:attrName>
                                        </p:attrNameLst>
                                      </p:cBhvr>
                                      <p:tavLst>
                                        <p:tav tm="0">
                                          <p:val>
                                            <p:strVal val="0-#ppt_w/2"/>
                                          </p:val>
                                        </p:tav>
                                        <p:tav tm="100000">
                                          <p:val>
                                            <p:strVal val="#ppt_x"/>
                                          </p:val>
                                        </p:tav>
                                      </p:tavLst>
                                    </p:anim>
                                    <p:anim calcmode="lin" valueType="num">
                                      <p:cBhvr>
                                        <p:cTn id="8" dur="1000" fill="hold"/>
                                        <p:tgtEl>
                                          <p:spTgt spid="227">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27">
                                            <p:txEl>
                                              <p:pRg st="0" end="0"/>
                                            </p:txEl>
                                          </p:spTgt>
                                        </p:tgtEl>
                                        <p:attrNameLst>
                                          <p:attrName>style.visibility</p:attrName>
                                        </p:attrNameLst>
                                      </p:cBhvr>
                                      <p:to>
                                        <p:strVal val="visible"/>
                                      </p:to>
                                    </p:set>
                                    <p:anim calcmode="lin" valueType="num">
                                      <p:cBhvr>
                                        <p:cTn id="11" dur="1000" fill="hold"/>
                                        <p:tgtEl>
                                          <p:spTgt spid="227">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2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227">
                                            <p:txEl>
                                              <p:pRg st="1" end="1"/>
                                            </p:txEl>
                                          </p:spTgt>
                                        </p:tgtEl>
                                        <p:attrNameLst>
                                          <p:attrName>style.visibility</p:attrName>
                                        </p:attrNameLst>
                                      </p:cBhvr>
                                      <p:to>
                                        <p:strVal val="visible"/>
                                      </p:to>
                                    </p:set>
                                    <p:anim calcmode="lin" valueType="num">
                                      <p:cBhvr>
                                        <p:cTn id="17" dur="1000" fill="hold"/>
                                        <p:tgtEl>
                                          <p:spTgt spid="227">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2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1" fill="hold">
                                  <p:stCondLst>
                                    <p:cond delay="0"/>
                                  </p:stCondLst>
                                  <p:iterate type="el" backwards="0">
                                    <p:tmAbs val="0"/>
                                  </p:iterate>
                                  <p:childTnLst>
                                    <p:set>
                                      <p:cBhvr>
                                        <p:cTn id="22" fill="hold"/>
                                        <p:tgtEl>
                                          <p:spTgt spid="227">
                                            <p:txEl>
                                              <p:pRg st="2" end="2"/>
                                            </p:txEl>
                                          </p:spTgt>
                                        </p:tgtEl>
                                        <p:attrNameLst>
                                          <p:attrName>style.visibility</p:attrName>
                                        </p:attrNameLst>
                                      </p:cBhvr>
                                      <p:to>
                                        <p:strVal val="visible"/>
                                      </p:to>
                                    </p:set>
                                    <p:anim calcmode="lin" valueType="num">
                                      <p:cBhvr>
                                        <p:cTn id="23" dur="1000" fill="hold"/>
                                        <p:tgtEl>
                                          <p:spTgt spid="227">
                                            <p:txEl>
                                              <p:pRg st="2" end="2"/>
                                            </p:txEl>
                                          </p:spTgt>
                                        </p:tgtEl>
                                        <p:attrNameLst>
                                          <p:attrName>ppt_x</p:attrName>
                                        </p:attrNameLst>
                                      </p:cBhvr>
                                      <p:tavLst>
                                        <p:tav tm="0">
                                          <p:val>
                                            <p:strVal val="0-#ppt_w/2"/>
                                          </p:val>
                                        </p:tav>
                                        <p:tav tm="100000">
                                          <p:val>
                                            <p:strVal val="#ppt_x"/>
                                          </p:val>
                                        </p:tav>
                                      </p:tavLst>
                                    </p:anim>
                                    <p:anim calcmode="lin" valueType="num">
                                      <p:cBhvr>
                                        <p:cTn id="24" dur="1000" fill="hold"/>
                                        <p:tgtEl>
                                          <p:spTgt spid="2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8" presetID="2" grpId="1" fill="hold">
                                  <p:stCondLst>
                                    <p:cond delay="0"/>
                                  </p:stCondLst>
                                  <p:iterate type="el" backwards="0">
                                    <p:tmAbs val="0"/>
                                  </p:iterate>
                                  <p:childTnLst>
                                    <p:set>
                                      <p:cBhvr>
                                        <p:cTn id="28" fill="hold"/>
                                        <p:tgtEl>
                                          <p:spTgt spid="227">
                                            <p:txEl>
                                              <p:pRg st="3" end="3"/>
                                            </p:txEl>
                                          </p:spTgt>
                                        </p:tgtEl>
                                        <p:attrNameLst>
                                          <p:attrName>style.visibility</p:attrName>
                                        </p:attrNameLst>
                                      </p:cBhvr>
                                      <p:to>
                                        <p:strVal val="visible"/>
                                      </p:to>
                                    </p:set>
                                    <p:anim calcmode="lin" valueType="num">
                                      <p:cBhvr>
                                        <p:cTn id="29" dur="1000" fill="hold"/>
                                        <p:tgtEl>
                                          <p:spTgt spid="227">
                                            <p:txEl>
                                              <p:pRg st="3" end="3"/>
                                            </p:txEl>
                                          </p:spTgt>
                                        </p:tgtEl>
                                        <p:attrNameLst>
                                          <p:attrName>ppt_x</p:attrName>
                                        </p:attrNameLst>
                                      </p:cBhvr>
                                      <p:tavLst>
                                        <p:tav tm="0">
                                          <p:val>
                                            <p:strVal val="0-#ppt_w/2"/>
                                          </p:val>
                                        </p:tav>
                                        <p:tav tm="100000">
                                          <p:val>
                                            <p:strVal val="#ppt_x"/>
                                          </p:val>
                                        </p:tav>
                                      </p:tavLst>
                                    </p:anim>
                                    <p:anim calcmode="lin" valueType="num">
                                      <p:cBhvr>
                                        <p:cTn id="30" dur="1000" fill="hold"/>
                                        <p:tgtEl>
                                          <p:spTgt spid="2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8" presetID="2" grpId="1" fill="hold">
                                  <p:stCondLst>
                                    <p:cond delay="0"/>
                                  </p:stCondLst>
                                  <p:iterate type="el" backwards="0">
                                    <p:tmAbs val="0"/>
                                  </p:iterate>
                                  <p:childTnLst>
                                    <p:set>
                                      <p:cBhvr>
                                        <p:cTn id="34" fill="hold"/>
                                        <p:tgtEl>
                                          <p:spTgt spid="227">
                                            <p:txEl>
                                              <p:pRg st="4" end="4"/>
                                            </p:txEl>
                                          </p:spTgt>
                                        </p:tgtEl>
                                        <p:attrNameLst>
                                          <p:attrName>style.visibility</p:attrName>
                                        </p:attrNameLst>
                                      </p:cBhvr>
                                      <p:to>
                                        <p:strVal val="visible"/>
                                      </p:to>
                                    </p:set>
                                    <p:anim calcmode="lin" valueType="num">
                                      <p:cBhvr>
                                        <p:cTn id="35" dur="1000" fill="hold"/>
                                        <p:tgtEl>
                                          <p:spTgt spid="227">
                                            <p:txEl>
                                              <p:pRg st="4" end="4"/>
                                            </p:txEl>
                                          </p:spTgt>
                                        </p:tgtEl>
                                        <p:attrNameLst>
                                          <p:attrName>ppt_x</p:attrName>
                                        </p:attrNameLst>
                                      </p:cBhvr>
                                      <p:tavLst>
                                        <p:tav tm="0">
                                          <p:val>
                                            <p:strVal val="0-#ppt_w/2"/>
                                          </p:val>
                                        </p:tav>
                                        <p:tav tm="100000">
                                          <p:val>
                                            <p:strVal val="#ppt_x"/>
                                          </p:val>
                                        </p:tav>
                                      </p:tavLst>
                                    </p:anim>
                                    <p:anim calcmode="lin" valueType="num">
                                      <p:cBhvr>
                                        <p:cTn id="36" dur="1000" fill="hold"/>
                                        <p:tgtEl>
                                          <p:spTgt spid="2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8" presetID="2" grpId="1" fill="hold">
                                  <p:stCondLst>
                                    <p:cond delay="0"/>
                                  </p:stCondLst>
                                  <p:iterate type="el" backwards="0">
                                    <p:tmAbs val="0"/>
                                  </p:iterate>
                                  <p:childTnLst>
                                    <p:set>
                                      <p:cBhvr>
                                        <p:cTn id="40" fill="hold"/>
                                        <p:tgtEl>
                                          <p:spTgt spid="227">
                                            <p:txEl>
                                              <p:pRg st="5" end="5"/>
                                            </p:txEl>
                                          </p:spTgt>
                                        </p:tgtEl>
                                        <p:attrNameLst>
                                          <p:attrName>style.visibility</p:attrName>
                                        </p:attrNameLst>
                                      </p:cBhvr>
                                      <p:to>
                                        <p:strVal val="visible"/>
                                      </p:to>
                                    </p:set>
                                    <p:anim calcmode="lin" valueType="num">
                                      <p:cBhvr>
                                        <p:cTn id="41" dur="1000" fill="hold"/>
                                        <p:tgtEl>
                                          <p:spTgt spid="227">
                                            <p:txEl>
                                              <p:pRg st="5" end="5"/>
                                            </p:txEl>
                                          </p:spTgt>
                                        </p:tgtEl>
                                        <p:attrNameLst>
                                          <p:attrName>ppt_x</p:attrName>
                                        </p:attrNameLst>
                                      </p:cBhvr>
                                      <p:tavLst>
                                        <p:tav tm="0">
                                          <p:val>
                                            <p:strVal val="0-#ppt_w/2"/>
                                          </p:val>
                                        </p:tav>
                                        <p:tav tm="100000">
                                          <p:val>
                                            <p:strVal val="#ppt_x"/>
                                          </p:val>
                                        </p:tav>
                                      </p:tavLst>
                                    </p:anim>
                                    <p:anim calcmode="lin" valueType="num">
                                      <p:cBhvr>
                                        <p:cTn id="42" dur="1000" fill="hold"/>
                                        <p:tgtEl>
                                          <p:spTgt spid="22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8" presetID="2" grpId="1" fill="hold">
                                  <p:stCondLst>
                                    <p:cond delay="0"/>
                                  </p:stCondLst>
                                  <p:iterate type="el" backwards="0">
                                    <p:tmAbs val="0"/>
                                  </p:iterate>
                                  <p:childTnLst>
                                    <p:set>
                                      <p:cBhvr>
                                        <p:cTn id="46" fill="hold"/>
                                        <p:tgtEl>
                                          <p:spTgt spid="227">
                                            <p:txEl>
                                              <p:pRg st="6" end="6"/>
                                            </p:txEl>
                                          </p:spTgt>
                                        </p:tgtEl>
                                        <p:attrNameLst>
                                          <p:attrName>style.visibility</p:attrName>
                                        </p:attrNameLst>
                                      </p:cBhvr>
                                      <p:to>
                                        <p:strVal val="visible"/>
                                      </p:to>
                                    </p:set>
                                    <p:anim calcmode="lin" valueType="num">
                                      <p:cBhvr>
                                        <p:cTn id="47" dur="1000" fill="hold"/>
                                        <p:tgtEl>
                                          <p:spTgt spid="227">
                                            <p:txEl>
                                              <p:pRg st="6" end="6"/>
                                            </p:txEl>
                                          </p:spTgt>
                                        </p:tgtEl>
                                        <p:attrNameLst>
                                          <p:attrName>ppt_x</p:attrName>
                                        </p:attrNameLst>
                                      </p:cBhvr>
                                      <p:tavLst>
                                        <p:tav tm="0">
                                          <p:val>
                                            <p:strVal val="0-#ppt_w/2"/>
                                          </p:val>
                                        </p:tav>
                                        <p:tav tm="100000">
                                          <p:val>
                                            <p:strVal val="#ppt_x"/>
                                          </p:val>
                                        </p:tav>
                                      </p:tavLst>
                                    </p:anim>
                                    <p:anim calcmode="lin" valueType="num">
                                      <p:cBhvr>
                                        <p:cTn id="48" dur="1000" fill="hold"/>
                                        <p:tgtEl>
                                          <p:spTgt spid="22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7" grpId="1"/>
    </p:bldLst>
  </p:timing>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29"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230" name="Ejemplos de violaciones"/>
          <p:cNvSpPr txBox="1"/>
          <p:nvPr>
            <p:ph type="title"/>
          </p:nvPr>
        </p:nvSpPr>
        <p:spPr>
          <a:prstGeom prst="rect">
            <a:avLst/>
          </a:prstGeom>
        </p:spPr>
        <p:txBody>
          <a:bodyPr/>
          <a:lstStyle>
            <a:lvl1pPr defTabSz="560831">
              <a:defRPr sz="7679"/>
            </a:lvl1pPr>
          </a:lstStyle>
          <a:p>
            <a:pPr/>
            <a:r>
              <a:t>Ejemplos de violaciones</a:t>
            </a:r>
          </a:p>
        </p:txBody>
      </p:sp>
      <p:sp>
        <p:nvSpPr>
          <p:cNvPr id="231" name="Este principio de “necesidades del Estado” involucra, de manera directa:…"/>
          <p:cNvSpPr txBox="1"/>
          <p:nvPr>
            <p:ph type="body" idx="1"/>
          </p:nvPr>
        </p:nvSpPr>
        <p:spPr>
          <a:xfrm>
            <a:off x="952500" y="2146300"/>
            <a:ext cx="11099800" cy="6197005"/>
          </a:xfrm>
          <a:prstGeom prst="rect">
            <a:avLst/>
          </a:prstGeom>
        </p:spPr>
        <p:txBody>
          <a:bodyPr/>
          <a:lstStyle/>
          <a:p>
            <a:pPr marL="422275" indent="-422275" algn="just" defTabSz="554990">
              <a:spcBef>
                <a:spcPts val="3900"/>
              </a:spcBef>
              <a:defRPr sz="3040"/>
            </a:pPr>
            <a:r>
              <a:t>Este principio de “necesidades del Estado” involucra, de manera directa: </a:t>
            </a:r>
          </a:p>
          <a:p>
            <a:pPr lvl="1" marL="844550" indent="-422275" algn="just" defTabSz="554990">
              <a:spcBef>
                <a:spcPts val="3900"/>
              </a:spcBef>
              <a:defRPr sz="3040"/>
            </a:pPr>
            <a:r>
              <a:t>Atención a las necesidades de cubrir las funciones primordiales del Estado </a:t>
            </a:r>
          </a:p>
          <a:p>
            <a:pPr lvl="1" marL="844550" indent="-422275" algn="just" defTabSz="554990">
              <a:spcBef>
                <a:spcPts val="3900"/>
              </a:spcBef>
              <a:defRPr sz="3040"/>
            </a:pPr>
            <a:r>
              <a:t>Darle cumplimiento a sus obligaciones en materia de derechos humanos. </a:t>
            </a:r>
          </a:p>
          <a:p>
            <a:pPr lvl="1" marL="844550" indent="-422275" algn="just" defTabSz="554990">
              <a:spcBef>
                <a:spcPts val="3900"/>
              </a:spcBef>
              <a:defRPr sz="3040"/>
            </a:pPr>
            <a:r>
              <a:t>Impide, por tanto, que se creen leyes tributarias con beneficios a estratos económicos pudientes, como podrían ser leyes de fomento a la inversión o exenciones a industrias específicas.</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31">
                                            <p:bg/>
                                          </p:spTgt>
                                        </p:tgtEl>
                                        <p:attrNameLst>
                                          <p:attrName>style.visibility</p:attrName>
                                        </p:attrNameLst>
                                      </p:cBhvr>
                                      <p:to>
                                        <p:strVal val="visible"/>
                                      </p:to>
                                    </p:set>
                                    <p:anim calcmode="lin" valueType="num">
                                      <p:cBhvr>
                                        <p:cTn id="7" dur="1000" fill="hold"/>
                                        <p:tgtEl>
                                          <p:spTgt spid="231">
                                            <p:bg/>
                                          </p:spTgt>
                                        </p:tgtEl>
                                        <p:attrNameLst>
                                          <p:attrName>ppt_x</p:attrName>
                                        </p:attrNameLst>
                                      </p:cBhvr>
                                      <p:tavLst>
                                        <p:tav tm="0">
                                          <p:val>
                                            <p:strVal val="0-#ppt_w/2"/>
                                          </p:val>
                                        </p:tav>
                                        <p:tav tm="100000">
                                          <p:val>
                                            <p:strVal val="#ppt_x"/>
                                          </p:val>
                                        </p:tav>
                                      </p:tavLst>
                                    </p:anim>
                                    <p:anim calcmode="lin" valueType="num">
                                      <p:cBhvr>
                                        <p:cTn id="8" dur="1000" fill="hold"/>
                                        <p:tgtEl>
                                          <p:spTgt spid="231">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31">
                                            <p:txEl>
                                              <p:pRg st="0" end="0"/>
                                            </p:txEl>
                                          </p:spTgt>
                                        </p:tgtEl>
                                        <p:attrNameLst>
                                          <p:attrName>style.visibility</p:attrName>
                                        </p:attrNameLst>
                                      </p:cBhvr>
                                      <p:to>
                                        <p:strVal val="visible"/>
                                      </p:to>
                                    </p:set>
                                    <p:anim calcmode="lin" valueType="num">
                                      <p:cBhvr>
                                        <p:cTn id="11" dur="1000" fill="hold"/>
                                        <p:tgtEl>
                                          <p:spTgt spid="231">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2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231">
                                            <p:txEl>
                                              <p:pRg st="1" end="1"/>
                                            </p:txEl>
                                          </p:spTgt>
                                        </p:tgtEl>
                                        <p:attrNameLst>
                                          <p:attrName>style.visibility</p:attrName>
                                        </p:attrNameLst>
                                      </p:cBhvr>
                                      <p:to>
                                        <p:strVal val="visible"/>
                                      </p:to>
                                    </p:set>
                                    <p:anim calcmode="lin" valueType="num">
                                      <p:cBhvr>
                                        <p:cTn id="17" dur="1000" fill="hold"/>
                                        <p:tgtEl>
                                          <p:spTgt spid="231">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2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1" fill="hold">
                                  <p:stCondLst>
                                    <p:cond delay="0"/>
                                  </p:stCondLst>
                                  <p:iterate type="el" backwards="0">
                                    <p:tmAbs val="0"/>
                                  </p:iterate>
                                  <p:childTnLst>
                                    <p:set>
                                      <p:cBhvr>
                                        <p:cTn id="22" fill="hold"/>
                                        <p:tgtEl>
                                          <p:spTgt spid="231">
                                            <p:txEl>
                                              <p:pRg st="2" end="2"/>
                                            </p:txEl>
                                          </p:spTgt>
                                        </p:tgtEl>
                                        <p:attrNameLst>
                                          <p:attrName>style.visibility</p:attrName>
                                        </p:attrNameLst>
                                      </p:cBhvr>
                                      <p:to>
                                        <p:strVal val="visible"/>
                                      </p:to>
                                    </p:set>
                                    <p:anim calcmode="lin" valueType="num">
                                      <p:cBhvr>
                                        <p:cTn id="23" dur="1000" fill="hold"/>
                                        <p:tgtEl>
                                          <p:spTgt spid="231">
                                            <p:txEl>
                                              <p:pRg st="2" end="2"/>
                                            </p:txEl>
                                          </p:spTgt>
                                        </p:tgtEl>
                                        <p:attrNameLst>
                                          <p:attrName>ppt_x</p:attrName>
                                        </p:attrNameLst>
                                      </p:cBhvr>
                                      <p:tavLst>
                                        <p:tav tm="0">
                                          <p:val>
                                            <p:strVal val="0-#ppt_w/2"/>
                                          </p:val>
                                        </p:tav>
                                        <p:tav tm="100000">
                                          <p:val>
                                            <p:strVal val="#ppt_x"/>
                                          </p:val>
                                        </p:tav>
                                      </p:tavLst>
                                    </p:anim>
                                    <p:anim calcmode="lin" valueType="num">
                                      <p:cBhvr>
                                        <p:cTn id="24" dur="1000" fill="hold"/>
                                        <p:tgtEl>
                                          <p:spTgt spid="2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8" presetID="2" grpId="1" fill="hold">
                                  <p:stCondLst>
                                    <p:cond delay="0"/>
                                  </p:stCondLst>
                                  <p:iterate type="el" backwards="0">
                                    <p:tmAbs val="0"/>
                                  </p:iterate>
                                  <p:childTnLst>
                                    <p:set>
                                      <p:cBhvr>
                                        <p:cTn id="28" fill="hold"/>
                                        <p:tgtEl>
                                          <p:spTgt spid="231">
                                            <p:txEl>
                                              <p:pRg st="3" end="3"/>
                                            </p:txEl>
                                          </p:spTgt>
                                        </p:tgtEl>
                                        <p:attrNameLst>
                                          <p:attrName>style.visibility</p:attrName>
                                        </p:attrNameLst>
                                      </p:cBhvr>
                                      <p:to>
                                        <p:strVal val="visible"/>
                                      </p:to>
                                    </p:set>
                                    <p:anim calcmode="lin" valueType="num">
                                      <p:cBhvr>
                                        <p:cTn id="29" dur="1000" fill="hold"/>
                                        <p:tgtEl>
                                          <p:spTgt spid="231">
                                            <p:txEl>
                                              <p:pRg st="3" end="3"/>
                                            </p:txEl>
                                          </p:spTgt>
                                        </p:tgtEl>
                                        <p:attrNameLst>
                                          <p:attrName>ppt_x</p:attrName>
                                        </p:attrNameLst>
                                      </p:cBhvr>
                                      <p:tavLst>
                                        <p:tav tm="0">
                                          <p:val>
                                            <p:strVal val="0-#ppt_w/2"/>
                                          </p:val>
                                        </p:tav>
                                        <p:tav tm="100000">
                                          <p:val>
                                            <p:strVal val="#ppt_x"/>
                                          </p:val>
                                        </p:tav>
                                      </p:tavLst>
                                    </p:anim>
                                    <p:anim calcmode="lin" valueType="num">
                                      <p:cBhvr>
                                        <p:cTn id="30" dur="1000" fill="hold"/>
                                        <p:tgtEl>
                                          <p:spTgt spid="23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1"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 Lao Tse"/>
          <p:cNvSpPr txBox="1"/>
          <p:nvPr>
            <p:ph type="body" idx="13"/>
          </p:nvPr>
        </p:nvSpPr>
        <p:spPr>
          <a:prstGeom prst="rect">
            <a:avLst/>
          </a:prstGeom>
        </p:spPr>
        <p:txBody>
          <a:bodyPr/>
          <a:lstStyle/>
          <a:p>
            <a:pPr/>
            <a:r>
              <a:t>– Lao Tse</a:t>
            </a:r>
          </a:p>
        </p:txBody>
      </p:sp>
      <p:sp>
        <p:nvSpPr>
          <p:cNvPr id="128" name="“El pueblo pasa hambre porque sus superiores consumen en exceso sobre lo que recaudan.”"/>
          <p:cNvSpPr txBox="1"/>
          <p:nvPr>
            <p:ph type="body" idx="14"/>
          </p:nvPr>
        </p:nvSpPr>
        <p:spPr>
          <a:xfrm>
            <a:off x="1270000" y="4006762"/>
            <a:ext cx="10464800" cy="1130476"/>
          </a:xfrm>
          <a:prstGeom prst="rect">
            <a:avLst/>
          </a:prstGeom>
        </p:spPr>
        <p:txBody>
          <a:bodyPr/>
          <a:lstStyle/>
          <a:p>
            <a:pPr/>
            <a:r>
              <a:t>“El pueblo pasa hambre porque sus superiores consumen en exceso sobre lo que recaudan.”</a:t>
            </a:r>
          </a:p>
        </p:txBody>
      </p:sp>
    </p:spTree>
  </p:cSld>
  <p:clrMapOvr>
    <a:masterClrMapping/>
  </p:clrMapOvr>
  <mc:AlternateContent xmlns:mc="http://schemas.openxmlformats.org/markup-compatibility/2006">
    <mc:Choice xmlns:p14="http://schemas.microsoft.com/office/powerpoint/2010/main" Requires="p14">
      <p:transition spd="slow" advClick="1" p14:dur="2000">
        <p14:prism dir="r"/>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33"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234" name="¿Qué más engloba el término “necesidades del Estado”?"/>
          <p:cNvSpPr txBox="1"/>
          <p:nvPr>
            <p:ph type="title"/>
          </p:nvPr>
        </p:nvSpPr>
        <p:spPr>
          <a:prstGeom prst="rect">
            <a:avLst/>
          </a:prstGeom>
        </p:spPr>
        <p:txBody>
          <a:bodyPr/>
          <a:lstStyle>
            <a:lvl1pPr defTabSz="461518">
              <a:defRPr sz="6320"/>
            </a:lvl1pPr>
          </a:lstStyle>
          <a:p>
            <a:pPr/>
            <a:r>
              <a:t>¿Qué más engloba el término “necesidades del Estado”?</a:t>
            </a:r>
          </a:p>
        </p:txBody>
      </p:sp>
      <p:sp>
        <p:nvSpPr>
          <p:cNvPr id="235" name="Obligaciones que los gobiernos deben cumplir y que podrían dar lugar a reclamos internacionales dentro del sistema de Derechos Humanos…"/>
          <p:cNvSpPr txBox="1"/>
          <p:nvPr>
            <p:ph type="body" idx="1"/>
          </p:nvPr>
        </p:nvSpPr>
        <p:spPr>
          <a:xfrm>
            <a:off x="952500" y="2146300"/>
            <a:ext cx="11099800" cy="6197005"/>
          </a:xfrm>
          <a:prstGeom prst="rect">
            <a:avLst/>
          </a:prstGeom>
        </p:spPr>
        <p:txBody>
          <a:bodyPr/>
          <a:lstStyle>
            <a:lvl1pPr algn="just"/>
            <a:lvl2pPr algn="just"/>
          </a:lstStyle>
          <a:p>
            <a:pPr/>
            <a:r>
              <a:t>Obligaciones que los gobiernos deben cumplir y que podrían dar lugar a reclamos internacionales dentro del sistema de Derechos Humanos</a:t>
            </a:r>
          </a:p>
          <a:p>
            <a:pPr lvl="1"/>
            <a:r>
              <a:t>Documento Política Fiscal y Derechos Humanos en las Américas, informe preparado con ocasión de la Audiencia Temática sobre Política Fiscal y Derechos Humanos, en el 156º período de Sesiones de la Comisión Interamericana de Derechos Humanos, en octubre de 2015</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35">
                                            <p:bg/>
                                          </p:spTgt>
                                        </p:tgtEl>
                                        <p:attrNameLst>
                                          <p:attrName>style.visibility</p:attrName>
                                        </p:attrNameLst>
                                      </p:cBhvr>
                                      <p:to>
                                        <p:strVal val="visible"/>
                                      </p:to>
                                    </p:set>
                                    <p:anim calcmode="lin" valueType="num">
                                      <p:cBhvr>
                                        <p:cTn id="7" dur="1000" fill="hold"/>
                                        <p:tgtEl>
                                          <p:spTgt spid="235">
                                            <p:bg/>
                                          </p:spTgt>
                                        </p:tgtEl>
                                        <p:attrNameLst>
                                          <p:attrName>ppt_x</p:attrName>
                                        </p:attrNameLst>
                                      </p:cBhvr>
                                      <p:tavLst>
                                        <p:tav tm="0">
                                          <p:val>
                                            <p:strVal val="0-#ppt_w/2"/>
                                          </p:val>
                                        </p:tav>
                                        <p:tav tm="100000">
                                          <p:val>
                                            <p:strVal val="#ppt_x"/>
                                          </p:val>
                                        </p:tav>
                                      </p:tavLst>
                                    </p:anim>
                                    <p:anim calcmode="lin" valueType="num">
                                      <p:cBhvr>
                                        <p:cTn id="8" dur="1000" fill="hold"/>
                                        <p:tgtEl>
                                          <p:spTgt spid="235">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35">
                                            <p:txEl>
                                              <p:pRg st="0" end="0"/>
                                            </p:txEl>
                                          </p:spTgt>
                                        </p:tgtEl>
                                        <p:attrNameLst>
                                          <p:attrName>style.visibility</p:attrName>
                                        </p:attrNameLst>
                                      </p:cBhvr>
                                      <p:to>
                                        <p:strVal val="visible"/>
                                      </p:to>
                                    </p:set>
                                    <p:anim calcmode="lin" valueType="num">
                                      <p:cBhvr>
                                        <p:cTn id="11" dur="1000" fill="hold"/>
                                        <p:tgtEl>
                                          <p:spTgt spid="235">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2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235">
                                            <p:txEl>
                                              <p:pRg st="1" end="1"/>
                                            </p:txEl>
                                          </p:spTgt>
                                        </p:tgtEl>
                                        <p:attrNameLst>
                                          <p:attrName>style.visibility</p:attrName>
                                        </p:attrNameLst>
                                      </p:cBhvr>
                                      <p:to>
                                        <p:strVal val="visible"/>
                                      </p:to>
                                    </p:set>
                                    <p:anim calcmode="lin" valueType="num">
                                      <p:cBhvr>
                                        <p:cTn id="17" dur="1000" fill="hold"/>
                                        <p:tgtEl>
                                          <p:spTgt spid="235">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23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5" grpId="1"/>
    </p:bldLst>
  </p:timing>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37"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238" name="5 principios de política fiscal en la creación de normas"/>
          <p:cNvSpPr txBox="1"/>
          <p:nvPr>
            <p:ph type="title"/>
          </p:nvPr>
        </p:nvSpPr>
        <p:spPr>
          <a:prstGeom prst="rect">
            <a:avLst/>
          </a:prstGeom>
        </p:spPr>
        <p:txBody>
          <a:bodyPr/>
          <a:lstStyle>
            <a:lvl1pPr defTabSz="479044">
              <a:defRPr sz="6560"/>
            </a:lvl1pPr>
          </a:lstStyle>
          <a:p>
            <a:pPr/>
            <a:r>
              <a:t>5 principios de política fiscal en la creación de normas</a:t>
            </a:r>
          </a:p>
        </p:txBody>
      </p:sp>
      <p:sp>
        <p:nvSpPr>
          <p:cNvPr id="239" name="Dichos principios obligan a que:…"/>
          <p:cNvSpPr txBox="1"/>
          <p:nvPr>
            <p:ph type="body" idx="1"/>
          </p:nvPr>
        </p:nvSpPr>
        <p:spPr>
          <a:xfrm>
            <a:off x="952500" y="2146300"/>
            <a:ext cx="11099800" cy="6197005"/>
          </a:xfrm>
          <a:prstGeom prst="rect">
            <a:avLst/>
          </a:prstGeom>
        </p:spPr>
        <p:txBody>
          <a:bodyPr/>
          <a:lstStyle/>
          <a:p>
            <a:pPr marL="355600" indent="-355600" algn="just" defTabSz="467359">
              <a:spcBef>
                <a:spcPts val="3300"/>
              </a:spcBef>
              <a:defRPr sz="2560"/>
            </a:pPr>
            <a:r>
              <a:t>Dichos principios obligan a que: </a:t>
            </a:r>
          </a:p>
          <a:p>
            <a:pPr marL="508000" indent="-508000" algn="just" defTabSz="467359">
              <a:spcBef>
                <a:spcPts val="3300"/>
              </a:spcBef>
              <a:buSzPct val="100000"/>
              <a:buAutoNum type="arabicPeriod" startAt="1"/>
              <a:defRPr sz="2560"/>
            </a:pPr>
            <a:r>
              <a:t>Igualdad y no discriminación</a:t>
            </a:r>
          </a:p>
          <a:p>
            <a:pPr marL="508000" indent="-508000" algn="just" defTabSz="467359">
              <a:spcBef>
                <a:spcPts val="3300"/>
              </a:spcBef>
              <a:buSzPct val="100000"/>
              <a:buAutoNum type="arabicPeriod" startAt="1"/>
              <a:defRPr sz="2560"/>
            </a:pPr>
            <a:r>
              <a:t>Acceso a la información: Transparencia en el uso y ejecución de los recursos y rendición de cuentas y participación en la elaboración presupuestaria</a:t>
            </a:r>
          </a:p>
          <a:p>
            <a:pPr marL="508000" indent="-508000" algn="just" defTabSz="467359">
              <a:spcBef>
                <a:spcPts val="3300"/>
              </a:spcBef>
              <a:buSzPct val="100000"/>
              <a:buAutoNum type="arabicPeriod" startAt="1"/>
              <a:defRPr sz="2560"/>
            </a:pPr>
            <a:r>
              <a:t>Utilización al máximo de los recursos disponibles (no despilfarros) </a:t>
            </a:r>
          </a:p>
          <a:p>
            <a:pPr marL="508000" indent="-508000" algn="just" defTabSz="467359">
              <a:spcBef>
                <a:spcPts val="3300"/>
              </a:spcBef>
              <a:buSzPct val="100000"/>
              <a:buAutoNum type="arabicPeriod" startAt="1"/>
              <a:defRPr sz="2560"/>
            </a:pPr>
            <a:r>
              <a:t>Progresividad y prohibición de regresividad (aunque esto puede ser un grave error económico)</a:t>
            </a:r>
          </a:p>
          <a:p>
            <a:pPr marL="508000" indent="-508000" algn="just" defTabSz="467359">
              <a:spcBef>
                <a:spcPts val="3300"/>
              </a:spcBef>
              <a:buSzPct val="100000"/>
              <a:buAutoNum type="arabicPeriod" startAt="1"/>
              <a:defRPr sz="2560"/>
            </a:pPr>
            <a:r>
              <a:t>Asegurar niveles mínimos de acceso a derechos económicos, sociales y culturales</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39">
                                            <p:bg/>
                                          </p:spTgt>
                                        </p:tgtEl>
                                        <p:attrNameLst>
                                          <p:attrName>style.visibility</p:attrName>
                                        </p:attrNameLst>
                                      </p:cBhvr>
                                      <p:to>
                                        <p:strVal val="visible"/>
                                      </p:to>
                                    </p:set>
                                    <p:anim calcmode="lin" valueType="num">
                                      <p:cBhvr>
                                        <p:cTn id="7" dur="1000" fill="hold"/>
                                        <p:tgtEl>
                                          <p:spTgt spid="239">
                                            <p:bg/>
                                          </p:spTgt>
                                        </p:tgtEl>
                                        <p:attrNameLst>
                                          <p:attrName>ppt_x</p:attrName>
                                        </p:attrNameLst>
                                      </p:cBhvr>
                                      <p:tavLst>
                                        <p:tav tm="0">
                                          <p:val>
                                            <p:strVal val="0-#ppt_w/2"/>
                                          </p:val>
                                        </p:tav>
                                        <p:tav tm="100000">
                                          <p:val>
                                            <p:strVal val="#ppt_x"/>
                                          </p:val>
                                        </p:tav>
                                      </p:tavLst>
                                    </p:anim>
                                    <p:anim calcmode="lin" valueType="num">
                                      <p:cBhvr>
                                        <p:cTn id="8" dur="1000" fill="hold"/>
                                        <p:tgtEl>
                                          <p:spTgt spid="239">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39">
                                            <p:txEl>
                                              <p:pRg st="0" end="0"/>
                                            </p:txEl>
                                          </p:spTgt>
                                        </p:tgtEl>
                                        <p:attrNameLst>
                                          <p:attrName>style.visibility</p:attrName>
                                        </p:attrNameLst>
                                      </p:cBhvr>
                                      <p:to>
                                        <p:strVal val="visible"/>
                                      </p:to>
                                    </p:set>
                                    <p:anim calcmode="lin" valueType="num">
                                      <p:cBhvr>
                                        <p:cTn id="11" dur="1000" fill="hold"/>
                                        <p:tgtEl>
                                          <p:spTgt spid="239">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2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239">
                                            <p:txEl>
                                              <p:pRg st="1" end="1"/>
                                            </p:txEl>
                                          </p:spTgt>
                                        </p:tgtEl>
                                        <p:attrNameLst>
                                          <p:attrName>style.visibility</p:attrName>
                                        </p:attrNameLst>
                                      </p:cBhvr>
                                      <p:to>
                                        <p:strVal val="visible"/>
                                      </p:to>
                                    </p:set>
                                    <p:anim calcmode="lin" valueType="num">
                                      <p:cBhvr>
                                        <p:cTn id="17" dur="1000" fill="hold"/>
                                        <p:tgtEl>
                                          <p:spTgt spid="239">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2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1" fill="hold">
                                  <p:stCondLst>
                                    <p:cond delay="0"/>
                                  </p:stCondLst>
                                  <p:iterate type="el" backwards="0">
                                    <p:tmAbs val="0"/>
                                  </p:iterate>
                                  <p:childTnLst>
                                    <p:set>
                                      <p:cBhvr>
                                        <p:cTn id="22" fill="hold"/>
                                        <p:tgtEl>
                                          <p:spTgt spid="239">
                                            <p:txEl>
                                              <p:pRg st="2" end="2"/>
                                            </p:txEl>
                                          </p:spTgt>
                                        </p:tgtEl>
                                        <p:attrNameLst>
                                          <p:attrName>style.visibility</p:attrName>
                                        </p:attrNameLst>
                                      </p:cBhvr>
                                      <p:to>
                                        <p:strVal val="visible"/>
                                      </p:to>
                                    </p:set>
                                    <p:anim calcmode="lin" valueType="num">
                                      <p:cBhvr>
                                        <p:cTn id="23" dur="1000" fill="hold"/>
                                        <p:tgtEl>
                                          <p:spTgt spid="239">
                                            <p:txEl>
                                              <p:pRg st="2" end="2"/>
                                            </p:txEl>
                                          </p:spTgt>
                                        </p:tgtEl>
                                        <p:attrNameLst>
                                          <p:attrName>ppt_x</p:attrName>
                                        </p:attrNameLst>
                                      </p:cBhvr>
                                      <p:tavLst>
                                        <p:tav tm="0">
                                          <p:val>
                                            <p:strVal val="0-#ppt_w/2"/>
                                          </p:val>
                                        </p:tav>
                                        <p:tav tm="100000">
                                          <p:val>
                                            <p:strVal val="#ppt_x"/>
                                          </p:val>
                                        </p:tav>
                                      </p:tavLst>
                                    </p:anim>
                                    <p:anim calcmode="lin" valueType="num">
                                      <p:cBhvr>
                                        <p:cTn id="24" dur="1000" fill="hold"/>
                                        <p:tgtEl>
                                          <p:spTgt spid="2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8" presetID="2" grpId="1" fill="hold">
                                  <p:stCondLst>
                                    <p:cond delay="0"/>
                                  </p:stCondLst>
                                  <p:iterate type="el" backwards="0">
                                    <p:tmAbs val="0"/>
                                  </p:iterate>
                                  <p:childTnLst>
                                    <p:set>
                                      <p:cBhvr>
                                        <p:cTn id="28" fill="hold"/>
                                        <p:tgtEl>
                                          <p:spTgt spid="239">
                                            <p:txEl>
                                              <p:pRg st="3" end="3"/>
                                            </p:txEl>
                                          </p:spTgt>
                                        </p:tgtEl>
                                        <p:attrNameLst>
                                          <p:attrName>style.visibility</p:attrName>
                                        </p:attrNameLst>
                                      </p:cBhvr>
                                      <p:to>
                                        <p:strVal val="visible"/>
                                      </p:to>
                                    </p:set>
                                    <p:anim calcmode="lin" valueType="num">
                                      <p:cBhvr>
                                        <p:cTn id="29" dur="1000" fill="hold"/>
                                        <p:tgtEl>
                                          <p:spTgt spid="239">
                                            <p:txEl>
                                              <p:pRg st="3" end="3"/>
                                            </p:txEl>
                                          </p:spTgt>
                                        </p:tgtEl>
                                        <p:attrNameLst>
                                          <p:attrName>ppt_x</p:attrName>
                                        </p:attrNameLst>
                                      </p:cBhvr>
                                      <p:tavLst>
                                        <p:tav tm="0">
                                          <p:val>
                                            <p:strVal val="0-#ppt_w/2"/>
                                          </p:val>
                                        </p:tav>
                                        <p:tav tm="100000">
                                          <p:val>
                                            <p:strVal val="#ppt_x"/>
                                          </p:val>
                                        </p:tav>
                                      </p:tavLst>
                                    </p:anim>
                                    <p:anim calcmode="lin" valueType="num">
                                      <p:cBhvr>
                                        <p:cTn id="30" dur="1000" fill="hold"/>
                                        <p:tgtEl>
                                          <p:spTgt spid="2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8" presetID="2" grpId="1" fill="hold">
                                  <p:stCondLst>
                                    <p:cond delay="0"/>
                                  </p:stCondLst>
                                  <p:iterate type="el" backwards="0">
                                    <p:tmAbs val="0"/>
                                  </p:iterate>
                                  <p:childTnLst>
                                    <p:set>
                                      <p:cBhvr>
                                        <p:cTn id="34" fill="hold"/>
                                        <p:tgtEl>
                                          <p:spTgt spid="239">
                                            <p:txEl>
                                              <p:pRg st="4" end="4"/>
                                            </p:txEl>
                                          </p:spTgt>
                                        </p:tgtEl>
                                        <p:attrNameLst>
                                          <p:attrName>style.visibility</p:attrName>
                                        </p:attrNameLst>
                                      </p:cBhvr>
                                      <p:to>
                                        <p:strVal val="visible"/>
                                      </p:to>
                                    </p:set>
                                    <p:anim calcmode="lin" valueType="num">
                                      <p:cBhvr>
                                        <p:cTn id="35" dur="1000" fill="hold"/>
                                        <p:tgtEl>
                                          <p:spTgt spid="239">
                                            <p:txEl>
                                              <p:pRg st="4" end="4"/>
                                            </p:txEl>
                                          </p:spTgt>
                                        </p:tgtEl>
                                        <p:attrNameLst>
                                          <p:attrName>ppt_x</p:attrName>
                                        </p:attrNameLst>
                                      </p:cBhvr>
                                      <p:tavLst>
                                        <p:tav tm="0">
                                          <p:val>
                                            <p:strVal val="0-#ppt_w/2"/>
                                          </p:val>
                                        </p:tav>
                                        <p:tav tm="100000">
                                          <p:val>
                                            <p:strVal val="#ppt_x"/>
                                          </p:val>
                                        </p:tav>
                                      </p:tavLst>
                                    </p:anim>
                                    <p:anim calcmode="lin" valueType="num">
                                      <p:cBhvr>
                                        <p:cTn id="36" dur="1000" fill="hold"/>
                                        <p:tgtEl>
                                          <p:spTgt spid="2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8" presetID="2" grpId="1" fill="hold">
                                  <p:stCondLst>
                                    <p:cond delay="0"/>
                                  </p:stCondLst>
                                  <p:iterate type="el" backwards="0">
                                    <p:tmAbs val="0"/>
                                  </p:iterate>
                                  <p:childTnLst>
                                    <p:set>
                                      <p:cBhvr>
                                        <p:cTn id="40" fill="hold"/>
                                        <p:tgtEl>
                                          <p:spTgt spid="239">
                                            <p:txEl>
                                              <p:pRg st="5" end="5"/>
                                            </p:txEl>
                                          </p:spTgt>
                                        </p:tgtEl>
                                        <p:attrNameLst>
                                          <p:attrName>style.visibility</p:attrName>
                                        </p:attrNameLst>
                                      </p:cBhvr>
                                      <p:to>
                                        <p:strVal val="visible"/>
                                      </p:to>
                                    </p:set>
                                    <p:anim calcmode="lin" valueType="num">
                                      <p:cBhvr>
                                        <p:cTn id="41" dur="1000" fill="hold"/>
                                        <p:tgtEl>
                                          <p:spTgt spid="239">
                                            <p:txEl>
                                              <p:pRg st="5" end="5"/>
                                            </p:txEl>
                                          </p:spTgt>
                                        </p:tgtEl>
                                        <p:attrNameLst>
                                          <p:attrName>ppt_x</p:attrName>
                                        </p:attrNameLst>
                                      </p:cBhvr>
                                      <p:tavLst>
                                        <p:tav tm="0">
                                          <p:val>
                                            <p:strVal val="0-#ppt_w/2"/>
                                          </p:val>
                                        </p:tav>
                                        <p:tav tm="100000">
                                          <p:val>
                                            <p:strVal val="#ppt_x"/>
                                          </p:val>
                                        </p:tav>
                                      </p:tavLst>
                                    </p:anim>
                                    <p:anim calcmode="lin" valueType="num">
                                      <p:cBhvr>
                                        <p:cTn id="42" dur="1000" fill="hold"/>
                                        <p:tgtEl>
                                          <p:spTgt spid="23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9" grpId="1"/>
    </p:bldLst>
  </p:timing>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41"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242" name="No hay acciones contra gobiernos por violar esos principios"/>
          <p:cNvSpPr txBox="1"/>
          <p:nvPr>
            <p:ph type="title"/>
          </p:nvPr>
        </p:nvSpPr>
        <p:spPr>
          <a:prstGeom prst="rect">
            <a:avLst/>
          </a:prstGeom>
        </p:spPr>
        <p:txBody>
          <a:bodyPr/>
          <a:lstStyle>
            <a:lvl1pPr defTabSz="397256">
              <a:defRPr sz="5440"/>
            </a:lvl1pPr>
          </a:lstStyle>
          <a:p>
            <a:pPr/>
            <a:r>
              <a:t>No hay acciones contra gobiernos por violar esos principios</a:t>
            </a:r>
          </a:p>
        </p:txBody>
      </p:sp>
      <p:sp>
        <p:nvSpPr>
          <p:cNvPr id="243" name="Guatemala incumple sistemáticamente…"/>
          <p:cNvSpPr txBox="1"/>
          <p:nvPr>
            <p:ph type="body" idx="1"/>
          </p:nvPr>
        </p:nvSpPr>
        <p:spPr>
          <a:xfrm>
            <a:off x="952500" y="2146300"/>
            <a:ext cx="11099800" cy="6197005"/>
          </a:xfrm>
          <a:prstGeom prst="rect">
            <a:avLst/>
          </a:prstGeom>
        </p:spPr>
        <p:txBody>
          <a:bodyPr/>
          <a:lstStyle/>
          <a:p>
            <a:pPr algn="just"/>
            <a:r>
              <a:t>Guatemala incumple sistemáticamente</a:t>
            </a:r>
          </a:p>
          <a:p>
            <a:pPr algn="just"/>
            <a:r>
              <a:t>No hay reacción positiva de los tribunales constitucionales respecto a garantizar a los ciudadanos que se les cobrará únicamente tributos que cumplan con las obligaciones correctas</a:t>
            </a:r>
          </a:p>
          <a:p>
            <a:pPr lvl="1" algn="just"/>
            <a:r>
              <a:t>NO ENTIENDO: cómo el Impuesto de Solidaridad sigue vigente y que la CC no se atreva a declararlo inconstitucional no implica que la Corte Interamericana no pueda conocer de dichas violaciones</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43">
                                            <p:bg/>
                                          </p:spTgt>
                                        </p:tgtEl>
                                        <p:attrNameLst>
                                          <p:attrName>style.visibility</p:attrName>
                                        </p:attrNameLst>
                                      </p:cBhvr>
                                      <p:to>
                                        <p:strVal val="visible"/>
                                      </p:to>
                                    </p:set>
                                    <p:anim calcmode="lin" valueType="num">
                                      <p:cBhvr>
                                        <p:cTn id="7" dur="1000" fill="hold"/>
                                        <p:tgtEl>
                                          <p:spTgt spid="243">
                                            <p:bg/>
                                          </p:spTgt>
                                        </p:tgtEl>
                                        <p:attrNameLst>
                                          <p:attrName>ppt_x</p:attrName>
                                        </p:attrNameLst>
                                      </p:cBhvr>
                                      <p:tavLst>
                                        <p:tav tm="0">
                                          <p:val>
                                            <p:strVal val="0-#ppt_w/2"/>
                                          </p:val>
                                        </p:tav>
                                        <p:tav tm="100000">
                                          <p:val>
                                            <p:strVal val="#ppt_x"/>
                                          </p:val>
                                        </p:tav>
                                      </p:tavLst>
                                    </p:anim>
                                    <p:anim calcmode="lin" valueType="num">
                                      <p:cBhvr>
                                        <p:cTn id="8" dur="1000" fill="hold"/>
                                        <p:tgtEl>
                                          <p:spTgt spid="243">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43">
                                            <p:txEl>
                                              <p:pRg st="0" end="0"/>
                                            </p:txEl>
                                          </p:spTgt>
                                        </p:tgtEl>
                                        <p:attrNameLst>
                                          <p:attrName>style.visibility</p:attrName>
                                        </p:attrNameLst>
                                      </p:cBhvr>
                                      <p:to>
                                        <p:strVal val="visible"/>
                                      </p:to>
                                    </p:set>
                                    <p:anim calcmode="lin" valueType="num">
                                      <p:cBhvr>
                                        <p:cTn id="11" dur="1000" fill="hold"/>
                                        <p:tgtEl>
                                          <p:spTgt spid="243">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243">
                                            <p:txEl>
                                              <p:pRg st="1" end="1"/>
                                            </p:txEl>
                                          </p:spTgt>
                                        </p:tgtEl>
                                        <p:attrNameLst>
                                          <p:attrName>style.visibility</p:attrName>
                                        </p:attrNameLst>
                                      </p:cBhvr>
                                      <p:to>
                                        <p:strVal val="visible"/>
                                      </p:to>
                                    </p:set>
                                    <p:anim calcmode="lin" valueType="num">
                                      <p:cBhvr>
                                        <p:cTn id="17" dur="1000" fill="hold"/>
                                        <p:tgtEl>
                                          <p:spTgt spid="243">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1" fill="hold">
                                  <p:stCondLst>
                                    <p:cond delay="0"/>
                                  </p:stCondLst>
                                  <p:iterate type="el" backwards="0">
                                    <p:tmAbs val="0"/>
                                  </p:iterate>
                                  <p:childTnLst>
                                    <p:set>
                                      <p:cBhvr>
                                        <p:cTn id="22" fill="hold"/>
                                        <p:tgtEl>
                                          <p:spTgt spid="243">
                                            <p:txEl>
                                              <p:pRg st="2" end="2"/>
                                            </p:txEl>
                                          </p:spTgt>
                                        </p:tgtEl>
                                        <p:attrNameLst>
                                          <p:attrName>style.visibility</p:attrName>
                                        </p:attrNameLst>
                                      </p:cBhvr>
                                      <p:to>
                                        <p:strVal val="visible"/>
                                      </p:to>
                                    </p:set>
                                    <p:anim calcmode="lin" valueType="num">
                                      <p:cBhvr>
                                        <p:cTn id="23" dur="1000" fill="hold"/>
                                        <p:tgtEl>
                                          <p:spTgt spid="243">
                                            <p:txEl>
                                              <p:pRg st="2" end="2"/>
                                            </p:txEl>
                                          </p:spTgt>
                                        </p:tgtEl>
                                        <p:attrNameLst>
                                          <p:attrName>ppt_x</p:attrName>
                                        </p:attrNameLst>
                                      </p:cBhvr>
                                      <p:tavLst>
                                        <p:tav tm="0">
                                          <p:val>
                                            <p:strVal val="0-#ppt_w/2"/>
                                          </p:val>
                                        </p:tav>
                                        <p:tav tm="100000">
                                          <p:val>
                                            <p:strVal val="#ppt_x"/>
                                          </p:val>
                                        </p:tav>
                                      </p:tavLst>
                                    </p:anim>
                                    <p:anim calcmode="lin" valueType="num">
                                      <p:cBhvr>
                                        <p:cTn id="24" dur="1000" fill="hold"/>
                                        <p:tgtEl>
                                          <p:spTgt spid="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43" grpId="1"/>
    </p:bldLst>
  </p:timing>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45"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246" name="DDHH en la fiscalización"/>
          <p:cNvSpPr txBox="1"/>
          <p:nvPr>
            <p:ph type="title"/>
          </p:nvPr>
        </p:nvSpPr>
        <p:spPr>
          <a:prstGeom prst="rect">
            <a:avLst/>
          </a:prstGeom>
        </p:spPr>
        <p:txBody>
          <a:bodyPr/>
          <a:lstStyle>
            <a:lvl1pPr defTabSz="554990">
              <a:defRPr sz="7600"/>
            </a:lvl1pPr>
          </a:lstStyle>
          <a:p>
            <a:pPr/>
            <a:r>
              <a:t>DDHH en la fiscalización</a:t>
            </a:r>
          </a:p>
        </p:txBody>
      </p:sp>
      <p:sp>
        <p:nvSpPr>
          <p:cNvPr id="247" name="Las violaciones pueden ser más concretas: más fácil de identificar y pedir protección…"/>
          <p:cNvSpPr txBox="1"/>
          <p:nvPr>
            <p:ph type="body" idx="1"/>
          </p:nvPr>
        </p:nvSpPr>
        <p:spPr>
          <a:xfrm>
            <a:off x="952500" y="2146300"/>
            <a:ext cx="11099800" cy="6197005"/>
          </a:xfrm>
          <a:prstGeom prst="rect">
            <a:avLst/>
          </a:prstGeom>
        </p:spPr>
        <p:txBody>
          <a:bodyPr/>
          <a:lstStyle/>
          <a:p>
            <a:pPr algn="just"/>
            <a:r>
              <a:t>Las violaciones pueden ser más concretas: más fácil de identificar y pedir protección</a:t>
            </a:r>
          </a:p>
          <a:p>
            <a:pPr algn="just"/>
            <a:r>
              <a:t>Precedente insignia: Cantos vs Argentina</a:t>
            </a:r>
          </a:p>
          <a:p>
            <a:pPr lvl="1" algn="just"/>
            <a:r>
              <a:t>Se condenó a Argentina</a:t>
            </a:r>
          </a:p>
          <a:p>
            <a:pPr lvl="1" algn="just"/>
            <a:r>
              <a:t>Se interpone por la falta de garantía de un recurso efectivo</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47">
                                            <p:bg/>
                                          </p:spTgt>
                                        </p:tgtEl>
                                        <p:attrNameLst>
                                          <p:attrName>style.visibility</p:attrName>
                                        </p:attrNameLst>
                                      </p:cBhvr>
                                      <p:to>
                                        <p:strVal val="visible"/>
                                      </p:to>
                                    </p:set>
                                    <p:anim calcmode="lin" valueType="num">
                                      <p:cBhvr>
                                        <p:cTn id="7" dur="1000" fill="hold"/>
                                        <p:tgtEl>
                                          <p:spTgt spid="247">
                                            <p:bg/>
                                          </p:spTgt>
                                        </p:tgtEl>
                                        <p:attrNameLst>
                                          <p:attrName>ppt_x</p:attrName>
                                        </p:attrNameLst>
                                      </p:cBhvr>
                                      <p:tavLst>
                                        <p:tav tm="0">
                                          <p:val>
                                            <p:strVal val="0-#ppt_w/2"/>
                                          </p:val>
                                        </p:tav>
                                        <p:tav tm="100000">
                                          <p:val>
                                            <p:strVal val="#ppt_x"/>
                                          </p:val>
                                        </p:tav>
                                      </p:tavLst>
                                    </p:anim>
                                    <p:anim calcmode="lin" valueType="num">
                                      <p:cBhvr>
                                        <p:cTn id="8" dur="1000" fill="hold"/>
                                        <p:tgtEl>
                                          <p:spTgt spid="247">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47">
                                            <p:txEl>
                                              <p:pRg st="0" end="0"/>
                                            </p:txEl>
                                          </p:spTgt>
                                        </p:tgtEl>
                                        <p:attrNameLst>
                                          <p:attrName>style.visibility</p:attrName>
                                        </p:attrNameLst>
                                      </p:cBhvr>
                                      <p:to>
                                        <p:strVal val="visible"/>
                                      </p:to>
                                    </p:set>
                                    <p:anim calcmode="lin" valueType="num">
                                      <p:cBhvr>
                                        <p:cTn id="11" dur="1000" fill="hold"/>
                                        <p:tgtEl>
                                          <p:spTgt spid="247">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2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247">
                                            <p:txEl>
                                              <p:pRg st="1" end="1"/>
                                            </p:txEl>
                                          </p:spTgt>
                                        </p:tgtEl>
                                        <p:attrNameLst>
                                          <p:attrName>style.visibility</p:attrName>
                                        </p:attrNameLst>
                                      </p:cBhvr>
                                      <p:to>
                                        <p:strVal val="visible"/>
                                      </p:to>
                                    </p:set>
                                    <p:anim calcmode="lin" valueType="num">
                                      <p:cBhvr>
                                        <p:cTn id="17" dur="1000" fill="hold"/>
                                        <p:tgtEl>
                                          <p:spTgt spid="247">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2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1" fill="hold">
                                  <p:stCondLst>
                                    <p:cond delay="0"/>
                                  </p:stCondLst>
                                  <p:iterate type="el" backwards="0">
                                    <p:tmAbs val="0"/>
                                  </p:iterate>
                                  <p:childTnLst>
                                    <p:set>
                                      <p:cBhvr>
                                        <p:cTn id="22" fill="hold"/>
                                        <p:tgtEl>
                                          <p:spTgt spid="247">
                                            <p:txEl>
                                              <p:pRg st="2" end="2"/>
                                            </p:txEl>
                                          </p:spTgt>
                                        </p:tgtEl>
                                        <p:attrNameLst>
                                          <p:attrName>style.visibility</p:attrName>
                                        </p:attrNameLst>
                                      </p:cBhvr>
                                      <p:to>
                                        <p:strVal val="visible"/>
                                      </p:to>
                                    </p:set>
                                    <p:anim calcmode="lin" valueType="num">
                                      <p:cBhvr>
                                        <p:cTn id="23" dur="1000" fill="hold"/>
                                        <p:tgtEl>
                                          <p:spTgt spid="247">
                                            <p:txEl>
                                              <p:pRg st="2" end="2"/>
                                            </p:txEl>
                                          </p:spTgt>
                                        </p:tgtEl>
                                        <p:attrNameLst>
                                          <p:attrName>ppt_x</p:attrName>
                                        </p:attrNameLst>
                                      </p:cBhvr>
                                      <p:tavLst>
                                        <p:tav tm="0">
                                          <p:val>
                                            <p:strVal val="0-#ppt_w/2"/>
                                          </p:val>
                                        </p:tav>
                                        <p:tav tm="100000">
                                          <p:val>
                                            <p:strVal val="#ppt_x"/>
                                          </p:val>
                                        </p:tav>
                                      </p:tavLst>
                                    </p:anim>
                                    <p:anim calcmode="lin" valueType="num">
                                      <p:cBhvr>
                                        <p:cTn id="24" dur="1000" fill="hold"/>
                                        <p:tgtEl>
                                          <p:spTgt spid="2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8" presetID="2" grpId="1" fill="hold">
                                  <p:stCondLst>
                                    <p:cond delay="0"/>
                                  </p:stCondLst>
                                  <p:iterate type="el" backwards="0">
                                    <p:tmAbs val="0"/>
                                  </p:iterate>
                                  <p:childTnLst>
                                    <p:set>
                                      <p:cBhvr>
                                        <p:cTn id="28" fill="hold"/>
                                        <p:tgtEl>
                                          <p:spTgt spid="247">
                                            <p:txEl>
                                              <p:pRg st="3" end="3"/>
                                            </p:txEl>
                                          </p:spTgt>
                                        </p:tgtEl>
                                        <p:attrNameLst>
                                          <p:attrName>style.visibility</p:attrName>
                                        </p:attrNameLst>
                                      </p:cBhvr>
                                      <p:to>
                                        <p:strVal val="visible"/>
                                      </p:to>
                                    </p:set>
                                    <p:anim calcmode="lin" valueType="num">
                                      <p:cBhvr>
                                        <p:cTn id="29" dur="1000" fill="hold"/>
                                        <p:tgtEl>
                                          <p:spTgt spid="247">
                                            <p:txEl>
                                              <p:pRg st="3" end="3"/>
                                            </p:txEl>
                                          </p:spTgt>
                                        </p:tgtEl>
                                        <p:attrNameLst>
                                          <p:attrName>ppt_x</p:attrName>
                                        </p:attrNameLst>
                                      </p:cBhvr>
                                      <p:tavLst>
                                        <p:tav tm="0">
                                          <p:val>
                                            <p:strVal val="0-#ppt_w/2"/>
                                          </p:val>
                                        </p:tav>
                                        <p:tav tm="100000">
                                          <p:val>
                                            <p:strVal val="#ppt_x"/>
                                          </p:val>
                                        </p:tav>
                                      </p:tavLst>
                                    </p:anim>
                                    <p:anim calcmode="lin" valueType="num">
                                      <p:cBhvr>
                                        <p:cTn id="30" dur="1000" fill="hold"/>
                                        <p:tgtEl>
                                          <p:spTgt spid="24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47" grpId="1"/>
    </p:bldLst>
  </p:timing>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49"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250" name="Sentencia de la Corte Interamericana DDHH caso Cantos"/>
          <p:cNvSpPr txBox="1"/>
          <p:nvPr>
            <p:ph type="title"/>
          </p:nvPr>
        </p:nvSpPr>
        <p:spPr>
          <a:prstGeom prst="rect">
            <a:avLst/>
          </a:prstGeom>
        </p:spPr>
        <p:txBody>
          <a:bodyPr/>
          <a:lstStyle>
            <a:lvl1pPr defTabSz="391414">
              <a:defRPr sz="5360"/>
            </a:lvl1pPr>
          </a:lstStyle>
          <a:p>
            <a:pPr/>
            <a:r>
              <a:t>Sentencia de la Corte Interamericana DDHH caso Cantos</a:t>
            </a:r>
          </a:p>
        </p:txBody>
      </p:sp>
      <p:sp>
        <p:nvSpPr>
          <p:cNvPr id="251" name="“…que si bien el derecho al acceso a la justicia no es absoluto y, consecuentemente, puede estar sujeto a algunas limitaciones discrecionales por parte del Estado, lo cierto es que éstas deben guardar correspondencia entre el medio empleado y el fin perseguido y, en definitiva, no pueden suponer la negación misma de dicho derecho…este Tribunal estima que para satisfacer el derecho de acceso a la justicia no basta que en el respectivo proceso se produzca una decisión judicial definitiva. También se requiere que quienes participan en el proceso puedan hacerlo sin el temor de verse obligados a pagar sumas desproporcionadas o excesivas a causa de haber recurrido a los tribunales. Esta última situación se agrava en la medida en que para forzar el pago precedan las autoridades a embargar los bienes del deudor o a quitarle la posibilidad de ejercer el comercio”"/>
          <p:cNvSpPr txBox="1"/>
          <p:nvPr>
            <p:ph type="body" idx="1"/>
          </p:nvPr>
        </p:nvSpPr>
        <p:spPr>
          <a:xfrm>
            <a:off x="952500" y="2146300"/>
            <a:ext cx="11099800" cy="6197005"/>
          </a:xfrm>
          <a:prstGeom prst="rect">
            <a:avLst/>
          </a:prstGeom>
        </p:spPr>
        <p:txBody>
          <a:bodyPr/>
          <a:lstStyle/>
          <a:p>
            <a:pPr marL="377825" indent="-377825" algn="just" defTabSz="496570">
              <a:spcBef>
                <a:spcPts val="3500"/>
              </a:spcBef>
              <a:defRPr sz="2720"/>
            </a:pPr>
            <a:r>
              <a:t>“…que si bien el derecho al acceso a la justicia no es absoluto y, consecuentemente, puede estar sujeto a algunas limitaciones discrecionales por parte del Estado, </a:t>
            </a:r>
            <a:r>
              <a:rPr b="1" u="sng"/>
              <a:t>lo cierto es que éstas deben guardar correspondencia entre el medio empleado y el fin perseguido </a:t>
            </a:r>
            <a:r>
              <a:t>y, en definitiva, </a:t>
            </a:r>
            <a:r>
              <a:rPr b="1" u="sng"/>
              <a:t>no pueden suponer la negación misma de dicho derecho</a:t>
            </a:r>
            <a:r>
              <a:t>…este Tribunal estima que para satisfacer el derecho de acceso a la justicia no basta que en el respectivo proceso se produzca una decisión judicial definitiva. También se requiere que </a:t>
            </a:r>
            <a:r>
              <a:rPr b="1" u="sng"/>
              <a:t>quienes participan en el proceso puedan hacerlo sin el temor de verse obligados a pagar sumas desproporcionadas o excesivas a causa de haber recurrido a los tribunales.</a:t>
            </a:r>
            <a:r>
              <a:t> Esta última </a:t>
            </a:r>
            <a:r>
              <a:rPr b="1" u="sng"/>
              <a:t>situación se agrava en la medida en que para forzar el pago precedan las autoridades a embargar los bienes del deudor o a quitarle la posibilidad de ejercer el comercio</a:t>
            </a:r>
            <a:r>
              <a:t>”</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53"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254" name="Traspolado a Guatemala"/>
          <p:cNvSpPr txBox="1"/>
          <p:nvPr>
            <p:ph type="title"/>
          </p:nvPr>
        </p:nvSpPr>
        <p:spPr>
          <a:prstGeom prst="rect">
            <a:avLst/>
          </a:prstGeom>
        </p:spPr>
        <p:txBody>
          <a:bodyPr/>
          <a:lstStyle>
            <a:lvl1pPr defTabSz="560831">
              <a:defRPr sz="7679"/>
            </a:lvl1pPr>
          </a:lstStyle>
          <a:p>
            <a:pPr/>
            <a:r>
              <a:t>Traspolado a Guatemala</a:t>
            </a:r>
          </a:p>
        </p:txBody>
      </p:sp>
      <p:sp>
        <p:nvSpPr>
          <p:cNvPr id="255" name="Durante el año 2016 la Administración Tributaria en conferencias de prensa anunciaba “pagos” que realizaban empresarios detenidos por supuestos delitos tributarios…"/>
          <p:cNvSpPr txBox="1"/>
          <p:nvPr>
            <p:ph type="body" idx="1"/>
          </p:nvPr>
        </p:nvSpPr>
        <p:spPr>
          <a:xfrm>
            <a:off x="952500" y="2146300"/>
            <a:ext cx="11099800" cy="6197005"/>
          </a:xfrm>
          <a:prstGeom prst="rect">
            <a:avLst/>
          </a:prstGeom>
        </p:spPr>
        <p:txBody>
          <a:bodyPr/>
          <a:lstStyle/>
          <a:p>
            <a:pPr marL="422275" indent="-422275" algn="just" defTabSz="554990">
              <a:spcBef>
                <a:spcPts val="3900"/>
              </a:spcBef>
              <a:defRPr sz="3040"/>
            </a:pPr>
            <a:r>
              <a:t>Durante el año 2016 la Administración Tributaria en conferencias de prensa anunciaba “pagos” que realizaban empresarios detenidos por supuestos delitos tributarios</a:t>
            </a:r>
          </a:p>
          <a:p>
            <a:pPr marL="422275" indent="-422275" algn="just" defTabSz="554990">
              <a:spcBef>
                <a:spcPts val="3900"/>
              </a:spcBef>
              <a:defRPr sz="3040"/>
            </a:pPr>
            <a:r>
              <a:t>Esos casos no fueron sentenciados y los pagos se originaron cuando se trabaron embargos y ejecutaron órdenes de captura, en muchos casos, con la simple denuncia. </a:t>
            </a:r>
          </a:p>
          <a:p>
            <a:pPr marL="422275" indent="-422275" algn="just" defTabSz="554990">
              <a:spcBef>
                <a:spcPts val="3900"/>
              </a:spcBef>
              <a:defRPr sz="3040"/>
            </a:pPr>
            <a:r>
              <a:t>Algunos otros de esos casos siguen en litigio, en fases de investigación y, otro gran número, sin siquiera haber concluido procesos de auditorías y predeterminaciones tributarias que pudieran ser controladas por el Tribunal de lo Contencioso Administrativo</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55">
                                            <p:bg/>
                                          </p:spTgt>
                                        </p:tgtEl>
                                        <p:attrNameLst>
                                          <p:attrName>style.visibility</p:attrName>
                                        </p:attrNameLst>
                                      </p:cBhvr>
                                      <p:to>
                                        <p:strVal val="visible"/>
                                      </p:to>
                                    </p:set>
                                    <p:anim calcmode="lin" valueType="num">
                                      <p:cBhvr>
                                        <p:cTn id="7" dur="1000" fill="hold"/>
                                        <p:tgtEl>
                                          <p:spTgt spid="255">
                                            <p:bg/>
                                          </p:spTgt>
                                        </p:tgtEl>
                                        <p:attrNameLst>
                                          <p:attrName>ppt_x</p:attrName>
                                        </p:attrNameLst>
                                      </p:cBhvr>
                                      <p:tavLst>
                                        <p:tav tm="0">
                                          <p:val>
                                            <p:strVal val="0-#ppt_w/2"/>
                                          </p:val>
                                        </p:tav>
                                        <p:tav tm="100000">
                                          <p:val>
                                            <p:strVal val="#ppt_x"/>
                                          </p:val>
                                        </p:tav>
                                      </p:tavLst>
                                    </p:anim>
                                    <p:anim calcmode="lin" valueType="num">
                                      <p:cBhvr>
                                        <p:cTn id="8" dur="1000" fill="hold"/>
                                        <p:tgtEl>
                                          <p:spTgt spid="255">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55">
                                            <p:txEl>
                                              <p:pRg st="0" end="0"/>
                                            </p:txEl>
                                          </p:spTgt>
                                        </p:tgtEl>
                                        <p:attrNameLst>
                                          <p:attrName>style.visibility</p:attrName>
                                        </p:attrNameLst>
                                      </p:cBhvr>
                                      <p:to>
                                        <p:strVal val="visible"/>
                                      </p:to>
                                    </p:set>
                                    <p:anim calcmode="lin" valueType="num">
                                      <p:cBhvr>
                                        <p:cTn id="11" dur="1000" fill="hold"/>
                                        <p:tgtEl>
                                          <p:spTgt spid="255">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2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255">
                                            <p:txEl>
                                              <p:pRg st="1" end="1"/>
                                            </p:txEl>
                                          </p:spTgt>
                                        </p:tgtEl>
                                        <p:attrNameLst>
                                          <p:attrName>style.visibility</p:attrName>
                                        </p:attrNameLst>
                                      </p:cBhvr>
                                      <p:to>
                                        <p:strVal val="visible"/>
                                      </p:to>
                                    </p:set>
                                    <p:anim calcmode="lin" valueType="num">
                                      <p:cBhvr>
                                        <p:cTn id="17" dur="1000" fill="hold"/>
                                        <p:tgtEl>
                                          <p:spTgt spid="255">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2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1" fill="hold">
                                  <p:stCondLst>
                                    <p:cond delay="0"/>
                                  </p:stCondLst>
                                  <p:iterate type="el" backwards="0">
                                    <p:tmAbs val="0"/>
                                  </p:iterate>
                                  <p:childTnLst>
                                    <p:set>
                                      <p:cBhvr>
                                        <p:cTn id="22" fill="hold"/>
                                        <p:tgtEl>
                                          <p:spTgt spid="255">
                                            <p:txEl>
                                              <p:pRg st="2" end="2"/>
                                            </p:txEl>
                                          </p:spTgt>
                                        </p:tgtEl>
                                        <p:attrNameLst>
                                          <p:attrName>style.visibility</p:attrName>
                                        </p:attrNameLst>
                                      </p:cBhvr>
                                      <p:to>
                                        <p:strVal val="visible"/>
                                      </p:to>
                                    </p:set>
                                    <p:anim calcmode="lin" valueType="num">
                                      <p:cBhvr>
                                        <p:cTn id="23" dur="1000" fill="hold"/>
                                        <p:tgtEl>
                                          <p:spTgt spid="255">
                                            <p:txEl>
                                              <p:pRg st="2" end="2"/>
                                            </p:txEl>
                                          </p:spTgt>
                                        </p:tgtEl>
                                        <p:attrNameLst>
                                          <p:attrName>ppt_x</p:attrName>
                                        </p:attrNameLst>
                                      </p:cBhvr>
                                      <p:tavLst>
                                        <p:tav tm="0">
                                          <p:val>
                                            <p:strVal val="0-#ppt_w/2"/>
                                          </p:val>
                                        </p:tav>
                                        <p:tav tm="100000">
                                          <p:val>
                                            <p:strVal val="#ppt_x"/>
                                          </p:val>
                                        </p:tav>
                                      </p:tavLst>
                                    </p:anim>
                                    <p:anim calcmode="lin" valueType="num">
                                      <p:cBhvr>
                                        <p:cTn id="24" dur="1000" fill="hold"/>
                                        <p:tgtEl>
                                          <p:spTgt spid="25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55" grpId="1"/>
    </p:bldLst>
  </p:timing>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57"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258" name="Traspolado a Guatemala"/>
          <p:cNvSpPr txBox="1"/>
          <p:nvPr>
            <p:ph type="title"/>
          </p:nvPr>
        </p:nvSpPr>
        <p:spPr>
          <a:prstGeom prst="rect">
            <a:avLst/>
          </a:prstGeom>
        </p:spPr>
        <p:txBody>
          <a:bodyPr/>
          <a:lstStyle>
            <a:lvl1pPr defTabSz="560831">
              <a:defRPr sz="7679"/>
            </a:lvl1pPr>
          </a:lstStyle>
          <a:p>
            <a:pPr/>
            <a:r>
              <a:t>Traspolado a Guatemala</a:t>
            </a:r>
          </a:p>
        </p:txBody>
      </p:sp>
      <p:sp>
        <p:nvSpPr>
          <p:cNvPr id="259" name="Vemos con preocupación la inclusión de procedimientos tendientes a impedir el comercio:…"/>
          <p:cNvSpPr txBox="1"/>
          <p:nvPr>
            <p:ph type="body" idx="1"/>
          </p:nvPr>
        </p:nvSpPr>
        <p:spPr>
          <a:xfrm>
            <a:off x="952500" y="2146300"/>
            <a:ext cx="11099800" cy="6197005"/>
          </a:xfrm>
          <a:prstGeom prst="rect">
            <a:avLst/>
          </a:prstGeom>
        </p:spPr>
        <p:txBody>
          <a:bodyPr/>
          <a:lstStyle/>
          <a:p>
            <a:pPr algn="just"/>
            <a:r>
              <a:t>Vemos con preocupación la inclusión de procedimientos tendientes a impedir el comercio: </a:t>
            </a:r>
          </a:p>
          <a:p>
            <a:pPr lvl="1" algn="just"/>
            <a:r>
              <a:t>Las sanciones de cierre de establecimiento. </a:t>
            </a:r>
          </a:p>
          <a:p>
            <a:pPr lvl="1" algn="just"/>
            <a:r>
              <a:t>Sumemos a ello que el procedimiento para el cierre de un establecimiento ni siquiera conlleva una fase de conocimiento y se centra en un proceso sumarísimo y prácticamente ejecutivo. </a:t>
            </a:r>
          </a:p>
          <a:p>
            <a:pPr algn="just"/>
            <a:r>
              <a:t>Reciente caso de modificación al formulario del IVA… de nuevo.</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5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5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5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5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59">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59" grpId="1"/>
    </p:bldLst>
  </p:timing>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61"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262" name="Conclusiones"/>
          <p:cNvSpPr txBox="1"/>
          <p:nvPr>
            <p:ph type="title"/>
          </p:nvPr>
        </p:nvSpPr>
        <p:spPr>
          <a:prstGeom prst="rect">
            <a:avLst/>
          </a:prstGeom>
        </p:spPr>
        <p:txBody>
          <a:bodyPr/>
          <a:lstStyle/>
          <a:p>
            <a:pPr/>
            <a:r>
              <a:t>Conclusiones</a:t>
            </a:r>
          </a:p>
        </p:txBody>
      </p:sp>
      <p:sp>
        <p:nvSpPr>
          <p:cNvPr id="263" name="El Estado debe ser contenido a cumplir sus funciones naturales y primordiales que están encaminadas a lograr la garantía de la vida y consecución del plan de vida de cada uno…"/>
          <p:cNvSpPr txBox="1"/>
          <p:nvPr>
            <p:ph type="body" idx="1"/>
          </p:nvPr>
        </p:nvSpPr>
        <p:spPr>
          <a:xfrm>
            <a:off x="952500" y="2146300"/>
            <a:ext cx="11099800" cy="6197005"/>
          </a:xfrm>
          <a:prstGeom prst="rect">
            <a:avLst/>
          </a:prstGeom>
        </p:spPr>
        <p:txBody>
          <a:bodyPr/>
          <a:lstStyle/>
          <a:p>
            <a:pPr algn="just"/>
            <a:r>
              <a:t>El Estado debe ser contenido a cumplir sus funciones naturales y primordiales que están encaminadas a lograr la garantía de la vida y consecución del plan de vida de cada uno</a:t>
            </a:r>
          </a:p>
          <a:p>
            <a:pPr algn="just"/>
            <a:r>
              <a:t>La tributación está inmersa en esos mismos límites, por lo que no podrá ser utilizada como herramienta de expropiación ni ser de tal magnitud que evite que cada cual busque su propia felicidad</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63">
                                            <p:bg/>
                                          </p:spTgt>
                                        </p:tgtEl>
                                        <p:attrNameLst>
                                          <p:attrName>style.visibility</p:attrName>
                                        </p:attrNameLst>
                                      </p:cBhvr>
                                      <p:to>
                                        <p:strVal val="visible"/>
                                      </p:to>
                                    </p:set>
                                    <p:anim calcmode="lin" valueType="num">
                                      <p:cBhvr>
                                        <p:cTn id="7" dur="1000" fill="hold"/>
                                        <p:tgtEl>
                                          <p:spTgt spid="263">
                                            <p:bg/>
                                          </p:spTgt>
                                        </p:tgtEl>
                                        <p:attrNameLst>
                                          <p:attrName>ppt_x</p:attrName>
                                        </p:attrNameLst>
                                      </p:cBhvr>
                                      <p:tavLst>
                                        <p:tav tm="0">
                                          <p:val>
                                            <p:strVal val="0-#ppt_w/2"/>
                                          </p:val>
                                        </p:tav>
                                        <p:tav tm="100000">
                                          <p:val>
                                            <p:strVal val="#ppt_x"/>
                                          </p:val>
                                        </p:tav>
                                      </p:tavLst>
                                    </p:anim>
                                    <p:anim calcmode="lin" valueType="num">
                                      <p:cBhvr>
                                        <p:cTn id="8" dur="1000" fill="hold"/>
                                        <p:tgtEl>
                                          <p:spTgt spid="263">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63">
                                            <p:txEl>
                                              <p:pRg st="0" end="0"/>
                                            </p:txEl>
                                          </p:spTgt>
                                        </p:tgtEl>
                                        <p:attrNameLst>
                                          <p:attrName>style.visibility</p:attrName>
                                        </p:attrNameLst>
                                      </p:cBhvr>
                                      <p:to>
                                        <p:strVal val="visible"/>
                                      </p:to>
                                    </p:set>
                                    <p:anim calcmode="lin" valueType="num">
                                      <p:cBhvr>
                                        <p:cTn id="11" dur="1000" fill="hold"/>
                                        <p:tgtEl>
                                          <p:spTgt spid="263">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2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263">
                                            <p:txEl>
                                              <p:pRg st="1" end="1"/>
                                            </p:txEl>
                                          </p:spTgt>
                                        </p:tgtEl>
                                        <p:attrNameLst>
                                          <p:attrName>style.visibility</p:attrName>
                                        </p:attrNameLst>
                                      </p:cBhvr>
                                      <p:to>
                                        <p:strVal val="visible"/>
                                      </p:to>
                                    </p:set>
                                    <p:anim calcmode="lin" valueType="num">
                                      <p:cBhvr>
                                        <p:cTn id="17" dur="1000" fill="hold"/>
                                        <p:tgtEl>
                                          <p:spTgt spid="263">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26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63" grpId="1"/>
    </p:bldLst>
  </p:timing>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65"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266" name="Conclusiones"/>
          <p:cNvSpPr txBox="1"/>
          <p:nvPr>
            <p:ph type="title"/>
          </p:nvPr>
        </p:nvSpPr>
        <p:spPr>
          <a:prstGeom prst="rect">
            <a:avLst/>
          </a:prstGeom>
        </p:spPr>
        <p:txBody>
          <a:bodyPr/>
          <a:lstStyle/>
          <a:p>
            <a:pPr/>
            <a:r>
              <a:t>Conclusiones</a:t>
            </a:r>
          </a:p>
        </p:txBody>
      </p:sp>
      <p:sp>
        <p:nvSpPr>
          <p:cNvPr id="267" name="Los instrumentos de Derechos Humanos también colocan límites a los gobiernos en cuanto a ciertos principios a cumplir para el uso de sus recursos y obligaciones sobre la manera de transparentar el gasto, el destino y el uso"/>
          <p:cNvSpPr txBox="1"/>
          <p:nvPr>
            <p:ph type="body" idx="1"/>
          </p:nvPr>
        </p:nvSpPr>
        <p:spPr>
          <a:xfrm>
            <a:off x="952500" y="2146300"/>
            <a:ext cx="11099800" cy="6197005"/>
          </a:xfrm>
          <a:prstGeom prst="rect">
            <a:avLst/>
          </a:prstGeom>
        </p:spPr>
        <p:txBody>
          <a:bodyPr/>
          <a:lstStyle>
            <a:lvl1pPr algn="just"/>
          </a:lstStyle>
          <a:p>
            <a:pPr/>
            <a:r>
              <a:t>Los instrumentos de Derechos Humanos también colocan límites a los gobiernos en cuanto a ciertos principios a cumplir para el uso de sus recursos y obligaciones sobre la manera de transparentar el gasto, el destino y el uso</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69"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270" name="Conclusiones"/>
          <p:cNvSpPr txBox="1"/>
          <p:nvPr>
            <p:ph type="title"/>
          </p:nvPr>
        </p:nvSpPr>
        <p:spPr>
          <a:xfrm>
            <a:off x="952500" y="-368300"/>
            <a:ext cx="11099800" cy="2159000"/>
          </a:xfrm>
          <a:prstGeom prst="rect">
            <a:avLst/>
          </a:prstGeom>
        </p:spPr>
        <p:txBody>
          <a:bodyPr/>
          <a:lstStyle/>
          <a:p>
            <a:pPr/>
            <a:r>
              <a:t>Conclusiones</a:t>
            </a:r>
          </a:p>
        </p:txBody>
      </p:sp>
      <p:sp>
        <p:nvSpPr>
          <p:cNvPr id="271" name="La legislación tributaria debe ser analizada en cuanto a:…"/>
          <p:cNvSpPr txBox="1"/>
          <p:nvPr>
            <p:ph type="body" idx="1"/>
          </p:nvPr>
        </p:nvSpPr>
        <p:spPr>
          <a:xfrm>
            <a:off x="952500" y="1384300"/>
            <a:ext cx="11099800" cy="6756599"/>
          </a:xfrm>
          <a:prstGeom prst="rect">
            <a:avLst/>
          </a:prstGeom>
        </p:spPr>
        <p:txBody>
          <a:bodyPr/>
          <a:lstStyle/>
          <a:p>
            <a:pPr marL="271145" indent="-271145" algn="just" defTabSz="356362">
              <a:spcBef>
                <a:spcPts val="2500"/>
              </a:spcBef>
              <a:defRPr sz="1952"/>
            </a:pPr>
            <a:r>
              <a:t>La legislación tributaria debe ser analizada en cuanto a: </a:t>
            </a:r>
          </a:p>
          <a:p>
            <a:pPr marL="271145" indent="-271145" algn="just" defTabSz="356362">
              <a:spcBef>
                <a:spcPts val="2500"/>
              </a:spcBef>
              <a:defRPr sz="1952"/>
            </a:pPr>
            <a:r>
              <a:t>Cumplimiento de sus fines. Que el establecimiento de los tributos se destine a los fines de derechos humanos, particularmente no afectar a los estratos más necesitados del país. De ello que no podrán ser permitidos regímenes de beneficios y exenciones a grandes inversiones o industrias, principalmente las que de mayor manera cargan a la sociedad con gastos. </a:t>
            </a:r>
          </a:p>
          <a:p>
            <a:pPr marL="271145" indent="-271145" algn="just" defTabSz="356362">
              <a:spcBef>
                <a:spcPts val="2500"/>
              </a:spcBef>
              <a:defRPr sz="1952"/>
            </a:pPr>
            <a:r>
              <a:t>Que existan mecanismos de transparencia y rendición de cuentas efectivos. </a:t>
            </a:r>
          </a:p>
          <a:p>
            <a:pPr marL="271145" indent="-271145" algn="just" defTabSz="356362">
              <a:spcBef>
                <a:spcPts val="2500"/>
              </a:spcBef>
              <a:defRPr sz="1952"/>
            </a:pPr>
            <a:r>
              <a:t>El no poder fiscalizar el uso adecuado del dinero proveniente de la recaudación de impuestos o bien la comprobación del mal uso de dichos recursos podría ser el detonante de acciones de resarcimiento para quienes se vieron obligados a pagar. </a:t>
            </a:r>
          </a:p>
          <a:p>
            <a:pPr marL="271145" indent="-271145" algn="just" defTabSz="356362">
              <a:spcBef>
                <a:spcPts val="2500"/>
              </a:spcBef>
              <a:defRPr sz="1952"/>
            </a:pPr>
            <a:r>
              <a:t>Los procedimientos judiciales no pueden ser mecanismos formales de cobro sin permitir defensas efectivas de los derechos de los contribuyentes. </a:t>
            </a:r>
          </a:p>
          <a:p>
            <a:pPr marL="271145" indent="-271145" algn="just" defTabSz="356362">
              <a:spcBef>
                <a:spcPts val="2500"/>
              </a:spcBef>
              <a:defRPr sz="1952"/>
            </a:pPr>
            <a:r>
              <a:t>La garantía de defensa efectiva no puede ser limitada o reducida en materia tributaria y requiere que se endurezca, tanto en los diseños como en la utilización de los mismos. </a:t>
            </a:r>
          </a:p>
          <a:p>
            <a:pPr lvl="1" marL="542290" indent="-271145" algn="just" defTabSz="356362">
              <a:spcBef>
                <a:spcPts val="2500"/>
              </a:spcBef>
              <a:defRPr sz="1952"/>
            </a:pPr>
            <a:r>
              <a:t>El incumplimiento de estos puntos podrán concluir en procedimientos dentro del sistema de protección de Derechos Humanos cuando los Estados no provean esas garantías mínimas. </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7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7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7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7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7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7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271">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271">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71"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0"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131" name="El entorno"/>
          <p:cNvSpPr txBox="1"/>
          <p:nvPr>
            <p:ph type="title"/>
          </p:nvPr>
        </p:nvSpPr>
        <p:spPr>
          <a:prstGeom prst="rect">
            <a:avLst/>
          </a:prstGeom>
        </p:spPr>
        <p:txBody>
          <a:bodyPr/>
          <a:lstStyle/>
          <a:p>
            <a:pPr/>
            <a:r>
              <a:t>El entorno</a:t>
            </a:r>
          </a:p>
        </p:txBody>
      </p:sp>
      <p:sp>
        <p:nvSpPr>
          <p:cNvPr id="132" name="Movimientos sociales…"/>
          <p:cNvSpPr txBox="1"/>
          <p:nvPr>
            <p:ph type="body" idx="1"/>
          </p:nvPr>
        </p:nvSpPr>
        <p:spPr>
          <a:prstGeom prst="rect">
            <a:avLst/>
          </a:prstGeom>
        </p:spPr>
        <p:txBody>
          <a:bodyPr/>
          <a:lstStyle/>
          <a:p>
            <a:pPr/>
            <a:r>
              <a:t>Movimientos sociales</a:t>
            </a:r>
          </a:p>
          <a:p>
            <a:pPr lvl="1"/>
            <a:r>
              <a:t>Edad Media a Revolución Industrial</a:t>
            </a:r>
          </a:p>
          <a:p>
            <a:pPr lvl="1"/>
            <a:r>
              <a:t>Constitucionalismo:</a:t>
            </a:r>
          </a:p>
          <a:p>
            <a:pPr lvl="2"/>
            <a:r>
              <a:t>1786: “Buscar la propia felicidad” y para ello se debía proteger la vida y la propiedad</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lt" backwards="0">
                                    <p:tmAbs val="0"/>
                                  </p:iterate>
                                  <p:childTnLst>
                                    <p:set>
                                      <p:cBhvr>
                                        <p:cTn id="6" fill="hold"/>
                                        <p:tgtEl>
                                          <p:spTgt spid="132">
                                            <p:bg/>
                                          </p:spTgt>
                                        </p:tgtEl>
                                        <p:attrNameLst>
                                          <p:attrName>style.visibility</p:attrName>
                                        </p:attrNameLst>
                                      </p:cBhvr>
                                      <p:to>
                                        <p:strVal val="visible"/>
                                      </p:to>
                                    </p:set>
                                    <p:anim calcmode="lin" valueType="num">
                                      <p:cBhvr>
                                        <p:cTn id="7" dur="1000" fill="hold"/>
                                        <p:tgtEl>
                                          <p:spTgt spid="132">
                                            <p:bg/>
                                          </p:spTgt>
                                        </p:tgtEl>
                                        <p:attrNameLst>
                                          <p:attrName>ppt_x</p:attrName>
                                        </p:attrNameLst>
                                      </p:cBhvr>
                                      <p:tavLst>
                                        <p:tav tm="0">
                                          <p:val>
                                            <p:strVal val="0-#ppt_w/2"/>
                                          </p:val>
                                        </p:tav>
                                        <p:tav tm="100000">
                                          <p:val>
                                            <p:strVal val="#ppt_x"/>
                                          </p:val>
                                        </p:tav>
                                      </p:tavLst>
                                    </p:anim>
                                    <p:anim calcmode="lin" valueType="num">
                                      <p:cBhvr>
                                        <p:cTn id="8" dur="1000" fill="hold"/>
                                        <p:tgtEl>
                                          <p:spTgt spid="132">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lt" backwards="0">
                                    <p:tmAbs val="0"/>
                                  </p:iterate>
                                  <p:childTnLst>
                                    <p:set>
                                      <p:cBhvr>
                                        <p:cTn id="10" fill="hold"/>
                                        <p:tgtEl>
                                          <p:spTgt spid="132">
                                            <p:txEl>
                                              <p:pRg st="0" end="0"/>
                                            </p:txEl>
                                          </p:spTgt>
                                        </p:tgtEl>
                                        <p:attrNameLst>
                                          <p:attrName>style.visibility</p:attrName>
                                        </p:attrNameLst>
                                      </p:cBhvr>
                                      <p:to>
                                        <p:strVal val="visible"/>
                                      </p:to>
                                    </p:set>
                                    <p:anim calcmode="lin" valueType="num">
                                      <p:cBhvr>
                                        <p:cTn id="11" dur="1000" fill="hold"/>
                                        <p:tgtEl>
                                          <p:spTgt spid="132">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13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lt" backwards="0">
                                    <p:tmAbs val="0"/>
                                  </p:iterate>
                                  <p:childTnLst>
                                    <p:set>
                                      <p:cBhvr>
                                        <p:cTn id="16" fill="hold"/>
                                        <p:tgtEl>
                                          <p:spTgt spid="132">
                                            <p:txEl>
                                              <p:pRg st="1" end="1"/>
                                            </p:txEl>
                                          </p:spTgt>
                                        </p:tgtEl>
                                        <p:attrNameLst>
                                          <p:attrName>style.visibility</p:attrName>
                                        </p:attrNameLst>
                                      </p:cBhvr>
                                      <p:to>
                                        <p:strVal val="visible"/>
                                      </p:to>
                                    </p:set>
                                    <p:anim calcmode="lin" valueType="num">
                                      <p:cBhvr>
                                        <p:cTn id="17" dur="1000" fill="hold"/>
                                        <p:tgtEl>
                                          <p:spTgt spid="132">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13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1" fill="hold">
                                  <p:stCondLst>
                                    <p:cond delay="0"/>
                                  </p:stCondLst>
                                  <p:iterate type="lt" backwards="0">
                                    <p:tmAbs val="0"/>
                                  </p:iterate>
                                  <p:childTnLst>
                                    <p:set>
                                      <p:cBhvr>
                                        <p:cTn id="22" fill="hold"/>
                                        <p:tgtEl>
                                          <p:spTgt spid="132">
                                            <p:txEl>
                                              <p:pRg st="2" end="2"/>
                                            </p:txEl>
                                          </p:spTgt>
                                        </p:tgtEl>
                                        <p:attrNameLst>
                                          <p:attrName>style.visibility</p:attrName>
                                        </p:attrNameLst>
                                      </p:cBhvr>
                                      <p:to>
                                        <p:strVal val="visible"/>
                                      </p:to>
                                    </p:set>
                                    <p:anim calcmode="lin" valueType="num">
                                      <p:cBhvr>
                                        <p:cTn id="23" dur="1000" fill="hold"/>
                                        <p:tgtEl>
                                          <p:spTgt spid="132">
                                            <p:txEl>
                                              <p:pRg st="2" end="2"/>
                                            </p:txEl>
                                          </p:spTgt>
                                        </p:tgtEl>
                                        <p:attrNameLst>
                                          <p:attrName>ppt_x</p:attrName>
                                        </p:attrNameLst>
                                      </p:cBhvr>
                                      <p:tavLst>
                                        <p:tav tm="0">
                                          <p:val>
                                            <p:strVal val="0-#ppt_w/2"/>
                                          </p:val>
                                        </p:tav>
                                        <p:tav tm="100000">
                                          <p:val>
                                            <p:strVal val="#ppt_x"/>
                                          </p:val>
                                        </p:tav>
                                      </p:tavLst>
                                    </p:anim>
                                    <p:anim calcmode="lin" valueType="num">
                                      <p:cBhvr>
                                        <p:cTn id="24" dur="1000" fill="hold"/>
                                        <p:tgtEl>
                                          <p:spTgt spid="13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8" presetID="2" grpId="1" fill="hold">
                                  <p:stCondLst>
                                    <p:cond delay="0"/>
                                  </p:stCondLst>
                                  <p:iterate type="lt" backwards="0">
                                    <p:tmAbs val="0"/>
                                  </p:iterate>
                                  <p:childTnLst>
                                    <p:set>
                                      <p:cBhvr>
                                        <p:cTn id="28" fill="hold"/>
                                        <p:tgtEl>
                                          <p:spTgt spid="132">
                                            <p:txEl>
                                              <p:pRg st="3" end="3"/>
                                            </p:txEl>
                                          </p:spTgt>
                                        </p:tgtEl>
                                        <p:attrNameLst>
                                          <p:attrName>style.visibility</p:attrName>
                                        </p:attrNameLst>
                                      </p:cBhvr>
                                      <p:to>
                                        <p:strVal val="visible"/>
                                      </p:to>
                                    </p:set>
                                    <p:anim calcmode="lin" valueType="num">
                                      <p:cBhvr>
                                        <p:cTn id="29" dur="1000" fill="hold"/>
                                        <p:tgtEl>
                                          <p:spTgt spid="132">
                                            <p:txEl>
                                              <p:pRg st="3" end="3"/>
                                            </p:txEl>
                                          </p:spTgt>
                                        </p:tgtEl>
                                        <p:attrNameLst>
                                          <p:attrName>ppt_x</p:attrName>
                                        </p:attrNameLst>
                                      </p:cBhvr>
                                      <p:tavLst>
                                        <p:tav tm="0">
                                          <p:val>
                                            <p:strVal val="0-#ppt_w/2"/>
                                          </p:val>
                                        </p:tav>
                                        <p:tav tm="100000">
                                          <p:val>
                                            <p:strVal val="#ppt_x"/>
                                          </p:val>
                                        </p:tav>
                                      </p:tavLst>
                                    </p:anim>
                                    <p:anim calcmode="lin" valueType="num">
                                      <p:cBhvr>
                                        <p:cTn id="30" dur="1000" fill="hold"/>
                                        <p:tgtEl>
                                          <p:spTgt spid="13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mph" nodeType="clickEffect" presetSubtype="0" presetID="6" grpId="2" accel="50000" decel="50000" fill="hold">
                                  <p:stCondLst>
                                    <p:cond delay="0"/>
                                  </p:stCondLst>
                                  <p:childTnLst>
                                    <p:animScale>
                                      <p:cBhvr>
                                        <p:cTn id="34" dur="1000" fill="hold"/>
                                        <p:tgtEl>
                                          <p:spTgt spid="132">
                                            <p:txEl>
                                              <p:pRg st="0" end="0"/>
                                            </p:txEl>
                                          </p:spTgt>
                                        </p:tgtEl>
                                      </p:cBhvr>
                                      <p:by x="150000" y="150000"/>
                                    </p:animScale>
                                  </p:childTnLst>
                                </p:cTn>
                              </p:par>
                              <p:par>
                                <p:cTn id="35" presetClass="emph" nodeType="withEffect" presetSubtype="0" presetID="6" grpId="2" fill="hold">
                                  <p:stCondLst>
                                    <p:cond delay="0"/>
                                  </p:stCondLst>
                                  <p:childTnLst/>
                                </p:cTn>
                              </p:par>
                              <p:par>
                                <p:cTn id="36" presetClass="emph" nodeType="withEffect" presetSubtype="0" presetID="6" grpId="2" fill="hold">
                                  <p:stCondLst>
                                    <p:cond delay="0"/>
                                  </p:stCondLst>
                                  <p:childTnLst/>
                                </p:cTn>
                              </p:par>
                              <p:par>
                                <p:cTn id="37" presetClass="emph" nodeType="withEffect" presetSubtype="0" presetID="6" grpId="2" fill="hold">
                                  <p:stCondLst>
                                    <p:cond delay="0"/>
                                  </p:stCondLs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2" grpId="1"/>
      <p:bldP build="p" bldLvl="5" animBg="1" rev="0" advAuto="0" spid="132" grpId="2"/>
    </p:bldLst>
  </p:timing>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3" name="Muchas gracias.…"/>
          <p:cNvSpPr txBox="1"/>
          <p:nvPr>
            <p:ph type="title"/>
          </p:nvPr>
        </p:nvSpPr>
        <p:spPr>
          <a:prstGeom prst="rect">
            <a:avLst/>
          </a:prstGeom>
        </p:spPr>
        <p:txBody>
          <a:bodyPr/>
          <a:lstStyle/>
          <a:p>
            <a:pPr defTabSz="484886">
              <a:defRPr sz="6640"/>
            </a:pPr>
            <a:r>
              <a:t>Muchas gracias. </a:t>
            </a:r>
          </a:p>
          <a:p>
            <a:pPr defTabSz="484886">
              <a:defRPr sz="6640"/>
            </a:pPr>
            <a:r>
              <a:t>Visite mi blog: </a:t>
            </a:r>
            <a:r>
              <a:rPr u="sng">
                <a:hlinkClick r:id="rId2" invalidUrl="" action="" tgtFrame="" tooltip="" history="1" highlightClick="0" endSnd="0"/>
              </a:rPr>
              <a:t>impuestosychocolate.com</a:t>
            </a:r>
          </a:p>
        </p:txBody>
      </p:sp>
      <p:pic>
        <p:nvPicPr>
          <p:cNvPr id="274" name="firma 55 años.jpg" descr="firma 55 años.jpg"/>
          <p:cNvPicPr>
            <a:picLocks noChangeAspect="1"/>
          </p:cNvPicPr>
          <p:nvPr/>
        </p:nvPicPr>
        <p:blipFill>
          <a:blip r:embed="rId3">
            <a:extLst/>
          </a:blip>
          <a:stretch>
            <a:fillRect/>
          </a:stretch>
        </p:blipFill>
        <p:spPr>
          <a:xfrm>
            <a:off x="2999346" y="-144296"/>
            <a:ext cx="7006108" cy="3611396"/>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4"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135" name="El entorno"/>
          <p:cNvSpPr txBox="1"/>
          <p:nvPr>
            <p:ph type="title"/>
          </p:nvPr>
        </p:nvSpPr>
        <p:spPr>
          <a:prstGeom prst="rect">
            <a:avLst/>
          </a:prstGeom>
        </p:spPr>
        <p:txBody>
          <a:bodyPr/>
          <a:lstStyle/>
          <a:p>
            <a:pPr/>
            <a:r>
              <a:t>El entorno</a:t>
            </a:r>
          </a:p>
        </p:txBody>
      </p:sp>
      <p:sp>
        <p:nvSpPr>
          <p:cNvPr id="136" name="El ser humano es un fin en sí mismo…"/>
          <p:cNvSpPr txBox="1"/>
          <p:nvPr>
            <p:ph type="body" idx="1"/>
          </p:nvPr>
        </p:nvSpPr>
        <p:spPr>
          <a:prstGeom prst="rect">
            <a:avLst/>
          </a:prstGeom>
        </p:spPr>
        <p:txBody>
          <a:bodyPr/>
          <a:lstStyle/>
          <a:p>
            <a:pPr/>
            <a:r>
              <a:t>El ser humano es un fin en sí mismo</a:t>
            </a:r>
          </a:p>
          <a:p>
            <a:pPr/>
            <a:r>
              <a:t>La vida es el origen de todo: </a:t>
            </a:r>
          </a:p>
          <a:p>
            <a:pPr lvl="1"/>
            <a:r>
              <a:t>Su capacidad de construir</a:t>
            </a:r>
          </a:p>
          <a:p>
            <a:pPr lvl="1"/>
            <a:r>
              <a:t>Su capacidad intelectual</a:t>
            </a:r>
          </a:p>
          <a:p>
            <a:pPr lvl="2"/>
            <a:r>
              <a:t>Por ello el primer derecho humano es la vida</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3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3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3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3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36">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6"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8"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139" name="El entorno"/>
          <p:cNvSpPr txBox="1"/>
          <p:nvPr>
            <p:ph type="title"/>
          </p:nvPr>
        </p:nvSpPr>
        <p:spPr>
          <a:prstGeom prst="rect">
            <a:avLst/>
          </a:prstGeom>
        </p:spPr>
        <p:txBody>
          <a:bodyPr/>
          <a:lstStyle/>
          <a:p>
            <a:pPr/>
            <a:r>
              <a:t>El entorno</a:t>
            </a:r>
          </a:p>
        </p:txBody>
      </p:sp>
      <p:sp>
        <p:nvSpPr>
          <p:cNvPr id="140" name="De la propiedad nace la propiedad sobre uno mismo…"/>
          <p:cNvSpPr txBox="1"/>
          <p:nvPr>
            <p:ph type="body" idx="1"/>
          </p:nvPr>
        </p:nvSpPr>
        <p:spPr>
          <a:prstGeom prst="rect">
            <a:avLst/>
          </a:prstGeom>
        </p:spPr>
        <p:txBody>
          <a:bodyPr/>
          <a:lstStyle/>
          <a:p>
            <a:pPr/>
            <a:r>
              <a:t>De la propiedad nace la propiedad sobre uno mismo</a:t>
            </a:r>
          </a:p>
          <a:p>
            <a:pPr lvl="1"/>
            <a:r>
              <a:t>Deriva en autogobierno que se ejerce por medio de la libertad</a:t>
            </a:r>
          </a:p>
          <a:p>
            <a:pPr lvl="2"/>
            <a:r>
              <a:t>Ausencia de coacción arbitraria de terceros</a:t>
            </a:r>
          </a:p>
          <a:p>
            <a:pPr lvl="1"/>
            <a:r>
              <a:t>El autogobierno es el que da origen a la propiedad sobre las cosas</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140">
                                            <p:bg/>
                                          </p:spTgt>
                                        </p:tgtEl>
                                        <p:attrNameLst>
                                          <p:attrName>style.visibility</p:attrName>
                                        </p:attrNameLst>
                                      </p:cBhvr>
                                      <p:to>
                                        <p:strVal val="visible"/>
                                      </p:to>
                                    </p:set>
                                    <p:anim calcmode="lin" valueType="num">
                                      <p:cBhvr>
                                        <p:cTn id="7" dur="1000" fill="hold"/>
                                        <p:tgtEl>
                                          <p:spTgt spid="140">
                                            <p:bg/>
                                          </p:spTgt>
                                        </p:tgtEl>
                                        <p:attrNameLst>
                                          <p:attrName>ppt_x</p:attrName>
                                        </p:attrNameLst>
                                      </p:cBhvr>
                                      <p:tavLst>
                                        <p:tav tm="0">
                                          <p:val>
                                            <p:strVal val="0-#ppt_w/2"/>
                                          </p:val>
                                        </p:tav>
                                        <p:tav tm="100000">
                                          <p:val>
                                            <p:strVal val="#ppt_x"/>
                                          </p:val>
                                        </p:tav>
                                      </p:tavLst>
                                    </p:anim>
                                    <p:anim calcmode="lin" valueType="num">
                                      <p:cBhvr>
                                        <p:cTn id="8" dur="1000" fill="hold"/>
                                        <p:tgtEl>
                                          <p:spTgt spid="140">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140">
                                            <p:txEl>
                                              <p:pRg st="0" end="0"/>
                                            </p:txEl>
                                          </p:spTgt>
                                        </p:tgtEl>
                                        <p:attrNameLst>
                                          <p:attrName>style.visibility</p:attrName>
                                        </p:attrNameLst>
                                      </p:cBhvr>
                                      <p:to>
                                        <p:strVal val="visible"/>
                                      </p:to>
                                    </p:set>
                                    <p:anim calcmode="lin" valueType="num">
                                      <p:cBhvr>
                                        <p:cTn id="11" dur="1000" fill="hold"/>
                                        <p:tgtEl>
                                          <p:spTgt spid="140">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14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140">
                                            <p:txEl>
                                              <p:pRg st="1" end="1"/>
                                            </p:txEl>
                                          </p:spTgt>
                                        </p:tgtEl>
                                        <p:attrNameLst>
                                          <p:attrName>style.visibility</p:attrName>
                                        </p:attrNameLst>
                                      </p:cBhvr>
                                      <p:to>
                                        <p:strVal val="visible"/>
                                      </p:to>
                                    </p:set>
                                    <p:anim calcmode="lin" valueType="num">
                                      <p:cBhvr>
                                        <p:cTn id="17" dur="1000" fill="hold"/>
                                        <p:tgtEl>
                                          <p:spTgt spid="140">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14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1" fill="hold">
                                  <p:stCondLst>
                                    <p:cond delay="0"/>
                                  </p:stCondLst>
                                  <p:iterate type="el" backwards="0">
                                    <p:tmAbs val="0"/>
                                  </p:iterate>
                                  <p:childTnLst>
                                    <p:set>
                                      <p:cBhvr>
                                        <p:cTn id="22" fill="hold"/>
                                        <p:tgtEl>
                                          <p:spTgt spid="140">
                                            <p:txEl>
                                              <p:pRg st="2" end="2"/>
                                            </p:txEl>
                                          </p:spTgt>
                                        </p:tgtEl>
                                        <p:attrNameLst>
                                          <p:attrName>style.visibility</p:attrName>
                                        </p:attrNameLst>
                                      </p:cBhvr>
                                      <p:to>
                                        <p:strVal val="visible"/>
                                      </p:to>
                                    </p:set>
                                    <p:anim calcmode="lin" valueType="num">
                                      <p:cBhvr>
                                        <p:cTn id="23" dur="1000" fill="hold"/>
                                        <p:tgtEl>
                                          <p:spTgt spid="140">
                                            <p:txEl>
                                              <p:pRg st="2" end="2"/>
                                            </p:txEl>
                                          </p:spTgt>
                                        </p:tgtEl>
                                        <p:attrNameLst>
                                          <p:attrName>ppt_x</p:attrName>
                                        </p:attrNameLst>
                                      </p:cBhvr>
                                      <p:tavLst>
                                        <p:tav tm="0">
                                          <p:val>
                                            <p:strVal val="0-#ppt_w/2"/>
                                          </p:val>
                                        </p:tav>
                                        <p:tav tm="100000">
                                          <p:val>
                                            <p:strVal val="#ppt_x"/>
                                          </p:val>
                                        </p:tav>
                                      </p:tavLst>
                                    </p:anim>
                                    <p:anim calcmode="lin" valueType="num">
                                      <p:cBhvr>
                                        <p:cTn id="24" dur="1000" fill="hold"/>
                                        <p:tgtEl>
                                          <p:spTgt spid="14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8" presetID="2" grpId="1" fill="hold">
                                  <p:stCondLst>
                                    <p:cond delay="0"/>
                                  </p:stCondLst>
                                  <p:iterate type="el" backwards="0">
                                    <p:tmAbs val="0"/>
                                  </p:iterate>
                                  <p:childTnLst>
                                    <p:set>
                                      <p:cBhvr>
                                        <p:cTn id="28" fill="hold"/>
                                        <p:tgtEl>
                                          <p:spTgt spid="140">
                                            <p:txEl>
                                              <p:pRg st="3" end="3"/>
                                            </p:txEl>
                                          </p:spTgt>
                                        </p:tgtEl>
                                        <p:attrNameLst>
                                          <p:attrName>style.visibility</p:attrName>
                                        </p:attrNameLst>
                                      </p:cBhvr>
                                      <p:to>
                                        <p:strVal val="visible"/>
                                      </p:to>
                                    </p:set>
                                    <p:anim calcmode="lin" valueType="num">
                                      <p:cBhvr>
                                        <p:cTn id="29" dur="1000" fill="hold"/>
                                        <p:tgtEl>
                                          <p:spTgt spid="140">
                                            <p:txEl>
                                              <p:pRg st="3" end="3"/>
                                            </p:txEl>
                                          </p:spTgt>
                                        </p:tgtEl>
                                        <p:attrNameLst>
                                          <p:attrName>ppt_x</p:attrName>
                                        </p:attrNameLst>
                                      </p:cBhvr>
                                      <p:tavLst>
                                        <p:tav tm="0">
                                          <p:val>
                                            <p:strVal val="0-#ppt_w/2"/>
                                          </p:val>
                                        </p:tav>
                                        <p:tav tm="100000">
                                          <p:val>
                                            <p:strVal val="#ppt_x"/>
                                          </p:val>
                                        </p:tav>
                                      </p:tavLst>
                                    </p:anim>
                                    <p:anim calcmode="lin" valueType="num">
                                      <p:cBhvr>
                                        <p:cTn id="30" dur="1000" fill="hold"/>
                                        <p:tgtEl>
                                          <p:spTgt spid="14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0"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2"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143" name="El entorno"/>
          <p:cNvSpPr txBox="1"/>
          <p:nvPr>
            <p:ph type="title"/>
          </p:nvPr>
        </p:nvSpPr>
        <p:spPr>
          <a:prstGeom prst="rect">
            <a:avLst/>
          </a:prstGeom>
        </p:spPr>
        <p:txBody>
          <a:bodyPr/>
          <a:lstStyle/>
          <a:p>
            <a:pPr/>
            <a:r>
              <a:t>El entorno</a:t>
            </a:r>
          </a:p>
        </p:txBody>
      </p:sp>
      <p:sp>
        <p:nvSpPr>
          <p:cNvPr id="144" name="En la mayoría de los textos religiosos antiguos se encuentran las prohibiciones a:…"/>
          <p:cNvSpPr txBox="1"/>
          <p:nvPr>
            <p:ph type="body" idx="1"/>
          </p:nvPr>
        </p:nvSpPr>
        <p:spPr>
          <a:prstGeom prst="rect">
            <a:avLst/>
          </a:prstGeom>
        </p:spPr>
        <p:txBody>
          <a:bodyPr/>
          <a:lstStyle/>
          <a:p>
            <a:pPr/>
            <a:r>
              <a:t>En la mayoría de los textos religiosos antiguos se encuentran las prohibiciones a: </a:t>
            </a:r>
          </a:p>
          <a:p>
            <a:pPr lvl="1"/>
            <a:r>
              <a:t>Matar</a:t>
            </a:r>
          </a:p>
          <a:p>
            <a:pPr lvl="1"/>
            <a:r>
              <a:t>Robar</a:t>
            </a:r>
          </a:p>
          <a:p>
            <a:pPr/>
            <a:r>
              <a:t>Ahora, un tema universal de protección a los ciudadanos: </a:t>
            </a:r>
          </a:p>
          <a:p>
            <a:pPr lvl="1"/>
            <a:r>
              <a:t>Limitaciones constitucionales a la posibilidad gubernamental de establecer tributos</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144">
                                            <p:bg/>
                                          </p:spTgt>
                                        </p:tgtEl>
                                        <p:attrNameLst>
                                          <p:attrName>style.visibility</p:attrName>
                                        </p:attrNameLst>
                                      </p:cBhvr>
                                      <p:to>
                                        <p:strVal val="visible"/>
                                      </p:to>
                                    </p:set>
                                    <p:anim calcmode="lin" valueType="num">
                                      <p:cBhvr>
                                        <p:cTn id="7" dur="1000" fill="hold"/>
                                        <p:tgtEl>
                                          <p:spTgt spid="144">
                                            <p:bg/>
                                          </p:spTgt>
                                        </p:tgtEl>
                                        <p:attrNameLst>
                                          <p:attrName>ppt_x</p:attrName>
                                        </p:attrNameLst>
                                      </p:cBhvr>
                                      <p:tavLst>
                                        <p:tav tm="0">
                                          <p:val>
                                            <p:strVal val="0-#ppt_w/2"/>
                                          </p:val>
                                        </p:tav>
                                        <p:tav tm="100000">
                                          <p:val>
                                            <p:strVal val="#ppt_x"/>
                                          </p:val>
                                        </p:tav>
                                      </p:tavLst>
                                    </p:anim>
                                    <p:anim calcmode="lin" valueType="num">
                                      <p:cBhvr>
                                        <p:cTn id="8" dur="1000" fill="hold"/>
                                        <p:tgtEl>
                                          <p:spTgt spid="144">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144">
                                            <p:txEl>
                                              <p:pRg st="0" end="0"/>
                                            </p:txEl>
                                          </p:spTgt>
                                        </p:tgtEl>
                                        <p:attrNameLst>
                                          <p:attrName>style.visibility</p:attrName>
                                        </p:attrNameLst>
                                      </p:cBhvr>
                                      <p:to>
                                        <p:strVal val="visible"/>
                                      </p:to>
                                    </p:set>
                                    <p:anim calcmode="lin" valueType="num">
                                      <p:cBhvr>
                                        <p:cTn id="11" dur="1000" fill="hold"/>
                                        <p:tgtEl>
                                          <p:spTgt spid="144">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14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144">
                                            <p:txEl>
                                              <p:pRg st="1" end="1"/>
                                            </p:txEl>
                                          </p:spTgt>
                                        </p:tgtEl>
                                        <p:attrNameLst>
                                          <p:attrName>style.visibility</p:attrName>
                                        </p:attrNameLst>
                                      </p:cBhvr>
                                      <p:to>
                                        <p:strVal val="visible"/>
                                      </p:to>
                                    </p:set>
                                    <p:anim calcmode="lin" valueType="num">
                                      <p:cBhvr>
                                        <p:cTn id="17" dur="1000" fill="hold"/>
                                        <p:tgtEl>
                                          <p:spTgt spid="144">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14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1" fill="hold">
                                  <p:stCondLst>
                                    <p:cond delay="0"/>
                                  </p:stCondLst>
                                  <p:iterate type="el" backwards="0">
                                    <p:tmAbs val="0"/>
                                  </p:iterate>
                                  <p:childTnLst>
                                    <p:set>
                                      <p:cBhvr>
                                        <p:cTn id="22" fill="hold"/>
                                        <p:tgtEl>
                                          <p:spTgt spid="144">
                                            <p:txEl>
                                              <p:pRg st="2" end="2"/>
                                            </p:txEl>
                                          </p:spTgt>
                                        </p:tgtEl>
                                        <p:attrNameLst>
                                          <p:attrName>style.visibility</p:attrName>
                                        </p:attrNameLst>
                                      </p:cBhvr>
                                      <p:to>
                                        <p:strVal val="visible"/>
                                      </p:to>
                                    </p:set>
                                    <p:anim calcmode="lin" valueType="num">
                                      <p:cBhvr>
                                        <p:cTn id="23" dur="1000" fill="hold"/>
                                        <p:tgtEl>
                                          <p:spTgt spid="144">
                                            <p:txEl>
                                              <p:pRg st="2" end="2"/>
                                            </p:txEl>
                                          </p:spTgt>
                                        </p:tgtEl>
                                        <p:attrNameLst>
                                          <p:attrName>ppt_x</p:attrName>
                                        </p:attrNameLst>
                                      </p:cBhvr>
                                      <p:tavLst>
                                        <p:tav tm="0">
                                          <p:val>
                                            <p:strVal val="0-#ppt_w/2"/>
                                          </p:val>
                                        </p:tav>
                                        <p:tav tm="100000">
                                          <p:val>
                                            <p:strVal val="#ppt_x"/>
                                          </p:val>
                                        </p:tav>
                                      </p:tavLst>
                                    </p:anim>
                                    <p:anim calcmode="lin" valueType="num">
                                      <p:cBhvr>
                                        <p:cTn id="24" dur="1000" fill="hold"/>
                                        <p:tgtEl>
                                          <p:spTgt spid="14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8" presetID="2" grpId="1" fill="hold">
                                  <p:stCondLst>
                                    <p:cond delay="0"/>
                                  </p:stCondLst>
                                  <p:iterate type="el" backwards="0">
                                    <p:tmAbs val="0"/>
                                  </p:iterate>
                                  <p:childTnLst>
                                    <p:set>
                                      <p:cBhvr>
                                        <p:cTn id="28" fill="hold"/>
                                        <p:tgtEl>
                                          <p:spTgt spid="144">
                                            <p:txEl>
                                              <p:pRg st="3" end="3"/>
                                            </p:txEl>
                                          </p:spTgt>
                                        </p:tgtEl>
                                        <p:attrNameLst>
                                          <p:attrName>style.visibility</p:attrName>
                                        </p:attrNameLst>
                                      </p:cBhvr>
                                      <p:to>
                                        <p:strVal val="visible"/>
                                      </p:to>
                                    </p:set>
                                    <p:anim calcmode="lin" valueType="num">
                                      <p:cBhvr>
                                        <p:cTn id="29" dur="1000" fill="hold"/>
                                        <p:tgtEl>
                                          <p:spTgt spid="144">
                                            <p:txEl>
                                              <p:pRg st="3" end="3"/>
                                            </p:txEl>
                                          </p:spTgt>
                                        </p:tgtEl>
                                        <p:attrNameLst>
                                          <p:attrName>ppt_x</p:attrName>
                                        </p:attrNameLst>
                                      </p:cBhvr>
                                      <p:tavLst>
                                        <p:tav tm="0">
                                          <p:val>
                                            <p:strVal val="0-#ppt_w/2"/>
                                          </p:val>
                                        </p:tav>
                                        <p:tav tm="100000">
                                          <p:val>
                                            <p:strVal val="#ppt_x"/>
                                          </p:val>
                                        </p:tav>
                                      </p:tavLst>
                                    </p:anim>
                                    <p:anim calcmode="lin" valueType="num">
                                      <p:cBhvr>
                                        <p:cTn id="30" dur="1000" fill="hold"/>
                                        <p:tgtEl>
                                          <p:spTgt spid="14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8" presetID="2" grpId="1" fill="hold">
                                  <p:stCondLst>
                                    <p:cond delay="0"/>
                                  </p:stCondLst>
                                  <p:iterate type="el" backwards="0">
                                    <p:tmAbs val="0"/>
                                  </p:iterate>
                                  <p:childTnLst>
                                    <p:set>
                                      <p:cBhvr>
                                        <p:cTn id="34" fill="hold"/>
                                        <p:tgtEl>
                                          <p:spTgt spid="144">
                                            <p:txEl>
                                              <p:pRg st="4" end="4"/>
                                            </p:txEl>
                                          </p:spTgt>
                                        </p:tgtEl>
                                        <p:attrNameLst>
                                          <p:attrName>style.visibility</p:attrName>
                                        </p:attrNameLst>
                                      </p:cBhvr>
                                      <p:to>
                                        <p:strVal val="visible"/>
                                      </p:to>
                                    </p:set>
                                    <p:anim calcmode="lin" valueType="num">
                                      <p:cBhvr>
                                        <p:cTn id="35" dur="1000" fill="hold"/>
                                        <p:tgtEl>
                                          <p:spTgt spid="144">
                                            <p:txEl>
                                              <p:pRg st="4" end="4"/>
                                            </p:txEl>
                                          </p:spTgt>
                                        </p:tgtEl>
                                        <p:attrNameLst>
                                          <p:attrName>ppt_x</p:attrName>
                                        </p:attrNameLst>
                                      </p:cBhvr>
                                      <p:tavLst>
                                        <p:tav tm="0">
                                          <p:val>
                                            <p:strVal val="0-#ppt_w/2"/>
                                          </p:val>
                                        </p:tav>
                                        <p:tav tm="100000">
                                          <p:val>
                                            <p:strVal val="#ppt_x"/>
                                          </p:val>
                                        </p:tav>
                                      </p:tavLst>
                                    </p:anim>
                                    <p:anim calcmode="lin" valueType="num">
                                      <p:cBhvr>
                                        <p:cTn id="36" dur="1000" fill="hold"/>
                                        <p:tgtEl>
                                          <p:spTgt spid="14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4"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6"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147" name="Límites Formales a la fiscalización"/>
          <p:cNvSpPr txBox="1"/>
          <p:nvPr>
            <p:ph type="title"/>
          </p:nvPr>
        </p:nvSpPr>
        <p:spPr>
          <a:prstGeom prst="rect">
            <a:avLst/>
          </a:prstGeom>
        </p:spPr>
        <p:txBody>
          <a:bodyPr/>
          <a:lstStyle>
            <a:lvl1pPr defTabSz="484886">
              <a:defRPr sz="6640"/>
            </a:lvl1pPr>
          </a:lstStyle>
          <a:p>
            <a:pPr/>
            <a:r>
              <a:t>Límites Formales a la fiscalización</a:t>
            </a:r>
          </a:p>
        </p:txBody>
      </p:sp>
      <p:sp>
        <p:nvSpPr>
          <p:cNvPr id="148" name="“¿Qué confianza puede tenerse ni qué protección encontrarse en leyes que dan lugar a trampas y enredos interminables, que arruinan a los pleiteantes, engordan a los curiales y facilitan a los Gobiernos el cargar impuestos y derechos sobre las disensiones y pleitos eternos de sus súbditos?”…"/>
          <p:cNvSpPr txBox="1"/>
          <p:nvPr>
            <p:ph type="body" idx="1"/>
          </p:nvPr>
        </p:nvSpPr>
        <p:spPr>
          <a:prstGeom prst="rect">
            <a:avLst/>
          </a:prstGeom>
        </p:spPr>
        <p:txBody>
          <a:bodyPr/>
          <a:lstStyle/>
          <a:p>
            <a:pPr/>
            <a:r>
              <a:t>“¿Qué confianza puede tenerse ni qué protección encontrarse en leyes que dan lugar a trampas y enredos interminables, que arruinan a los pleiteantes, engordan a los curiales y facilitan a los Gobiernos el cargar impuestos y derechos sobre las disensiones y pleitos eternos de sus súbditos?” </a:t>
            </a:r>
          </a:p>
          <a:p>
            <a:pPr lvl="7" marL="0" indent="0" algn="r">
              <a:buSzTx/>
              <a:buNone/>
            </a:pPr>
            <a:r>
              <a:t>BARÓN DE HOLBACH</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0" name="firma 55 años.jpg" descr="firma 55 años.jpg"/>
          <p:cNvPicPr>
            <a:picLocks noChangeAspect="1"/>
          </p:cNvPicPr>
          <p:nvPr/>
        </p:nvPicPr>
        <p:blipFill>
          <a:blip r:embed="rId2">
            <a:extLst/>
          </a:blip>
          <a:stretch>
            <a:fillRect/>
          </a:stretch>
        </p:blipFill>
        <p:spPr>
          <a:xfrm>
            <a:off x="8348535" y="7592014"/>
            <a:ext cx="4834065" cy="2491786"/>
          </a:xfrm>
          <a:prstGeom prst="rect">
            <a:avLst/>
          </a:prstGeom>
          <a:ln w="12700">
            <a:miter lim="400000"/>
          </a:ln>
        </p:spPr>
      </p:pic>
      <p:sp>
        <p:nvSpPr>
          <p:cNvPr id="151" name="Límites Formales a la fiscalización"/>
          <p:cNvSpPr txBox="1"/>
          <p:nvPr>
            <p:ph type="title"/>
          </p:nvPr>
        </p:nvSpPr>
        <p:spPr>
          <a:prstGeom prst="rect">
            <a:avLst/>
          </a:prstGeom>
        </p:spPr>
        <p:txBody>
          <a:bodyPr/>
          <a:lstStyle>
            <a:lvl1pPr defTabSz="484886">
              <a:defRPr sz="6640"/>
            </a:lvl1pPr>
          </a:lstStyle>
          <a:p>
            <a:pPr/>
            <a:r>
              <a:t>Límites Formales a la fiscalización</a:t>
            </a:r>
          </a:p>
        </p:txBody>
      </p:sp>
      <p:sp>
        <p:nvSpPr>
          <p:cNvPr id="152" name="Artículo 239 de la Constitución…"/>
          <p:cNvSpPr txBox="1"/>
          <p:nvPr>
            <p:ph type="body" idx="1"/>
          </p:nvPr>
        </p:nvSpPr>
        <p:spPr>
          <a:prstGeom prst="rect">
            <a:avLst/>
          </a:prstGeom>
        </p:spPr>
        <p:txBody>
          <a:bodyPr/>
          <a:lstStyle/>
          <a:p>
            <a:pPr/>
            <a:r>
              <a:t>Artículo 239 de la Constitución</a:t>
            </a:r>
          </a:p>
          <a:p>
            <a:pPr lvl="1"/>
            <a:r>
              <a:t>Reserva de Ley</a:t>
            </a:r>
          </a:p>
          <a:p>
            <a:pPr lvl="2"/>
            <a:r>
              <a:t>En Guatemala es altamente rígida y muy amplia</a:t>
            </a:r>
          </a:p>
          <a:p>
            <a:pPr lvl="1"/>
            <a:r>
              <a:t>Decretar y establecer bases</a:t>
            </a:r>
          </a:p>
          <a:p>
            <a:pPr lvl="1"/>
            <a:r>
              <a:t>Primacía de ley</a:t>
            </a:r>
          </a:p>
          <a:p>
            <a:pPr lvl="2"/>
            <a:r>
              <a:t>Rol muy limitado de reglamentos</a:t>
            </a:r>
          </a:p>
        </p:txBody>
      </p:sp>
    </p:spTree>
  </p:cSld>
  <p:clrMapOvr>
    <a:masterClrMapping/>
  </p:clrMapOvr>
  <mc:AlternateContent xmlns:mc="http://schemas.openxmlformats.org/markup-compatibility/2006">
    <mc:Choice xmlns:p14="http://schemas.microsoft.com/office/powerpoint/2010/main" Requires="p14">
      <p:transition spd="slow" advClick="1" p14:dur="15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5" presetID="3" grpId="1" fill="hold">
                                  <p:stCondLst>
                                    <p:cond delay="0"/>
                                  </p:stCondLst>
                                  <p:iterate type="el" backwards="0">
                                    <p:tmAbs val="0"/>
                                  </p:iterate>
                                  <p:childTnLst>
                                    <p:set>
                                      <p:cBhvr>
                                        <p:cTn id="6" fill="hold"/>
                                        <p:tgtEl>
                                          <p:spTgt spid="152">
                                            <p:bg/>
                                          </p:spTgt>
                                        </p:tgtEl>
                                        <p:attrNameLst>
                                          <p:attrName>style.visibility</p:attrName>
                                        </p:attrNameLst>
                                      </p:cBhvr>
                                      <p:to>
                                        <p:strVal val="visible"/>
                                      </p:to>
                                    </p:set>
                                    <p:animEffect filter="blinds(vertical)" transition="in">
                                      <p:cBhvr>
                                        <p:cTn id="7" dur="1000"/>
                                        <p:tgtEl>
                                          <p:spTgt spid="152">
                                            <p:bg/>
                                          </p:spTgt>
                                        </p:tgtEl>
                                      </p:cBhvr>
                                    </p:animEffect>
                                  </p:childTnLst>
                                </p:cTn>
                              </p:par>
                              <p:par>
                                <p:cTn id="8" presetClass="entr" nodeType="withEffect" presetSubtype="5" presetID="3" grpId="1" fill="hold">
                                  <p:stCondLst>
                                    <p:cond delay="0"/>
                                  </p:stCondLst>
                                  <p:iterate type="el" backwards="0">
                                    <p:tmAbs val="0"/>
                                  </p:iterate>
                                  <p:childTnLst>
                                    <p:set>
                                      <p:cBhvr>
                                        <p:cTn id="9" fill="hold"/>
                                        <p:tgtEl>
                                          <p:spTgt spid="152">
                                            <p:txEl>
                                              <p:pRg st="0" end="0"/>
                                            </p:txEl>
                                          </p:spTgt>
                                        </p:tgtEl>
                                        <p:attrNameLst>
                                          <p:attrName>style.visibility</p:attrName>
                                        </p:attrNameLst>
                                      </p:cBhvr>
                                      <p:to>
                                        <p:strVal val="visible"/>
                                      </p:to>
                                    </p:set>
                                    <p:animEffect filter="blinds(vertical)" transition="in">
                                      <p:cBhvr>
                                        <p:cTn id="10" dur="1000"/>
                                        <p:tgtEl>
                                          <p:spTgt spid="15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5" presetID="3" grpId="1" fill="hold">
                                  <p:stCondLst>
                                    <p:cond delay="0"/>
                                  </p:stCondLst>
                                  <p:iterate type="el" backwards="0">
                                    <p:tmAbs val="0"/>
                                  </p:iterate>
                                  <p:childTnLst>
                                    <p:set>
                                      <p:cBhvr>
                                        <p:cTn id="14" fill="hold"/>
                                        <p:tgtEl>
                                          <p:spTgt spid="152">
                                            <p:txEl>
                                              <p:pRg st="1" end="1"/>
                                            </p:txEl>
                                          </p:spTgt>
                                        </p:tgtEl>
                                        <p:attrNameLst>
                                          <p:attrName>style.visibility</p:attrName>
                                        </p:attrNameLst>
                                      </p:cBhvr>
                                      <p:to>
                                        <p:strVal val="visible"/>
                                      </p:to>
                                    </p:set>
                                    <p:animEffect filter="blinds(vertical)" transition="in">
                                      <p:cBhvr>
                                        <p:cTn id="15" dur="1000"/>
                                        <p:tgtEl>
                                          <p:spTgt spid="15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5" presetID="3" grpId="1" fill="hold">
                                  <p:stCondLst>
                                    <p:cond delay="0"/>
                                  </p:stCondLst>
                                  <p:iterate type="el" backwards="0">
                                    <p:tmAbs val="0"/>
                                  </p:iterate>
                                  <p:childTnLst>
                                    <p:set>
                                      <p:cBhvr>
                                        <p:cTn id="19" fill="hold"/>
                                        <p:tgtEl>
                                          <p:spTgt spid="152">
                                            <p:txEl>
                                              <p:pRg st="2" end="2"/>
                                            </p:txEl>
                                          </p:spTgt>
                                        </p:tgtEl>
                                        <p:attrNameLst>
                                          <p:attrName>style.visibility</p:attrName>
                                        </p:attrNameLst>
                                      </p:cBhvr>
                                      <p:to>
                                        <p:strVal val="visible"/>
                                      </p:to>
                                    </p:set>
                                    <p:animEffect filter="blinds(vertical)" transition="in">
                                      <p:cBhvr>
                                        <p:cTn id="20" dur="1000"/>
                                        <p:tgtEl>
                                          <p:spTgt spid="15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5" presetID="3" grpId="1" fill="hold">
                                  <p:stCondLst>
                                    <p:cond delay="0"/>
                                  </p:stCondLst>
                                  <p:iterate type="el" backwards="0">
                                    <p:tmAbs val="0"/>
                                  </p:iterate>
                                  <p:childTnLst>
                                    <p:set>
                                      <p:cBhvr>
                                        <p:cTn id="24" fill="hold"/>
                                        <p:tgtEl>
                                          <p:spTgt spid="152">
                                            <p:txEl>
                                              <p:pRg st="3" end="3"/>
                                            </p:txEl>
                                          </p:spTgt>
                                        </p:tgtEl>
                                        <p:attrNameLst>
                                          <p:attrName>style.visibility</p:attrName>
                                        </p:attrNameLst>
                                      </p:cBhvr>
                                      <p:to>
                                        <p:strVal val="visible"/>
                                      </p:to>
                                    </p:set>
                                    <p:animEffect filter="blinds(vertical)" transition="in">
                                      <p:cBhvr>
                                        <p:cTn id="25" dur="1000"/>
                                        <p:tgtEl>
                                          <p:spTgt spid="15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5" presetID="3" grpId="1" fill="hold">
                                  <p:stCondLst>
                                    <p:cond delay="0"/>
                                  </p:stCondLst>
                                  <p:iterate type="el" backwards="0">
                                    <p:tmAbs val="0"/>
                                  </p:iterate>
                                  <p:childTnLst>
                                    <p:set>
                                      <p:cBhvr>
                                        <p:cTn id="29" fill="hold"/>
                                        <p:tgtEl>
                                          <p:spTgt spid="152">
                                            <p:txEl>
                                              <p:pRg st="4" end="4"/>
                                            </p:txEl>
                                          </p:spTgt>
                                        </p:tgtEl>
                                        <p:attrNameLst>
                                          <p:attrName>style.visibility</p:attrName>
                                        </p:attrNameLst>
                                      </p:cBhvr>
                                      <p:to>
                                        <p:strVal val="visible"/>
                                      </p:to>
                                    </p:set>
                                    <p:animEffect filter="blinds(vertical)" transition="in">
                                      <p:cBhvr>
                                        <p:cTn id="30" dur="1000"/>
                                        <p:tgtEl>
                                          <p:spTgt spid="15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5" presetID="3" grpId="1" fill="hold">
                                  <p:stCondLst>
                                    <p:cond delay="0"/>
                                  </p:stCondLst>
                                  <p:iterate type="el" backwards="0">
                                    <p:tmAbs val="0"/>
                                  </p:iterate>
                                  <p:childTnLst>
                                    <p:set>
                                      <p:cBhvr>
                                        <p:cTn id="34" fill="hold"/>
                                        <p:tgtEl>
                                          <p:spTgt spid="152">
                                            <p:txEl>
                                              <p:pRg st="5" end="5"/>
                                            </p:txEl>
                                          </p:spTgt>
                                        </p:tgtEl>
                                        <p:attrNameLst>
                                          <p:attrName>style.visibility</p:attrName>
                                        </p:attrNameLst>
                                      </p:cBhvr>
                                      <p:to>
                                        <p:strVal val="visible"/>
                                      </p:to>
                                    </p:set>
                                    <p:animEffect filter="blinds(vertical)" transition="in">
                                      <p:cBhvr>
                                        <p:cTn id="35" dur="1000"/>
                                        <p:tgtEl>
                                          <p:spTgt spid="152">
                                            <p:txEl>
                                              <p:pRg st="5" end="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2" grpId="1"/>
    </p:bldLst>
  </p:timing>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