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6"/>
  </p:notesMasterIdLst>
  <p:handoutMasterIdLst>
    <p:handoutMasterId r:id="rId37"/>
  </p:handoutMasterIdLst>
  <p:sldIdLst>
    <p:sldId id="355" r:id="rId2"/>
    <p:sldId id="340" r:id="rId3"/>
    <p:sldId id="341" r:id="rId4"/>
    <p:sldId id="342" r:id="rId5"/>
    <p:sldId id="344" r:id="rId6"/>
    <p:sldId id="308" r:id="rId7"/>
    <p:sldId id="294" r:id="rId8"/>
    <p:sldId id="295" r:id="rId9"/>
    <p:sldId id="296" r:id="rId10"/>
    <p:sldId id="297" r:id="rId11"/>
    <p:sldId id="298" r:id="rId12"/>
    <p:sldId id="299" r:id="rId13"/>
    <p:sldId id="309" r:id="rId14"/>
    <p:sldId id="300" r:id="rId15"/>
    <p:sldId id="311" r:id="rId16"/>
    <p:sldId id="361" r:id="rId17"/>
    <p:sldId id="362" r:id="rId18"/>
    <p:sldId id="363" r:id="rId19"/>
    <p:sldId id="364" r:id="rId20"/>
    <p:sldId id="365" r:id="rId21"/>
    <p:sldId id="366" r:id="rId22"/>
    <p:sldId id="367" r:id="rId23"/>
    <p:sldId id="357" r:id="rId24"/>
    <p:sldId id="358" r:id="rId25"/>
    <p:sldId id="359" r:id="rId26"/>
    <p:sldId id="278" r:id="rId27"/>
    <p:sldId id="290" r:id="rId28"/>
    <p:sldId id="352" r:id="rId29"/>
    <p:sldId id="356" r:id="rId30"/>
    <p:sldId id="354" r:id="rId31"/>
    <p:sldId id="368" r:id="rId32"/>
    <p:sldId id="369" r:id="rId33"/>
    <p:sldId id="370" r:id="rId34"/>
    <p:sldId id="371" r:id="rId35"/>
  </p:sldIdLst>
  <p:sldSz cx="9144000" cy="6858000" type="screen4x3"/>
  <p:notesSz cx="9926638" cy="6797675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827F"/>
    <a:srgbClr val="0B76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7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9BC97E-E37E-43C5-A18C-1B25E4AB96B7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BF60FC67-4F2A-497A-A627-1C36DF750936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s-MX" b="1" dirty="0" smtClean="0"/>
            <a:t>EVASIÓN TRIBUTARIA</a:t>
          </a:r>
          <a:endParaRPr lang="es-PE" dirty="0"/>
        </a:p>
      </dgm:t>
    </dgm:pt>
    <dgm:pt modelId="{8C573D27-7C93-4E67-B597-7570A9495EBD}" type="parTrans" cxnId="{F63014E8-23EA-44C6-9814-C3EFED14BA20}">
      <dgm:prSet/>
      <dgm:spPr/>
      <dgm:t>
        <a:bodyPr/>
        <a:lstStyle/>
        <a:p>
          <a:endParaRPr lang="es-PE"/>
        </a:p>
      </dgm:t>
    </dgm:pt>
    <dgm:pt modelId="{A319B6E1-EC30-4E9A-82AE-942E43B47783}" type="sibTrans" cxnId="{F63014E8-23EA-44C6-9814-C3EFED14BA20}">
      <dgm:prSet/>
      <dgm:spPr/>
      <dgm:t>
        <a:bodyPr/>
        <a:lstStyle/>
        <a:p>
          <a:endParaRPr lang="es-PE"/>
        </a:p>
      </dgm:t>
    </dgm:pt>
    <dgm:pt modelId="{E3E031E1-B544-4F0C-8DD3-932B02658A2D}" type="pres">
      <dgm:prSet presAssocID="{C79BC97E-E37E-43C5-A18C-1B25E4AB96B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3550EABB-801F-4BEB-A7E0-86687A3B3500}" type="pres">
      <dgm:prSet presAssocID="{BF60FC67-4F2A-497A-A627-1C36DF750936}" presName="circle1" presStyleLbl="node1" presStyleIdx="0" presStyleCn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s-PE"/>
        </a:p>
      </dgm:t>
    </dgm:pt>
    <dgm:pt modelId="{E37B4E05-FFA8-4ECF-9AC2-92E6E47AACBC}" type="pres">
      <dgm:prSet presAssocID="{BF60FC67-4F2A-497A-A627-1C36DF750936}" presName="space" presStyleCnt="0"/>
      <dgm:spPr/>
    </dgm:pt>
    <dgm:pt modelId="{9AE87A4D-4453-4FF3-A0BF-586888C7959E}" type="pres">
      <dgm:prSet presAssocID="{BF60FC67-4F2A-497A-A627-1C36DF750936}" presName="rect1" presStyleLbl="alignAcc1" presStyleIdx="0" presStyleCnt="1" custLinFactNeighborX="2130" custLinFactNeighborY="8804"/>
      <dgm:spPr/>
      <dgm:t>
        <a:bodyPr/>
        <a:lstStyle/>
        <a:p>
          <a:endParaRPr lang="es-PE"/>
        </a:p>
      </dgm:t>
    </dgm:pt>
    <dgm:pt modelId="{405AD162-33F1-40CF-97CB-77B28A4E34AB}" type="pres">
      <dgm:prSet presAssocID="{BF60FC67-4F2A-497A-A627-1C36DF750936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A267CA4E-F4C0-4BBF-BD89-359AD9570A95}" type="presOf" srcId="{BF60FC67-4F2A-497A-A627-1C36DF750936}" destId="{9AE87A4D-4453-4FF3-A0BF-586888C7959E}" srcOrd="0" destOrd="0" presId="urn:microsoft.com/office/officeart/2005/8/layout/target3"/>
    <dgm:cxn modelId="{A905CA80-3D65-4503-98DD-CD4AE11407AA}" type="presOf" srcId="{BF60FC67-4F2A-497A-A627-1C36DF750936}" destId="{405AD162-33F1-40CF-97CB-77B28A4E34AB}" srcOrd="1" destOrd="0" presId="urn:microsoft.com/office/officeart/2005/8/layout/target3"/>
    <dgm:cxn modelId="{F63014E8-23EA-44C6-9814-C3EFED14BA20}" srcId="{C79BC97E-E37E-43C5-A18C-1B25E4AB96B7}" destId="{BF60FC67-4F2A-497A-A627-1C36DF750936}" srcOrd="0" destOrd="0" parTransId="{8C573D27-7C93-4E67-B597-7570A9495EBD}" sibTransId="{A319B6E1-EC30-4E9A-82AE-942E43B47783}"/>
    <dgm:cxn modelId="{35912278-D3AE-4E6F-B4A5-7E32244BD628}" type="presOf" srcId="{C79BC97E-E37E-43C5-A18C-1B25E4AB96B7}" destId="{E3E031E1-B544-4F0C-8DD3-932B02658A2D}" srcOrd="0" destOrd="0" presId="urn:microsoft.com/office/officeart/2005/8/layout/target3"/>
    <dgm:cxn modelId="{9CA20458-619F-4BEC-9CED-241364067690}" type="presParOf" srcId="{E3E031E1-B544-4F0C-8DD3-932B02658A2D}" destId="{3550EABB-801F-4BEB-A7E0-86687A3B3500}" srcOrd="0" destOrd="0" presId="urn:microsoft.com/office/officeart/2005/8/layout/target3"/>
    <dgm:cxn modelId="{C51E34F0-19EE-4DEE-9000-EE78720F4315}" type="presParOf" srcId="{E3E031E1-B544-4F0C-8DD3-932B02658A2D}" destId="{E37B4E05-FFA8-4ECF-9AC2-92E6E47AACBC}" srcOrd="1" destOrd="0" presId="urn:microsoft.com/office/officeart/2005/8/layout/target3"/>
    <dgm:cxn modelId="{0156077A-4A4C-4C62-8B9F-7E5F479DED9C}" type="presParOf" srcId="{E3E031E1-B544-4F0C-8DD3-932B02658A2D}" destId="{9AE87A4D-4453-4FF3-A0BF-586888C7959E}" srcOrd="2" destOrd="0" presId="urn:microsoft.com/office/officeart/2005/8/layout/target3"/>
    <dgm:cxn modelId="{2323A3E8-8C28-4EEF-8D17-3D34F7990AF5}" type="presParOf" srcId="{E3E031E1-B544-4F0C-8DD3-932B02658A2D}" destId="{405AD162-33F1-40CF-97CB-77B28A4E34AB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F368BA-CC67-4AE7-9D1A-C2E11364A2D3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2C54B7E9-6238-47A4-AF50-2B4FCBEAAE09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ES" b="1" dirty="0" smtClean="0">
              <a:solidFill>
                <a:schemeClr val="tx1"/>
              </a:solidFill>
            </a:rPr>
            <a:t>REDUCIR A UN NIVEL ÓPTIMO</a:t>
          </a:r>
          <a:endParaRPr lang="es-PE" b="1" dirty="0">
            <a:solidFill>
              <a:schemeClr val="tx1"/>
            </a:solidFill>
          </a:endParaRPr>
        </a:p>
      </dgm:t>
    </dgm:pt>
    <dgm:pt modelId="{419E38CF-DFE0-4B9F-9D3D-C875C422EDDE}" type="parTrans" cxnId="{EE7C7535-C87A-444C-AF49-29FDA652CF02}">
      <dgm:prSet/>
      <dgm:spPr/>
      <dgm:t>
        <a:bodyPr/>
        <a:lstStyle/>
        <a:p>
          <a:endParaRPr lang="es-PE"/>
        </a:p>
      </dgm:t>
    </dgm:pt>
    <dgm:pt modelId="{5781BF5F-C306-4694-AAC5-8C33F1B569DA}" type="sibTrans" cxnId="{EE7C7535-C87A-444C-AF49-29FDA652CF02}">
      <dgm:prSet/>
      <dgm:spPr/>
      <dgm:t>
        <a:bodyPr/>
        <a:lstStyle/>
        <a:p>
          <a:endParaRPr lang="es-PE"/>
        </a:p>
      </dgm:t>
    </dgm:pt>
    <dgm:pt modelId="{0CB44D6D-22A1-4172-9FDC-6381DCD34828}" type="pres">
      <dgm:prSet presAssocID="{C4F368BA-CC67-4AE7-9D1A-C2E11364A2D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62F7A04C-D278-4822-818D-50A9ADBC7FB4}" type="pres">
      <dgm:prSet presAssocID="{2C54B7E9-6238-47A4-AF50-2B4FCBEAAE09}" presName="circle1" presStyleLbl="node1" presStyleIdx="0" presStyleCn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s-PE"/>
        </a:p>
      </dgm:t>
    </dgm:pt>
    <dgm:pt modelId="{988D546F-2174-4A97-B654-84D2429E7B36}" type="pres">
      <dgm:prSet presAssocID="{2C54B7E9-6238-47A4-AF50-2B4FCBEAAE09}" presName="space" presStyleCnt="0"/>
      <dgm:spPr/>
    </dgm:pt>
    <dgm:pt modelId="{3F3FD94C-FDEA-4106-A9F9-8D8A42AAA268}" type="pres">
      <dgm:prSet presAssocID="{2C54B7E9-6238-47A4-AF50-2B4FCBEAAE09}" presName="rect1" presStyleLbl="alignAcc1" presStyleIdx="0" presStyleCnt="1" custLinFactNeighborY="9754"/>
      <dgm:spPr/>
      <dgm:t>
        <a:bodyPr/>
        <a:lstStyle/>
        <a:p>
          <a:endParaRPr lang="es-PE"/>
        </a:p>
      </dgm:t>
    </dgm:pt>
    <dgm:pt modelId="{FDAE11CD-922E-4754-A5BB-728F641129DA}" type="pres">
      <dgm:prSet presAssocID="{2C54B7E9-6238-47A4-AF50-2B4FCBEAAE09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CD3ADF67-54D8-4DB0-8C01-3C7756F6F615}" type="presOf" srcId="{2C54B7E9-6238-47A4-AF50-2B4FCBEAAE09}" destId="{3F3FD94C-FDEA-4106-A9F9-8D8A42AAA268}" srcOrd="0" destOrd="0" presId="urn:microsoft.com/office/officeart/2005/8/layout/target3"/>
    <dgm:cxn modelId="{F2CE8497-D8F3-421D-938C-063F5C27D9B2}" type="presOf" srcId="{C4F368BA-CC67-4AE7-9D1A-C2E11364A2D3}" destId="{0CB44D6D-22A1-4172-9FDC-6381DCD34828}" srcOrd="0" destOrd="0" presId="urn:microsoft.com/office/officeart/2005/8/layout/target3"/>
    <dgm:cxn modelId="{FCA6A457-17A7-4DCC-813A-F01876EFB045}" type="presOf" srcId="{2C54B7E9-6238-47A4-AF50-2B4FCBEAAE09}" destId="{FDAE11CD-922E-4754-A5BB-728F641129DA}" srcOrd="1" destOrd="0" presId="urn:microsoft.com/office/officeart/2005/8/layout/target3"/>
    <dgm:cxn modelId="{EE7C7535-C87A-444C-AF49-29FDA652CF02}" srcId="{C4F368BA-CC67-4AE7-9D1A-C2E11364A2D3}" destId="{2C54B7E9-6238-47A4-AF50-2B4FCBEAAE09}" srcOrd="0" destOrd="0" parTransId="{419E38CF-DFE0-4B9F-9D3D-C875C422EDDE}" sibTransId="{5781BF5F-C306-4694-AAC5-8C33F1B569DA}"/>
    <dgm:cxn modelId="{E535F3CE-E8A4-45D6-9208-B4D992FE3BB2}" type="presParOf" srcId="{0CB44D6D-22A1-4172-9FDC-6381DCD34828}" destId="{62F7A04C-D278-4822-818D-50A9ADBC7FB4}" srcOrd="0" destOrd="0" presId="urn:microsoft.com/office/officeart/2005/8/layout/target3"/>
    <dgm:cxn modelId="{C2BB1A82-CE05-432F-8831-F0F7AC0E7B3F}" type="presParOf" srcId="{0CB44D6D-22A1-4172-9FDC-6381DCD34828}" destId="{988D546F-2174-4A97-B654-84D2429E7B36}" srcOrd="1" destOrd="0" presId="urn:microsoft.com/office/officeart/2005/8/layout/target3"/>
    <dgm:cxn modelId="{E44ECE67-5DCC-49DD-BA19-DBB07B9E14DD}" type="presParOf" srcId="{0CB44D6D-22A1-4172-9FDC-6381DCD34828}" destId="{3F3FD94C-FDEA-4106-A9F9-8D8A42AAA268}" srcOrd="2" destOrd="0" presId="urn:microsoft.com/office/officeart/2005/8/layout/target3"/>
    <dgm:cxn modelId="{6C4F39F2-FD8D-4C56-BC84-9AC78B8447DE}" type="presParOf" srcId="{0CB44D6D-22A1-4172-9FDC-6381DCD34828}" destId="{FDAE11CD-922E-4754-A5BB-728F641129DA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9F72B8-E288-4ACD-9557-FCC11BAFAB84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22B90D78-B755-464A-A969-58FC8AA4FC9E}">
      <dgm:prSet/>
      <dgm:spPr>
        <a:solidFill>
          <a:schemeClr val="bg1">
            <a:lumMod val="75000"/>
            <a:alpha val="90000"/>
          </a:schemeClr>
        </a:solidFill>
      </dgm:spPr>
      <dgm:t>
        <a:bodyPr/>
        <a:lstStyle/>
        <a:p>
          <a:pPr rtl="0"/>
          <a:r>
            <a:rPr lang="es-MX" b="1" dirty="0" smtClean="0"/>
            <a:t>POLITICA FISCAL</a:t>
          </a:r>
          <a:endParaRPr lang="es-PE" b="1" dirty="0"/>
        </a:p>
      </dgm:t>
    </dgm:pt>
    <dgm:pt modelId="{48F18BDE-9E8D-4CD2-A056-F107348DAB57}" type="parTrans" cxnId="{1E6EC6BB-5901-47DE-9A4F-B41354567039}">
      <dgm:prSet/>
      <dgm:spPr/>
      <dgm:t>
        <a:bodyPr/>
        <a:lstStyle/>
        <a:p>
          <a:endParaRPr lang="es-PE"/>
        </a:p>
      </dgm:t>
    </dgm:pt>
    <dgm:pt modelId="{8667654A-8E52-406A-A810-DA2A27EE2855}" type="sibTrans" cxnId="{1E6EC6BB-5901-47DE-9A4F-B41354567039}">
      <dgm:prSet/>
      <dgm:spPr/>
      <dgm:t>
        <a:bodyPr/>
        <a:lstStyle/>
        <a:p>
          <a:endParaRPr lang="es-PE"/>
        </a:p>
      </dgm:t>
    </dgm:pt>
    <dgm:pt modelId="{7DBB8290-7A3A-4A40-BD6A-438FAD130CC4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MX" b="1" dirty="0" smtClean="0"/>
            <a:t>POLITICA CRIMINAL</a:t>
          </a:r>
          <a:endParaRPr lang="es-PE" b="1" dirty="0"/>
        </a:p>
      </dgm:t>
    </dgm:pt>
    <dgm:pt modelId="{A6C3C48F-D429-4D8B-8725-FDE0DB1DA1C7}" type="parTrans" cxnId="{83F42BEE-CD2A-493A-ADEC-B3E198DEFE33}">
      <dgm:prSet/>
      <dgm:spPr/>
      <dgm:t>
        <a:bodyPr/>
        <a:lstStyle/>
        <a:p>
          <a:endParaRPr lang="es-PE"/>
        </a:p>
      </dgm:t>
    </dgm:pt>
    <dgm:pt modelId="{F4A8E7B6-35DF-401B-9C1E-7745536DD1D5}" type="sibTrans" cxnId="{83F42BEE-CD2A-493A-ADEC-B3E198DEFE33}">
      <dgm:prSet/>
      <dgm:spPr/>
      <dgm:t>
        <a:bodyPr/>
        <a:lstStyle/>
        <a:p>
          <a:endParaRPr lang="es-PE"/>
        </a:p>
      </dgm:t>
    </dgm:pt>
    <dgm:pt modelId="{DACBC518-8065-46EB-9279-9EA3CAF9BCE7}" type="pres">
      <dgm:prSet presAssocID="{A09F72B8-E288-4ACD-9557-FCC11BAFAB8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81B84392-76E2-46C4-B803-A76DB15AB265}" type="pres">
      <dgm:prSet presAssocID="{22B90D78-B755-464A-A969-58FC8AA4FC9E}" presName="circle1" presStyleLbl="node1" presStyleIdx="0" presStyleCnt="2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s-PE"/>
        </a:p>
      </dgm:t>
    </dgm:pt>
    <dgm:pt modelId="{ED575BA2-6FCC-4C4A-A609-36C2B890C68B}" type="pres">
      <dgm:prSet presAssocID="{22B90D78-B755-464A-A969-58FC8AA4FC9E}" presName="space" presStyleCnt="0"/>
      <dgm:spPr/>
    </dgm:pt>
    <dgm:pt modelId="{81FA936E-500B-4002-A553-E8AC2A728C60}" type="pres">
      <dgm:prSet presAssocID="{22B90D78-B755-464A-A969-58FC8AA4FC9E}" presName="rect1" presStyleLbl="alignAcc1" presStyleIdx="0" presStyleCnt="2"/>
      <dgm:spPr/>
      <dgm:t>
        <a:bodyPr/>
        <a:lstStyle/>
        <a:p>
          <a:endParaRPr lang="es-PE"/>
        </a:p>
      </dgm:t>
    </dgm:pt>
    <dgm:pt modelId="{1AD79989-8A4A-4766-8090-97D61B6EBCF8}" type="pres">
      <dgm:prSet presAssocID="{7DBB8290-7A3A-4A40-BD6A-438FAD130CC4}" presName="vertSpace2" presStyleLbl="node1" presStyleIdx="0" presStyleCnt="2"/>
      <dgm:spPr/>
    </dgm:pt>
    <dgm:pt modelId="{55846C3B-A056-45C8-AD75-4F155F9E7705}" type="pres">
      <dgm:prSet presAssocID="{7DBB8290-7A3A-4A40-BD6A-438FAD130CC4}" presName="circle2" presStyleLbl="node1" presStyleIdx="1" presStyleCnt="2"/>
      <dgm:spPr/>
    </dgm:pt>
    <dgm:pt modelId="{981E2F66-5BF0-4FE9-802F-BBB76A0CFDDF}" type="pres">
      <dgm:prSet presAssocID="{7DBB8290-7A3A-4A40-BD6A-438FAD130CC4}" presName="rect2" presStyleLbl="alignAcc1" presStyleIdx="1" presStyleCnt="2"/>
      <dgm:spPr/>
      <dgm:t>
        <a:bodyPr/>
        <a:lstStyle/>
        <a:p>
          <a:endParaRPr lang="es-PE"/>
        </a:p>
      </dgm:t>
    </dgm:pt>
    <dgm:pt modelId="{5B5E73F9-CE2C-4794-9338-B9692DC7590F}" type="pres">
      <dgm:prSet presAssocID="{22B90D78-B755-464A-A969-58FC8AA4FC9E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3715DD33-6868-4215-9038-8D1A03CF73BF}" type="pres">
      <dgm:prSet presAssocID="{7DBB8290-7A3A-4A40-BD6A-438FAD130CC4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5CFB0249-1D37-4E61-AD40-6C67F2562BD7}" type="presOf" srcId="{7DBB8290-7A3A-4A40-BD6A-438FAD130CC4}" destId="{981E2F66-5BF0-4FE9-802F-BBB76A0CFDDF}" srcOrd="0" destOrd="0" presId="urn:microsoft.com/office/officeart/2005/8/layout/target3"/>
    <dgm:cxn modelId="{4E2D256F-1A5B-4B0A-8530-1D97EF900202}" type="presOf" srcId="{22B90D78-B755-464A-A969-58FC8AA4FC9E}" destId="{5B5E73F9-CE2C-4794-9338-B9692DC7590F}" srcOrd="1" destOrd="0" presId="urn:microsoft.com/office/officeart/2005/8/layout/target3"/>
    <dgm:cxn modelId="{B404BED1-9ED3-419D-B6E0-EB4A8FC0087F}" type="presOf" srcId="{22B90D78-B755-464A-A969-58FC8AA4FC9E}" destId="{81FA936E-500B-4002-A553-E8AC2A728C60}" srcOrd="0" destOrd="0" presId="urn:microsoft.com/office/officeart/2005/8/layout/target3"/>
    <dgm:cxn modelId="{172F8772-9B6A-4BB8-85DD-C77F4AFDD580}" type="presOf" srcId="{A09F72B8-E288-4ACD-9557-FCC11BAFAB84}" destId="{DACBC518-8065-46EB-9279-9EA3CAF9BCE7}" srcOrd="0" destOrd="0" presId="urn:microsoft.com/office/officeart/2005/8/layout/target3"/>
    <dgm:cxn modelId="{F720E8B9-DFD2-40DE-B03C-D17395135DF1}" type="presOf" srcId="{7DBB8290-7A3A-4A40-BD6A-438FAD130CC4}" destId="{3715DD33-6868-4215-9038-8D1A03CF73BF}" srcOrd="1" destOrd="0" presId="urn:microsoft.com/office/officeart/2005/8/layout/target3"/>
    <dgm:cxn modelId="{83F42BEE-CD2A-493A-ADEC-B3E198DEFE33}" srcId="{A09F72B8-E288-4ACD-9557-FCC11BAFAB84}" destId="{7DBB8290-7A3A-4A40-BD6A-438FAD130CC4}" srcOrd="1" destOrd="0" parTransId="{A6C3C48F-D429-4D8B-8725-FDE0DB1DA1C7}" sibTransId="{F4A8E7B6-35DF-401B-9C1E-7745536DD1D5}"/>
    <dgm:cxn modelId="{1E6EC6BB-5901-47DE-9A4F-B41354567039}" srcId="{A09F72B8-E288-4ACD-9557-FCC11BAFAB84}" destId="{22B90D78-B755-464A-A969-58FC8AA4FC9E}" srcOrd="0" destOrd="0" parTransId="{48F18BDE-9E8D-4CD2-A056-F107348DAB57}" sibTransId="{8667654A-8E52-406A-A810-DA2A27EE2855}"/>
    <dgm:cxn modelId="{E94B1B3E-69FE-4074-8ADC-496CB09F347A}" type="presParOf" srcId="{DACBC518-8065-46EB-9279-9EA3CAF9BCE7}" destId="{81B84392-76E2-46C4-B803-A76DB15AB265}" srcOrd="0" destOrd="0" presId="urn:microsoft.com/office/officeart/2005/8/layout/target3"/>
    <dgm:cxn modelId="{84C81898-1B56-42AC-9D39-4563590A4407}" type="presParOf" srcId="{DACBC518-8065-46EB-9279-9EA3CAF9BCE7}" destId="{ED575BA2-6FCC-4C4A-A609-36C2B890C68B}" srcOrd="1" destOrd="0" presId="urn:microsoft.com/office/officeart/2005/8/layout/target3"/>
    <dgm:cxn modelId="{F4A76C78-09ED-4EC3-B52E-76AED3A0DF3B}" type="presParOf" srcId="{DACBC518-8065-46EB-9279-9EA3CAF9BCE7}" destId="{81FA936E-500B-4002-A553-E8AC2A728C60}" srcOrd="2" destOrd="0" presId="urn:microsoft.com/office/officeart/2005/8/layout/target3"/>
    <dgm:cxn modelId="{0184C998-BF83-4F01-B36D-5F27D2074F39}" type="presParOf" srcId="{DACBC518-8065-46EB-9279-9EA3CAF9BCE7}" destId="{1AD79989-8A4A-4766-8090-97D61B6EBCF8}" srcOrd="3" destOrd="0" presId="urn:microsoft.com/office/officeart/2005/8/layout/target3"/>
    <dgm:cxn modelId="{F9DDD9DC-9E05-4B3E-90D2-B7CED1B57753}" type="presParOf" srcId="{DACBC518-8065-46EB-9279-9EA3CAF9BCE7}" destId="{55846C3B-A056-45C8-AD75-4F155F9E7705}" srcOrd="4" destOrd="0" presId="urn:microsoft.com/office/officeart/2005/8/layout/target3"/>
    <dgm:cxn modelId="{749AAC81-236B-40C4-9E0B-565E46232063}" type="presParOf" srcId="{DACBC518-8065-46EB-9279-9EA3CAF9BCE7}" destId="{981E2F66-5BF0-4FE9-802F-BBB76A0CFDDF}" srcOrd="5" destOrd="0" presId="urn:microsoft.com/office/officeart/2005/8/layout/target3"/>
    <dgm:cxn modelId="{572F408B-2F17-4BFF-B4A9-08C2522006E4}" type="presParOf" srcId="{DACBC518-8065-46EB-9279-9EA3CAF9BCE7}" destId="{5B5E73F9-CE2C-4794-9338-B9692DC7590F}" srcOrd="6" destOrd="0" presId="urn:microsoft.com/office/officeart/2005/8/layout/target3"/>
    <dgm:cxn modelId="{E5BE5A4A-7522-42D4-9B3D-E749D97020DD}" type="presParOf" srcId="{DACBC518-8065-46EB-9279-9EA3CAF9BCE7}" destId="{3715DD33-6868-4215-9038-8D1A03CF73BF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5BE3B38-5B97-4775-B29D-407452574ABB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PE"/>
        </a:p>
      </dgm:t>
    </dgm:pt>
    <dgm:pt modelId="{E90CFCF3-28AE-4889-B9C2-0D190C573571}">
      <dgm:prSet/>
      <dgm:spPr/>
      <dgm:t>
        <a:bodyPr/>
        <a:lstStyle/>
        <a:p>
          <a:pPr rtl="0"/>
          <a:r>
            <a:rPr lang="es-ES" b="1" dirty="0" smtClean="0"/>
            <a:t>Soluciones </a:t>
          </a:r>
          <a:endParaRPr lang="es-PE" dirty="0"/>
        </a:p>
      </dgm:t>
    </dgm:pt>
    <dgm:pt modelId="{A24B5EDA-8598-45AC-976C-8D51E95E5AA1}" type="parTrans" cxnId="{7BB2FE9A-61EF-4130-93E8-F871CB7750D5}">
      <dgm:prSet/>
      <dgm:spPr/>
      <dgm:t>
        <a:bodyPr/>
        <a:lstStyle/>
        <a:p>
          <a:endParaRPr lang="es-PE"/>
        </a:p>
      </dgm:t>
    </dgm:pt>
    <dgm:pt modelId="{A13422E8-525F-412D-BAED-3DC290BAC2AC}" type="sibTrans" cxnId="{7BB2FE9A-61EF-4130-93E8-F871CB7750D5}">
      <dgm:prSet/>
      <dgm:spPr/>
      <dgm:t>
        <a:bodyPr/>
        <a:lstStyle/>
        <a:p>
          <a:endParaRPr lang="es-PE"/>
        </a:p>
      </dgm:t>
    </dgm:pt>
    <dgm:pt modelId="{F6AC6565-A65B-4CE4-93BD-D9EB1B1AACE5}" type="pres">
      <dgm:prSet presAssocID="{A5BE3B38-5B97-4775-B29D-407452574AB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C61C9FF9-FB7A-4454-B79A-414C0F67C655}" type="pres">
      <dgm:prSet presAssocID="{A5BE3B38-5B97-4775-B29D-407452574ABB}" presName="arrow" presStyleLbl="bgShp" presStyleIdx="0" presStyleCn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s-PE"/>
        </a:p>
      </dgm:t>
    </dgm:pt>
    <dgm:pt modelId="{FEE04839-0A8F-4A11-B9CB-207C3DCA4B3F}" type="pres">
      <dgm:prSet presAssocID="{A5BE3B38-5B97-4775-B29D-407452574ABB}" presName="points" presStyleCnt="0"/>
      <dgm:spPr/>
    </dgm:pt>
    <dgm:pt modelId="{5F829C5D-EE9B-41F2-B23F-8C40D41214D9}" type="pres">
      <dgm:prSet presAssocID="{E90CFCF3-28AE-4889-B9C2-0D190C573571}" presName="compositeA" presStyleCnt="0"/>
      <dgm:spPr/>
    </dgm:pt>
    <dgm:pt modelId="{0785AC08-CD39-4395-906B-A292CC427B26}" type="pres">
      <dgm:prSet presAssocID="{E90CFCF3-28AE-4889-B9C2-0D190C573571}" presName="textA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E56F4462-AFD2-4128-8A8B-AF8116CF78CC}" type="pres">
      <dgm:prSet presAssocID="{E90CFCF3-28AE-4889-B9C2-0D190C573571}" presName="circleA" presStyleLbl="node1" presStyleIdx="0" presStyleCnt="1"/>
      <dgm:spPr/>
    </dgm:pt>
    <dgm:pt modelId="{BD1920F0-F579-4995-A259-3C0A3C0055CF}" type="pres">
      <dgm:prSet presAssocID="{E90CFCF3-28AE-4889-B9C2-0D190C573571}" presName="spaceA" presStyleCnt="0"/>
      <dgm:spPr/>
    </dgm:pt>
  </dgm:ptLst>
  <dgm:cxnLst>
    <dgm:cxn modelId="{7BB2FE9A-61EF-4130-93E8-F871CB7750D5}" srcId="{A5BE3B38-5B97-4775-B29D-407452574ABB}" destId="{E90CFCF3-28AE-4889-B9C2-0D190C573571}" srcOrd="0" destOrd="0" parTransId="{A24B5EDA-8598-45AC-976C-8D51E95E5AA1}" sibTransId="{A13422E8-525F-412D-BAED-3DC290BAC2AC}"/>
    <dgm:cxn modelId="{FE1F2CC6-314B-4E8C-B32B-A685B43B7EA9}" type="presOf" srcId="{E90CFCF3-28AE-4889-B9C2-0D190C573571}" destId="{0785AC08-CD39-4395-906B-A292CC427B26}" srcOrd="0" destOrd="0" presId="urn:microsoft.com/office/officeart/2005/8/layout/hProcess11"/>
    <dgm:cxn modelId="{6265D0FC-5D28-4697-8081-3A56F1C23AE6}" type="presOf" srcId="{A5BE3B38-5B97-4775-B29D-407452574ABB}" destId="{F6AC6565-A65B-4CE4-93BD-D9EB1B1AACE5}" srcOrd="0" destOrd="0" presId="urn:microsoft.com/office/officeart/2005/8/layout/hProcess11"/>
    <dgm:cxn modelId="{0E035079-8AC1-4AC3-B423-D5820F2ACD50}" type="presParOf" srcId="{F6AC6565-A65B-4CE4-93BD-D9EB1B1AACE5}" destId="{C61C9FF9-FB7A-4454-B79A-414C0F67C655}" srcOrd="0" destOrd="0" presId="urn:microsoft.com/office/officeart/2005/8/layout/hProcess11"/>
    <dgm:cxn modelId="{7FAAB73F-574E-4CAB-A8AD-1474B43C3318}" type="presParOf" srcId="{F6AC6565-A65B-4CE4-93BD-D9EB1B1AACE5}" destId="{FEE04839-0A8F-4A11-B9CB-207C3DCA4B3F}" srcOrd="1" destOrd="0" presId="urn:microsoft.com/office/officeart/2005/8/layout/hProcess11"/>
    <dgm:cxn modelId="{AB8BA38E-5529-4E4D-B832-1151DBAF093C}" type="presParOf" srcId="{FEE04839-0A8F-4A11-B9CB-207C3DCA4B3F}" destId="{5F829C5D-EE9B-41F2-B23F-8C40D41214D9}" srcOrd="0" destOrd="0" presId="urn:microsoft.com/office/officeart/2005/8/layout/hProcess11"/>
    <dgm:cxn modelId="{16754323-D422-4C4C-A7C3-67E5DA6C19B8}" type="presParOf" srcId="{5F829C5D-EE9B-41F2-B23F-8C40D41214D9}" destId="{0785AC08-CD39-4395-906B-A292CC427B26}" srcOrd="0" destOrd="0" presId="urn:microsoft.com/office/officeart/2005/8/layout/hProcess11"/>
    <dgm:cxn modelId="{4C85F613-8AA3-45B6-8909-C25DBE989F71}" type="presParOf" srcId="{5F829C5D-EE9B-41F2-B23F-8C40D41214D9}" destId="{E56F4462-AFD2-4128-8A8B-AF8116CF78CC}" srcOrd="1" destOrd="0" presId="urn:microsoft.com/office/officeart/2005/8/layout/hProcess11"/>
    <dgm:cxn modelId="{78B02D23-CF26-44E1-83DD-08A7FB6D9869}" type="presParOf" srcId="{5F829C5D-EE9B-41F2-B23F-8C40D41214D9}" destId="{BD1920F0-F579-4995-A259-3C0A3C0055CF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4292628-DD19-43D5-B0EA-9525185FCCE1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AD742F7F-E614-4E42-999D-6F4B5239C72E}">
      <dgm:prSet/>
      <dgm:spPr/>
      <dgm:t>
        <a:bodyPr/>
        <a:lstStyle/>
        <a:p>
          <a:pPr rtl="0"/>
          <a:r>
            <a:rPr lang="es-ES" b="1" dirty="0" smtClean="0"/>
            <a:t>Problema real</a:t>
          </a:r>
          <a:endParaRPr lang="es-PE" dirty="0"/>
        </a:p>
      </dgm:t>
    </dgm:pt>
    <dgm:pt modelId="{719AD571-DCD3-42E4-8B82-1F6568079557}" type="parTrans" cxnId="{3DD7FC0E-8EB2-49CC-BFC3-3531C6EF6A29}">
      <dgm:prSet/>
      <dgm:spPr/>
      <dgm:t>
        <a:bodyPr/>
        <a:lstStyle/>
        <a:p>
          <a:endParaRPr lang="es-PE"/>
        </a:p>
      </dgm:t>
    </dgm:pt>
    <dgm:pt modelId="{87C8028A-447F-4C1D-A183-3830DA801613}" type="sibTrans" cxnId="{3DD7FC0E-8EB2-49CC-BFC3-3531C6EF6A29}">
      <dgm:prSet/>
      <dgm:spPr/>
      <dgm:t>
        <a:bodyPr/>
        <a:lstStyle/>
        <a:p>
          <a:endParaRPr lang="es-PE"/>
        </a:p>
      </dgm:t>
    </dgm:pt>
    <dgm:pt modelId="{BFD74C51-F169-4EF4-9BC5-9EB935FD74CF}" type="pres">
      <dgm:prSet presAssocID="{64292628-DD19-43D5-B0EA-9525185FCCE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F45D963D-B792-4A7D-9EF7-07A0836F7085}" type="pres">
      <dgm:prSet presAssocID="{64292628-DD19-43D5-B0EA-9525185FCCE1}" presName="arrow" presStyleLbl="bgShp" presStyleIdx="0" presStyleCn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s-PE"/>
        </a:p>
      </dgm:t>
    </dgm:pt>
    <dgm:pt modelId="{7A3369D0-24F0-4733-9823-C66C715CF714}" type="pres">
      <dgm:prSet presAssocID="{64292628-DD19-43D5-B0EA-9525185FCCE1}" presName="points" presStyleCnt="0"/>
      <dgm:spPr/>
    </dgm:pt>
    <dgm:pt modelId="{E117996D-9A78-4E55-8891-E4B0A3A80F58}" type="pres">
      <dgm:prSet presAssocID="{AD742F7F-E614-4E42-999D-6F4B5239C72E}" presName="compositeA" presStyleCnt="0"/>
      <dgm:spPr/>
    </dgm:pt>
    <dgm:pt modelId="{1FED93EA-8F46-473E-AA7D-D2D0A116A9DE}" type="pres">
      <dgm:prSet presAssocID="{AD742F7F-E614-4E42-999D-6F4B5239C72E}" presName="textA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7185CE01-A76C-43FB-AD89-5A39E2191761}" type="pres">
      <dgm:prSet presAssocID="{AD742F7F-E614-4E42-999D-6F4B5239C72E}" presName="circleA" presStyleLbl="node1" presStyleIdx="0" presStyleCnt="1"/>
      <dgm:spPr/>
    </dgm:pt>
    <dgm:pt modelId="{3743EE3A-55DE-447C-BECA-DA6DC250F9E1}" type="pres">
      <dgm:prSet presAssocID="{AD742F7F-E614-4E42-999D-6F4B5239C72E}" presName="spaceA" presStyleCnt="0"/>
      <dgm:spPr/>
    </dgm:pt>
  </dgm:ptLst>
  <dgm:cxnLst>
    <dgm:cxn modelId="{3DD7FC0E-8EB2-49CC-BFC3-3531C6EF6A29}" srcId="{64292628-DD19-43D5-B0EA-9525185FCCE1}" destId="{AD742F7F-E614-4E42-999D-6F4B5239C72E}" srcOrd="0" destOrd="0" parTransId="{719AD571-DCD3-42E4-8B82-1F6568079557}" sibTransId="{87C8028A-447F-4C1D-A183-3830DA801613}"/>
    <dgm:cxn modelId="{13D1809C-69A6-44FE-AE2F-87BFEA93B443}" type="presOf" srcId="{64292628-DD19-43D5-B0EA-9525185FCCE1}" destId="{BFD74C51-F169-4EF4-9BC5-9EB935FD74CF}" srcOrd="0" destOrd="0" presId="urn:microsoft.com/office/officeart/2005/8/layout/hProcess11"/>
    <dgm:cxn modelId="{1A54548D-7562-4927-B68B-FA03C1DC62FC}" type="presOf" srcId="{AD742F7F-E614-4E42-999D-6F4B5239C72E}" destId="{1FED93EA-8F46-473E-AA7D-D2D0A116A9DE}" srcOrd="0" destOrd="0" presId="urn:microsoft.com/office/officeart/2005/8/layout/hProcess11"/>
    <dgm:cxn modelId="{A4F129BA-A5CA-4B92-8F5A-3C5D64502D52}" type="presParOf" srcId="{BFD74C51-F169-4EF4-9BC5-9EB935FD74CF}" destId="{F45D963D-B792-4A7D-9EF7-07A0836F7085}" srcOrd="0" destOrd="0" presId="urn:microsoft.com/office/officeart/2005/8/layout/hProcess11"/>
    <dgm:cxn modelId="{80635A60-ABC0-4E18-B6B4-D4B63F0F231E}" type="presParOf" srcId="{BFD74C51-F169-4EF4-9BC5-9EB935FD74CF}" destId="{7A3369D0-24F0-4733-9823-C66C715CF714}" srcOrd="1" destOrd="0" presId="urn:microsoft.com/office/officeart/2005/8/layout/hProcess11"/>
    <dgm:cxn modelId="{5A2110AB-1309-4122-9F13-A8EE4F34BE49}" type="presParOf" srcId="{7A3369D0-24F0-4733-9823-C66C715CF714}" destId="{E117996D-9A78-4E55-8891-E4B0A3A80F58}" srcOrd="0" destOrd="0" presId="urn:microsoft.com/office/officeart/2005/8/layout/hProcess11"/>
    <dgm:cxn modelId="{CC57413A-E910-4107-AC89-825097D77CB5}" type="presParOf" srcId="{E117996D-9A78-4E55-8891-E4B0A3A80F58}" destId="{1FED93EA-8F46-473E-AA7D-D2D0A116A9DE}" srcOrd="0" destOrd="0" presId="urn:microsoft.com/office/officeart/2005/8/layout/hProcess11"/>
    <dgm:cxn modelId="{0C8BE268-F6D7-4093-8E5E-1A3FF3FA40E8}" type="presParOf" srcId="{E117996D-9A78-4E55-8891-E4B0A3A80F58}" destId="{7185CE01-A76C-43FB-AD89-5A39E2191761}" srcOrd="1" destOrd="0" presId="urn:microsoft.com/office/officeart/2005/8/layout/hProcess11"/>
    <dgm:cxn modelId="{1CDFEA70-C55A-4850-8ACC-B93FF630AB70}" type="presParOf" srcId="{E117996D-9A78-4E55-8891-E4B0A3A80F58}" destId="{3743EE3A-55DE-447C-BECA-DA6DC250F9E1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C9064F4-7CE6-4CEA-AD00-EEA24EC472B0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PE"/>
        </a:p>
      </dgm:t>
    </dgm:pt>
    <dgm:pt modelId="{BE497BA4-20EB-458C-9A69-E889F7C75E17}">
      <dgm:prSet/>
      <dgm:spPr/>
      <dgm:t>
        <a:bodyPr/>
        <a:lstStyle/>
        <a:p>
          <a:pPr rtl="0"/>
          <a:r>
            <a:rPr lang="es-ES" b="1" dirty="0" smtClean="0"/>
            <a:t>Objetivo</a:t>
          </a:r>
          <a:endParaRPr lang="es-PE" dirty="0"/>
        </a:p>
      </dgm:t>
    </dgm:pt>
    <dgm:pt modelId="{EF744A15-6CBE-4DA3-BCDF-0BDD669BD7FA}" type="parTrans" cxnId="{C26FA393-2D1A-4C96-AC2C-6A4645200F9B}">
      <dgm:prSet/>
      <dgm:spPr/>
      <dgm:t>
        <a:bodyPr/>
        <a:lstStyle/>
        <a:p>
          <a:endParaRPr lang="es-PE"/>
        </a:p>
      </dgm:t>
    </dgm:pt>
    <dgm:pt modelId="{A6035A15-80B9-4DCB-A036-AA4A6E78FA5F}" type="sibTrans" cxnId="{C26FA393-2D1A-4C96-AC2C-6A4645200F9B}">
      <dgm:prSet/>
      <dgm:spPr/>
      <dgm:t>
        <a:bodyPr/>
        <a:lstStyle/>
        <a:p>
          <a:endParaRPr lang="es-PE"/>
        </a:p>
      </dgm:t>
    </dgm:pt>
    <dgm:pt modelId="{207AF0C9-2433-468C-8D36-38BB16339F53}" type="pres">
      <dgm:prSet presAssocID="{1C9064F4-7CE6-4CEA-AD00-EEA24EC472B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A0E89E4F-F30B-4A7E-B731-819A90A10279}" type="pres">
      <dgm:prSet presAssocID="{1C9064F4-7CE6-4CEA-AD00-EEA24EC472B0}" presName="arrow" presStyleLbl="bgShp" presStyleIdx="0" presStyleCn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s-PE"/>
        </a:p>
      </dgm:t>
    </dgm:pt>
    <dgm:pt modelId="{050BE5FC-5F1B-4910-BF27-D319086F7AED}" type="pres">
      <dgm:prSet presAssocID="{1C9064F4-7CE6-4CEA-AD00-EEA24EC472B0}" presName="points" presStyleCnt="0"/>
      <dgm:spPr/>
    </dgm:pt>
    <dgm:pt modelId="{0D754BAF-C4AD-4C03-A8B1-D544548B2A42}" type="pres">
      <dgm:prSet presAssocID="{BE497BA4-20EB-458C-9A69-E889F7C75E17}" presName="compositeA" presStyleCnt="0"/>
      <dgm:spPr/>
    </dgm:pt>
    <dgm:pt modelId="{FB89F5A9-D281-4E3D-9712-8502E84F3621}" type="pres">
      <dgm:prSet presAssocID="{BE497BA4-20EB-458C-9A69-E889F7C75E17}" presName="textA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E2541A3C-0FAF-4C38-9F27-1FE11F948858}" type="pres">
      <dgm:prSet presAssocID="{BE497BA4-20EB-458C-9A69-E889F7C75E17}" presName="circleA" presStyleLbl="node1" presStyleIdx="0" presStyleCnt="1"/>
      <dgm:spPr/>
    </dgm:pt>
    <dgm:pt modelId="{19417876-C1F2-4750-AE8E-513B39E572FC}" type="pres">
      <dgm:prSet presAssocID="{BE497BA4-20EB-458C-9A69-E889F7C75E17}" presName="spaceA" presStyleCnt="0"/>
      <dgm:spPr/>
    </dgm:pt>
  </dgm:ptLst>
  <dgm:cxnLst>
    <dgm:cxn modelId="{362CEFB0-D2DA-42AA-AA47-7AB98B7D7359}" type="presOf" srcId="{BE497BA4-20EB-458C-9A69-E889F7C75E17}" destId="{FB89F5A9-D281-4E3D-9712-8502E84F3621}" srcOrd="0" destOrd="0" presId="urn:microsoft.com/office/officeart/2005/8/layout/hProcess11"/>
    <dgm:cxn modelId="{C26FA393-2D1A-4C96-AC2C-6A4645200F9B}" srcId="{1C9064F4-7CE6-4CEA-AD00-EEA24EC472B0}" destId="{BE497BA4-20EB-458C-9A69-E889F7C75E17}" srcOrd="0" destOrd="0" parTransId="{EF744A15-6CBE-4DA3-BCDF-0BDD669BD7FA}" sibTransId="{A6035A15-80B9-4DCB-A036-AA4A6E78FA5F}"/>
    <dgm:cxn modelId="{62D3A6B4-40DF-4166-8C21-AD8DC4D83291}" type="presOf" srcId="{1C9064F4-7CE6-4CEA-AD00-EEA24EC472B0}" destId="{207AF0C9-2433-468C-8D36-38BB16339F53}" srcOrd="0" destOrd="0" presId="urn:microsoft.com/office/officeart/2005/8/layout/hProcess11"/>
    <dgm:cxn modelId="{CDFF86E9-314A-4847-A2AD-75E7E95B220A}" type="presParOf" srcId="{207AF0C9-2433-468C-8D36-38BB16339F53}" destId="{A0E89E4F-F30B-4A7E-B731-819A90A10279}" srcOrd="0" destOrd="0" presId="urn:microsoft.com/office/officeart/2005/8/layout/hProcess11"/>
    <dgm:cxn modelId="{5DE50ED7-AF14-4EE0-8A18-F2C57797AC0D}" type="presParOf" srcId="{207AF0C9-2433-468C-8D36-38BB16339F53}" destId="{050BE5FC-5F1B-4910-BF27-D319086F7AED}" srcOrd="1" destOrd="0" presId="urn:microsoft.com/office/officeart/2005/8/layout/hProcess11"/>
    <dgm:cxn modelId="{36B66B4E-5B01-4E4B-AAD6-2FCB5AE45F86}" type="presParOf" srcId="{050BE5FC-5F1B-4910-BF27-D319086F7AED}" destId="{0D754BAF-C4AD-4C03-A8B1-D544548B2A42}" srcOrd="0" destOrd="0" presId="urn:microsoft.com/office/officeart/2005/8/layout/hProcess11"/>
    <dgm:cxn modelId="{3822C679-A674-4E20-93CB-8D2BC4D78B7A}" type="presParOf" srcId="{0D754BAF-C4AD-4C03-A8B1-D544548B2A42}" destId="{FB89F5A9-D281-4E3D-9712-8502E84F3621}" srcOrd="0" destOrd="0" presId="urn:microsoft.com/office/officeart/2005/8/layout/hProcess11"/>
    <dgm:cxn modelId="{574D58F3-48E7-49E6-A6F4-D3181C01ACA9}" type="presParOf" srcId="{0D754BAF-C4AD-4C03-A8B1-D544548B2A42}" destId="{E2541A3C-0FAF-4C38-9F27-1FE11F948858}" srcOrd="1" destOrd="0" presId="urn:microsoft.com/office/officeart/2005/8/layout/hProcess11"/>
    <dgm:cxn modelId="{53898A79-AD5E-48EB-9E10-26ADE942578E}" type="presParOf" srcId="{0D754BAF-C4AD-4C03-A8B1-D544548B2A42}" destId="{19417876-C1F2-4750-AE8E-513B39E572FC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30B0290-853B-460E-A817-35B647BD4B45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8FFC48D9-C28A-4495-8AB9-4707815541D6}">
      <dgm:prSet phldrT="[Texto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s-PE" dirty="0" smtClean="0"/>
            <a:t>Control de cumplimiento</a:t>
          </a:r>
          <a:endParaRPr lang="es-PE" dirty="0"/>
        </a:p>
      </dgm:t>
    </dgm:pt>
    <dgm:pt modelId="{76542964-17C2-4F0D-9EF4-34AF79445379}" type="parTrans" cxnId="{3ECA9395-47F8-4CFB-AFE3-5290CFC5D2A5}">
      <dgm:prSet/>
      <dgm:spPr/>
      <dgm:t>
        <a:bodyPr/>
        <a:lstStyle/>
        <a:p>
          <a:endParaRPr lang="es-PE"/>
        </a:p>
      </dgm:t>
    </dgm:pt>
    <dgm:pt modelId="{4E9AB0CA-5551-4E28-842E-B803229F2701}" type="sibTrans" cxnId="{3ECA9395-47F8-4CFB-AFE3-5290CFC5D2A5}">
      <dgm:prSet/>
      <dgm:spPr/>
      <dgm:t>
        <a:bodyPr/>
        <a:lstStyle/>
        <a:p>
          <a:endParaRPr lang="es-PE"/>
        </a:p>
      </dgm:t>
    </dgm:pt>
    <dgm:pt modelId="{184FE36B-CB1A-4B11-8330-31E1D5454E4B}">
      <dgm:prSet phldrT="[Texto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s-PE" dirty="0" smtClean="0"/>
            <a:t>Inductivas</a:t>
          </a:r>
          <a:endParaRPr lang="es-PE" dirty="0"/>
        </a:p>
      </dgm:t>
    </dgm:pt>
    <dgm:pt modelId="{C5F961B0-3037-4F11-8197-B1DC8742D69D}" type="parTrans" cxnId="{66A4834B-3CBA-42CC-B2ED-CDC0D2E07CE6}">
      <dgm:prSet/>
      <dgm:spPr/>
      <dgm:t>
        <a:bodyPr/>
        <a:lstStyle/>
        <a:p>
          <a:endParaRPr lang="es-PE"/>
        </a:p>
      </dgm:t>
    </dgm:pt>
    <dgm:pt modelId="{F1520250-063B-4EE9-AC44-A9EE7DBA9409}" type="sibTrans" cxnId="{66A4834B-3CBA-42CC-B2ED-CDC0D2E07CE6}">
      <dgm:prSet/>
      <dgm:spPr/>
      <dgm:t>
        <a:bodyPr/>
        <a:lstStyle/>
        <a:p>
          <a:endParaRPr lang="es-PE"/>
        </a:p>
      </dgm:t>
    </dgm:pt>
    <dgm:pt modelId="{E73EBBC8-06CE-4534-97CB-C55B1DA5B8B4}">
      <dgm:prSet phldrT="[Texto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s-PE" dirty="0" smtClean="0"/>
            <a:t>Verificaciones</a:t>
          </a:r>
          <a:endParaRPr lang="es-PE" dirty="0"/>
        </a:p>
      </dgm:t>
    </dgm:pt>
    <dgm:pt modelId="{64CF51D5-8405-44F7-98D7-0D6C5E4A77E8}" type="parTrans" cxnId="{E1AFF98A-56AE-4D88-84CE-EE0DBA56E926}">
      <dgm:prSet/>
      <dgm:spPr/>
      <dgm:t>
        <a:bodyPr/>
        <a:lstStyle/>
        <a:p>
          <a:endParaRPr lang="es-PE"/>
        </a:p>
      </dgm:t>
    </dgm:pt>
    <dgm:pt modelId="{708674A7-C9FA-4C3A-B51C-FD44B18BC63C}" type="sibTrans" cxnId="{E1AFF98A-56AE-4D88-84CE-EE0DBA56E926}">
      <dgm:prSet/>
      <dgm:spPr/>
      <dgm:t>
        <a:bodyPr/>
        <a:lstStyle/>
        <a:p>
          <a:endParaRPr lang="es-PE"/>
        </a:p>
      </dgm:t>
    </dgm:pt>
    <dgm:pt modelId="{BBB9F4A0-6237-4519-AE01-A13FE951530A}">
      <dgm:prSet phldrT="[Texto]"/>
      <dgm:spPr>
        <a:solidFill>
          <a:srgbClr val="FF0000"/>
        </a:solidFill>
      </dgm:spPr>
      <dgm:t>
        <a:bodyPr/>
        <a:lstStyle/>
        <a:p>
          <a:r>
            <a:rPr lang="es-PE" dirty="0" smtClean="0"/>
            <a:t>Auditoria  </a:t>
          </a:r>
          <a:endParaRPr lang="es-PE" dirty="0"/>
        </a:p>
      </dgm:t>
    </dgm:pt>
    <dgm:pt modelId="{B21EDE56-8739-4A99-9C68-54D1E0DE0482}" type="parTrans" cxnId="{7AA43C5A-1D2B-4BBC-A6C3-FA48F96B52CA}">
      <dgm:prSet/>
      <dgm:spPr/>
      <dgm:t>
        <a:bodyPr/>
        <a:lstStyle/>
        <a:p>
          <a:endParaRPr lang="es-PE"/>
        </a:p>
      </dgm:t>
    </dgm:pt>
    <dgm:pt modelId="{39F0F90B-3DBF-4616-9EE4-7E85C3C8B3B9}" type="sibTrans" cxnId="{7AA43C5A-1D2B-4BBC-A6C3-FA48F96B52CA}">
      <dgm:prSet/>
      <dgm:spPr/>
      <dgm:t>
        <a:bodyPr/>
        <a:lstStyle/>
        <a:p>
          <a:endParaRPr lang="es-PE"/>
        </a:p>
      </dgm:t>
    </dgm:pt>
    <dgm:pt modelId="{9AC7B71F-558A-428E-9986-8C97B6CDBF21}" type="pres">
      <dgm:prSet presAssocID="{630B0290-853B-460E-A817-35B647BD4B45}" presName="Name0" presStyleCnt="0">
        <dgm:presLayoutVars>
          <dgm:dir/>
          <dgm:animLvl val="lvl"/>
          <dgm:resizeHandles val="exact"/>
        </dgm:presLayoutVars>
      </dgm:prSet>
      <dgm:spPr/>
    </dgm:pt>
    <dgm:pt modelId="{E07DAD5C-0A9B-4F68-B5E2-711695511EA8}" type="pres">
      <dgm:prSet presAssocID="{8FFC48D9-C28A-4495-8AB9-4707815541D6}" presName="Name8" presStyleCnt="0"/>
      <dgm:spPr/>
    </dgm:pt>
    <dgm:pt modelId="{F0650C37-C804-4EAF-800A-1B1F9F24C9D0}" type="pres">
      <dgm:prSet presAssocID="{8FFC48D9-C28A-4495-8AB9-4707815541D6}" presName="level" presStyleLbl="node1" presStyleIdx="0" presStyleCnt="4" custLinFactNeighborX="237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5C100E7-425C-4AA2-BA49-94851F2A6941}" type="pres">
      <dgm:prSet presAssocID="{8FFC48D9-C28A-4495-8AB9-4707815541D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4CE07D6-F961-4B32-A01D-794ECBDCF0E8}" type="pres">
      <dgm:prSet presAssocID="{184FE36B-CB1A-4B11-8330-31E1D5454E4B}" presName="Name8" presStyleCnt="0"/>
      <dgm:spPr/>
    </dgm:pt>
    <dgm:pt modelId="{092FBCAB-44A3-4702-83D9-6DE44134D20F}" type="pres">
      <dgm:prSet presAssocID="{184FE36B-CB1A-4B11-8330-31E1D5454E4B}" presName="level" presStyleLbl="node1" presStyleIdx="1" presStyleCnt="4" custScaleX="115329" custLinFactNeighborX="1189" custLinFactNeighborY="-7396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2C5F2B9-455C-4E7E-A875-2846E1E967A8}" type="pres">
      <dgm:prSet presAssocID="{184FE36B-CB1A-4B11-8330-31E1D5454E4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75F742A-F686-4EB4-8198-47DD1F58B599}" type="pres">
      <dgm:prSet presAssocID="{E73EBBC8-06CE-4534-97CB-C55B1DA5B8B4}" presName="Name8" presStyleCnt="0"/>
      <dgm:spPr/>
    </dgm:pt>
    <dgm:pt modelId="{92633E15-33E2-444C-9E93-A7BEDE8EBF6C}" type="pres">
      <dgm:prSet presAssocID="{E73EBBC8-06CE-4534-97CB-C55B1DA5B8B4}" presName="level" presStyleLbl="node1" presStyleIdx="2" presStyleCnt="4" custScaleX="135286" custLinFactNeighborX="1378" custLinFactNeighborY="-18150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50FA5C10-4619-4F75-97C6-8665EED9BC63}" type="pres">
      <dgm:prSet presAssocID="{E73EBBC8-06CE-4534-97CB-C55B1DA5B8B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9713C5B7-DB34-4427-AB0B-228AA9A69B22}" type="pres">
      <dgm:prSet presAssocID="{BBB9F4A0-6237-4519-AE01-A13FE951530A}" presName="Name8" presStyleCnt="0"/>
      <dgm:spPr/>
    </dgm:pt>
    <dgm:pt modelId="{06652008-2F82-419B-BDD1-A28CAB2FBEF9}" type="pres">
      <dgm:prSet presAssocID="{BBB9F4A0-6237-4519-AE01-A13FE951530A}" presName="level" presStyleLbl="node1" presStyleIdx="3" presStyleCnt="4" custScaleX="252417" custScaleY="62989" custLinFactNeighborY="-34163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A5071A03-DE13-4C97-94BC-310F995D682A}" type="pres">
      <dgm:prSet presAssocID="{BBB9F4A0-6237-4519-AE01-A13FE951530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FF25A920-6BAD-4BF2-B660-94CC6C1D1F64}" type="presOf" srcId="{BBB9F4A0-6237-4519-AE01-A13FE951530A}" destId="{06652008-2F82-419B-BDD1-A28CAB2FBEF9}" srcOrd="0" destOrd="0" presId="urn:microsoft.com/office/officeart/2005/8/layout/pyramid3"/>
    <dgm:cxn modelId="{AFAC930D-44DE-4468-8ABE-38F86F8FE024}" type="presOf" srcId="{184FE36B-CB1A-4B11-8330-31E1D5454E4B}" destId="{092FBCAB-44A3-4702-83D9-6DE44134D20F}" srcOrd="0" destOrd="0" presId="urn:microsoft.com/office/officeart/2005/8/layout/pyramid3"/>
    <dgm:cxn modelId="{1DBCBD27-DDAD-49C0-B1D9-E5B1F3398D8B}" type="presOf" srcId="{184FE36B-CB1A-4B11-8330-31E1D5454E4B}" destId="{E2C5F2B9-455C-4E7E-A875-2846E1E967A8}" srcOrd="1" destOrd="0" presId="urn:microsoft.com/office/officeart/2005/8/layout/pyramid3"/>
    <dgm:cxn modelId="{7AA43C5A-1D2B-4BBC-A6C3-FA48F96B52CA}" srcId="{630B0290-853B-460E-A817-35B647BD4B45}" destId="{BBB9F4A0-6237-4519-AE01-A13FE951530A}" srcOrd="3" destOrd="0" parTransId="{B21EDE56-8739-4A99-9C68-54D1E0DE0482}" sibTransId="{39F0F90B-3DBF-4616-9EE4-7E85C3C8B3B9}"/>
    <dgm:cxn modelId="{59C8EAF2-7846-40DB-BFBE-0C9BD4021695}" type="presOf" srcId="{630B0290-853B-460E-A817-35B647BD4B45}" destId="{9AC7B71F-558A-428E-9986-8C97B6CDBF21}" srcOrd="0" destOrd="0" presId="urn:microsoft.com/office/officeart/2005/8/layout/pyramid3"/>
    <dgm:cxn modelId="{93211800-0C86-4554-A5F0-716CBEA8B011}" type="presOf" srcId="{BBB9F4A0-6237-4519-AE01-A13FE951530A}" destId="{A5071A03-DE13-4C97-94BC-310F995D682A}" srcOrd="1" destOrd="0" presId="urn:microsoft.com/office/officeart/2005/8/layout/pyramid3"/>
    <dgm:cxn modelId="{FB6A97EF-52B4-4853-A15E-BD0A491CA010}" type="presOf" srcId="{E73EBBC8-06CE-4534-97CB-C55B1DA5B8B4}" destId="{50FA5C10-4619-4F75-97C6-8665EED9BC63}" srcOrd="1" destOrd="0" presId="urn:microsoft.com/office/officeart/2005/8/layout/pyramid3"/>
    <dgm:cxn modelId="{97ED608A-5930-40DB-B958-7B12E2812C7F}" type="presOf" srcId="{E73EBBC8-06CE-4534-97CB-C55B1DA5B8B4}" destId="{92633E15-33E2-444C-9E93-A7BEDE8EBF6C}" srcOrd="0" destOrd="0" presId="urn:microsoft.com/office/officeart/2005/8/layout/pyramid3"/>
    <dgm:cxn modelId="{720A340F-C842-447D-A614-A52F2391AEEE}" type="presOf" srcId="{8FFC48D9-C28A-4495-8AB9-4707815541D6}" destId="{F0650C37-C804-4EAF-800A-1B1F9F24C9D0}" srcOrd="0" destOrd="0" presId="urn:microsoft.com/office/officeart/2005/8/layout/pyramid3"/>
    <dgm:cxn modelId="{3ECA9395-47F8-4CFB-AFE3-5290CFC5D2A5}" srcId="{630B0290-853B-460E-A817-35B647BD4B45}" destId="{8FFC48D9-C28A-4495-8AB9-4707815541D6}" srcOrd="0" destOrd="0" parTransId="{76542964-17C2-4F0D-9EF4-34AF79445379}" sibTransId="{4E9AB0CA-5551-4E28-842E-B803229F2701}"/>
    <dgm:cxn modelId="{66A4834B-3CBA-42CC-B2ED-CDC0D2E07CE6}" srcId="{630B0290-853B-460E-A817-35B647BD4B45}" destId="{184FE36B-CB1A-4B11-8330-31E1D5454E4B}" srcOrd="1" destOrd="0" parTransId="{C5F961B0-3037-4F11-8197-B1DC8742D69D}" sibTransId="{F1520250-063B-4EE9-AC44-A9EE7DBA9409}"/>
    <dgm:cxn modelId="{5EDFCB82-0E20-40EF-9C94-9FB13EED40D0}" type="presOf" srcId="{8FFC48D9-C28A-4495-8AB9-4707815541D6}" destId="{55C100E7-425C-4AA2-BA49-94851F2A6941}" srcOrd="1" destOrd="0" presId="urn:microsoft.com/office/officeart/2005/8/layout/pyramid3"/>
    <dgm:cxn modelId="{E1AFF98A-56AE-4D88-84CE-EE0DBA56E926}" srcId="{630B0290-853B-460E-A817-35B647BD4B45}" destId="{E73EBBC8-06CE-4534-97CB-C55B1DA5B8B4}" srcOrd="2" destOrd="0" parTransId="{64CF51D5-8405-44F7-98D7-0D6C5E4A77E8}" sibTransId="{708674A7-C9FA-4C3A-B51C-FD44B18BC63C}"/>
    <dgm:cxn modelId="{37CE9D86-7895-4104-9816-ECFA291B4EA4}" type="presParOf" srcId="{9AC7B71F-558A-428E-9986-8C97B6CDBF21}" destId="{E07DAD5C-0A9B-4F68-B5E2-711695511EA8}" srcOrd="0" destOrd="0" presId="urn:microsoft.com/office/officeart/2005/8/layout/pyramid3"/>
    <dgm:cxn modelId="{6800B446-47A2-4F79-985D-C5C003CC6E0F}" type="presParOf" srcId="{E07DAD5C-0A9B-4F68-B5E2-711695511EA8}" destId="{F0650C37-C804-4EAF-800A-1B1F9F24C9D0}" srcOrd="0" destOrd="0" presId="urn:microsoft.com/office/officeart/2005/8/layout/pyramid3"/>
    <dgm:cxn modelId="{E724FD37-8948-4D0C-9A4B-716F1870150E}" type="presParOf" srcId="{E07DAD5C-0A9B-4F68-B5E2-711695511EA8}" destId="{55C100E7-425C-4AA2-BA49-94851F2A6941}" srcOrd="1" destOrd="0" presId="urn:microsoft.com/office/officeart/2005/8/layout/pyramid3"/>
    <dgm:cxn modelId="{76824104-4B49-44B3-BCFA-2CC4EFE3D4CD}" type="presParOf" srcId="{9AC7B71F-558A-428E-9986-8C97B6CDBF21}" destId="{A4CE07D6-F961-4B32-A01D-794ECBDCF0E8}" srcOrd="1" destOrd="0" presId="urn:microsoft.com/office/officeart/2005/8/layout/pyramid3"/>
    <dgm:cxn modelId="{860DCEFA-79D6-4F18-AF2E-908B034E26D2}" type="presParOf" srcId="{A4CE07D6-F961-4B32-A01D-794ECBDCF0E8}" destId="{092FBCAB-44A3-4702-83D9-6DE44134D20F}" srcOrd="0" destOrd="0" presId="urn:microsoft.com/office/officeart/2005/8/layout/pyramid3"/>
    <dgm:cxn modelId="{89B1BC61-08A0-41B7-AF35-134C02272872}" type="presParOf" srcId="{A4CE07D6-F961-4B32-A01D-794ECBDCF0E8}" destId="{E2C5F2B9-455C-4E7E-A875-2846E1E967A8}" srcOrd="1" destOrd="0" presId="urn:microsoft.com/office/officeart/2005/8/layout/pyramid3"/>
    <dgm:cxn modelId="{59072157-E15C-4EA8-8F7E-4F1B22DB1C5B}" type="presParOf" srcId="{9AC7B71F-558A-428E-9986-8C97B6CDBF21}" destId="{775F742A-F686-4EB4-8198-47DD1F58B599}" srcOrd="2" destOrd="0" presId="urn:microsoft.com/office/officeart/2005/8/layout/pyramid3"/>
    <dgm:cxn modelId="{7D64C22B-BCB0-4BD1-856F-E3738B64C6F2}" type="presParOf" srcId="{775F742A-F686-4EB4-8198-47DD1F58B599}" destId="{92633E15-33E2-444C-9E93-A7BEDE8EBF6C}" srcOrd="0" destOrd="0" presId="urn:microsoft.com/office/officeart/2005/8/layout/pyramid3"/>
    <dgm:cxn modelId="{509FCACB-8529-4705-8468-7EB3B1FF8539}" type="presParOf" srcId="{775F742A-F686-4EB4-8198-47DD1F58B599}" destId="{50FA5C10-4619-4F75-97C6-8665EED9BC63}" srcOrd="1" destOrd="0" presId="urn:microsoft.com/office/officeart/2005/8/layout/pyramid3"/>
    <dgm:cxn modelId="{7E5FADED-BC18-4819-A24A-C6E802F47316}" type="presParOf" srcId="{9AC7B71F-558A-428E-9986-8C97B6CDBF21}" destId="{9713C5B7-DB34-4427-AB0B-228AA9A69B22}" srcOrd="3" destOrd="0" presId="urn:microsoft.com/office/officeart/2005/8/layout/pyramid3"/>
    <dgm:cxn modelId="{AC3F8503-8776-4816-AE21-AB22C5B4BEE9}" type="presParOf" srcId="{9713C5B7-DB34-4427-AB0B-228AA9A69B22}" destId="{06652008-2F82-419B-BDD1-A28CAB2FBEF9}" srcOrd="0" destOrd="0" presId="urn:microsoft.com/office/officeart/2005/8/layout/pyramid3"/>
    <dgm:cxn modelId="{9062DDCC-1BB5-4ED2-BFFE-EBD48EF46E3C}" type="presParOf" srcId="{9713C5B7-DB34-4427-AB0B-228AA9A69B22}" destId="{A5071A03-DE13-4C97-94BC-310F995D682A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C942C53-0936-4527-8260-83DA0D9D7392}" type="doc">
      <dgm:prSet loTypeId="urn:microsoft.com/office/officeart/2005/8/layout/rings+Icon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CB3BAB37-6F55-4DF1-9E68-761C134ACCC0}">
      <dgm:prSet custT="1"/>
      <dgm:spPr/>
      <dgm:t>
        <a:bodyPr/>
        <a:lstStyle/>
        <a:p>
          <a:pPr rtl="0"/>
          <a:r>
            <a:rPr lang="es-PE" sz="1800" b="1" dirty="0" smtClean="0"/>
            <a:t>No declarar ventas</a:t>
          </a:r>
          <a:endParaRPr lang="es-ES" sz="1800" b="1" dirty="0"/>
        </a:p>
      </dgm:t>
    </dgm:pt>
    <dgm:pt modelId="{207EE20A-AAB3-4C4E-BB3B-1309B929A702}" type="parTrans" cxnId="{9AD6EAB2-022F-4613-ABF4-4CAC3BB2C3E2}">
      <dgm:prSet/>
      <dgm:spPr/>
      <dgm:t>
        <a:bodyPr/>
        <a:lstStyle/>
        <a:p>
          <a:endParaRPr lang="es-ES" sz="1800" b="1"/>
        </a:p>
      </dgm:t>
    </dgm:pt>
    <dgm:pt modelId="{9E0DB190-F4D2-4179-83F0-18796E289E21}" type="sibTrans" cxnId="{9AD6EAB2-022F-4613-ABF4-4CAC3BB2C3E2}">
      <dgm:prSet/>
      <dgm:spPr/>
      <dgm:t>
        <a:bodyPr/>
        <a:lstStyle/>
        <a:p>
          <a:endParaRPr lang="es-ES" sz="1800" b="1"/>
        </a:p>
      </dgm:t>
    </dgm:pt>
    <dgm:pt modelId="{C1E068EB-7B24-4A48-AC61-D2E9BBC2C898}">
      <dgm:prSet custT="1"/>
      <dgm:spPr/>
      <dgm:t>
        <a:bodyPr/>
        <a:lstStyle/>
        <a:p>
          <a:pPr rtl="0"/>
          <a:r>
            <a:rPr lang="es-ES" sz="1800" b="1" dirty="0" smtClean="0"/>
            <a:t>No entregar comprobante de pago</a:t>
          </a:r>
          <a:endParaRPr lang="es-ES" sz="1800" b="1" dirty="0"/>
        </a:p>
      </dgm:t>
    </dgm:pt>
    <dgm:pt modelId="{15CD2727-D996-4B12-A77E-069423CF686A}" type="parTrans" cxnId="{9D0B6470-9252-488C-A40E-0806D4E2D442}">
      <dgm:prSet/>
      <dgm:spPr/>
      <dgm:t>
        <a:bodyPr/>
        <a:lstStyle/>
        <a:p>
          <a:endParaRPr lang="es-ES" sz="1800" b="1"/>
        </a:p>
      </dgm:t>
    </dgm:pt>
    <dgm:pt modelId="{FA8AF4C3-7ABC-4362-A7B0-ED04D4557226}" type="sibTrans" cxnId="{9D0B6470-9252-488C-A40E-0806D4E2D442}">
      <dgm:prSet/>
      <dgm:spPr/>
      <dgm:t>
        <a:bodyPr/>
        <a:lstStyle/>
        <a:p>
          <a:endParaRPr lang="es-ES" sz="1800" b="1"/>
        </a:p>
      </dgm:t>
    </dgm:pt>
    <dgm:pt modelId="{EC6F90E7-A8B1-43EB-A4FC-C6AAC2D55B41}">
      <dgm:prSet custT="1"/>
      <dgm:spPr/>
      <dgm:t>
        <a:bodyPr/>
        <a:lstStyle/>
        <a:p>
          <a:pPr rtl="0"/>
          <a:r>
            <a:rPr lang="es-PE" sz="1800" b="1" dirty="0" smtClean="0"/>
            <a:t>No anotar ingresos en los libros y registros contables</a:t>
          </a:r>
          <a:endParaRPr lang="es-ES" sz="1800" b="1" dirty="0"/>
        </a:p>
      </dgm:t>
    </dgm:pt>
    <dgm:pt modelId="{A7ABCB08-945D-40D0-9A08-2DC63C4F06B8}" type="parTrans" cxnId="{EE6B06E7-0E8D-45FB-97C3-E5A2CF44C9AF}">
      <dgm:prSet/>
      <dgm:spPr/>
      <dgm:t>
        <a:bodyPr/>
        <a:lstStyle/>
        <a:p>
          <a:endParaRPr lang="es-ES" sz="1800" b="1"/>
        </a:p>
      </dgm:t>
    </dgm:pt>
    <dgm:pt modelId="{355EE50D-D2BF-4E70-8AFB-4A8534656DED}" type="sibTrans" cxnId="{EE6B06E7-0E8D-45FB-97C3-E5A2CF44C9AF}">
      <dgm:prSet/>
      <dgm:spPr/>
      <dgm:t>
        <a:bodyPr/>
        <a:lstStyle/>
        <a:p>
          <a:endParaRPr lang="es-ES" sz="1800" b="1"/>
        </a:p>
      </dgm:t>
    </dgm:pt>
    <dgm:pt modelId="{83034F1C-49A6-4F1C-84C5-6106FCF1875C}">
      <dgm:prSet custT="1"/>
      <dgm:spPr/>
      <dgm:t>
        <a:bodyPr/>
        <a:lstStyle/>
        <a:p>
          <a:pPr rtl="0"/>
          <a:r>
            <a:rPr lang="es-ES" sz="1800" b="1" dirty="0" smtClean="0"/>
            <a:t>Subvaluación o sobrevaluación</a:t>
          </a:r>
          <a:endParaRPr lang="es-ES" sz="1800" b="1" dirty="0"/>
        </a:p>
      </dgm:t>
    </dgm:pt>
    <dgm:pt modelId="{4C03F0B1-600F-4E37-8671-1E7F5D41557B}" type="parTrans" cxnId="{563FB853-E576-4522-8CE8-7DA99797D8FC}">
      <dgm:prSet/>
      <dgm:spPr/>
      <dgm:t>
        <a:bodyPr/>
        <a:lstStyle/>
        <a:p>
          <a:endParaRPr lang="es-ES" sz="1800" b="1"/>
        </a:p>
      </dgm:t>
    </dgm:pt>
    <dgm:pt modelId="{EC1D52FF-2D63-478C-9831-C751561B38B1}" type="sibTrans" cxnId="{563FB853-E576-4522-8CE8-7DA99797D8FC}">
      <dgm:prSet/>
      <dgm:spPr/>
      <dgm:t>
        <a:bodyPr/>
        <a:lstStyle/>
        <a:p>
          <a:endParaRPr lang="es-ES" sz="1800" b="1"/>
        </a:p>
      </dgm:t>
    </dgm:pt>
    <dgm:pt modelId="{AF197428-6792-44A4-B910-CE5762F8A28F}">
      <dgm:prSet custT="1"/>
      <dgm:spPr/>
      <dgm:t>
        <a:bodyPr/>
        <a:lstStyle/>
        <a:p>
          <a:pPr rtl="0"/>
          <a:r>
            <a:rPr lang="es-ES" sz="1800" b="1" dirty="0" smtClean="0"/>
            <a:t>Gastos falsos o facturas de favor</a:t>
          </a:r>
          <a:endParaRPr lang="es-ES" sz="1800" b="1" dirty="0"/>
        </a:p>
      </dgm:t>
    </dgm:pt>
    <dgm:pt modelId="{C83D4714-945F-4D2F-A559-F7321EBD3F6D}" type="parTrans" cxnId="{E7DBAD0F-FCE4-4644-AB22-C89E9F7060ED}">
      <dgm:prSet/>
      <dgm:spPr/>
      <dgm:t>
        <a:bodyPr/>
        <a:lstStyle/>
        <a:p>
          <a:endParaRPr lang="es-ES" sz="1800" b="1"/>
        </a:p>
      </dgm:t>
    </dgm:pt>
    <dgm:pt modelId="{86DFBB98-7DEE-4F6E-898B-4BFBD88B4706}" type="sibTrans" cxnId="{E7DBAD0F-FCE4-4644-AB22-C89E9F7060ED}">
      <dgm:prSet/>
      <dgm:spPr/>
      <dgm:t>
        <a:bodyPr/>
        <a:lstStyle/>
        <a:p>
          <a:endParaRPr lang="es-ES" sz="1800" b="1"/>
        </a:p>
      </dgm:t>
    </dgm:pt>
    <dgm:pt modelId="{0658B5DF-53C3-4979-8D02-D4F6A0654E9D}">
      <dgm:prSet custT="1"/>
      <dgm:spPr/>
      <dgm:t>
        <a:bodyPr/>
        <a:lstStyle/>
        <a:p>
          <a:pPr rtl="0"/>
          <a:r>
            <a:rPr lang="es-ES" sz="1800" b="1" dirty="0" smtClean="0"/>
            <a:t>Préstamos ficticios para generar intereses a la vinculada</a:t>
          </a:r>
          <a:endParaRPr lang="es-ES" sz="1800" b="1" dirty="0"/>
        </a:p>
      </dgm:t>
    </dgm:pt>
    <dgm:pt modelId="{A6DC06D6-33A0-42F1-B8B3-F638D9C55D0F}" type="parTrans" cxnId="{38A39812-FB67-4264-89E1-5F61B4D38351}">
      <dgm:prSet/>
      <dgm:spPr/>
      <dgm:t>
        <a:bodyPr/>
        <a:lstStyle/>
        <a:p>
          <a:endParaRPr lang="es-ES" sz="1800" b="1"/>
        </a:p>
      </dgm:t>
    </dgm:pt>
    <dgm:pt modelId="{02A71926-6227-4036-AF3B-10D9CF9C7051}" type="sibTrans" cxnId="{38A39812-FB67-4264-89E1-5F61B4D38351}">
      <dgm:prSet/>
      <dgm:spPr/>
      <dgm:t>
        <a:bodyPr/>
        <a:lstStyle/>
        <a:p>
          <a:endParaRPr lang="es-ES" sz="1800" b="1"/>
        </a:p>
      </dgm:t>
    </dgm:pt>
    <dgm:pt modelId="{F0739F6B-B895-4F97-9D43-A2CB60335385}">
      <dgm:prSet custT="1"/>
      <dgm:spPr/>
      <dgm:t>
        <a:bodyPr/>
        <a:lstStyle/>
        <a:p>
          <a:pPr rtl="0"/>
          <a:r>
            <a:rPr lang="es-ES" sz="1800" b="1" dirty="0" smtClean="0"/>
            <a:t>Deducción de gastos sin comprobantes de pago.</a:t>
          </a:r>
          <a:endParaRPr lang="es-ES" sz="1800" b="1" dirty="0"/>
        </a:p>
      </dgm:t>
    </dgm:pt>
    <dgm:pt modelId="{627D0D0C-502F-4D17-BBD8-0F89BFC2B415}" type="parTrans" cxnId="{00FB56C8-42E3-4E20-95A6-7EB7F3D516C4}">
      <dgm:prSet/>
      <dgm:spPr/>
      <dgm:t>
        <a:bodyPr/>
        <a:lstStyle/>
        <a:p>
          <a:endParaRPr lang="es-ES" sz="1800" b="1"/>
        </a:p>
      </dgm:t>
    </dgm:pt>
    <dgm:pt modelId="{A21FECE5-AC9C-45A8-B9B2-2A5814A345F9}" type="sibTrans" cxnId="{00FB56C8-42E3-4E20-95A6-7EB7F3D516C4}">
      <dgm:prSet/>
      <dgm:spPr/>
      <dgm:t>
        <a:bodyPr/>
        <a:lstStyle/>
        <a:p>
          <a:endParaRPr lang="es-ES" sz="1800" b="1"/>
        </a:p>
      </dgm:t>
    </dgm:pt>
    <dgm:pt modelId="{A5D816B3-44FA-4467-BD90-C53957EF35EC}">
      <dgm:prSet/>
      <dgm:spPr/>
      <dgm:t>
        <a:bodyPr/>
        <a:lstStyle/>
        <a:p>
          <a:endParaRPr lang="es-PE" b="1" dirty="0"/>
        </a:p>
      </dgm:t>
    </dgm:pt>
    <dgm:pt modelId="{5FF998F3-8193-45DD-A675-0D5407905A6B}" type="parTrans" cxnId="{B8B53177-AB2C-4191-A1B2-CD4E6D234D07}">
      <dgm:prSet/>
      <dgm:spPr/>
      <dgm:t>
        <a:bodyPr/>
        <a:lstStyle/>
        <a:p>
          <a:endParaRPr lang="es-ES" sz="1800" b="1"/>
        </a:p>
      </dgm:t>
    </dgm:pt>
    <dgm:pt modelId="{807F3081-905D-4A50-8227-F252B2CB984C}" type="sibTrans" cxnId="{B8B53177-AB2C-4191-A1B2-CD4E6D234D07}">
      <dgm:prSet/>
      <dgm:spPr/>
      <dgm:t>
        <a:bodyPr/>
        <a:lstStyle/>
        <a:p>
          <a:endParaRPr lang="es-ES" sz="1800" b="1"/>
        </a:p>
      </dgm:t>
    </dgm:pt>
    <dgm:pt modelId="{EF43FA7A-27C0-48F8-8EFE-60C9239CDC0E}" type="pres">
      <dgm:prSet presAssocID="{BC942C53-0936-4527-8260-83DA0D9D7392}" presName="Name0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AC243F2B-5B3A-4190-B1E3-EE0D0393C6AA}" type="pres">
      <dgm:prSet presAssocID="{BC942C53-0936-4527-8260-83DA0D9D7392}" presName="ellipse1" presStyleLbl="vennNode1" presStyleIdx="0" presStyleCnt="7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93EFD0E3-BE5D-4220-A424-19BB911BE2D8}" type="pres">
      <dgm:prSet presAssocID="{BC942C53-0936-4527-8260-83DA0D9D7392}" presName="ellipse2" presStyleLbl="vennNode1" presStyleIdx="1" presStyleCnt="7" custScaleX="129245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E850C744-B2FD-4FC8-B4A3-A240DAA5F712}" type="pres">
      <dgm:prSet presAssocID="{BC942C53-0936-4527-8260-83DA0D9D7392}" presName="ellipse3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55DFEB6C-AF93-46D5-9018-E79F98416E1A}" type="pres">
      <dgm:prSet presAssocID="{BC942C53-0936-4527-8260-83DA0D9D7392}" presName="ellipse4" presStyleLbl="vennNode1" presStyleIdx="3" presStyleCnt="7" custScaleX="118114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3DD12DB8-5B98-4324-99FB-06166B7C6D65}" type="pres">
      <dgm:prSet presAssocID="{BC942C53-0936-4527-8260-83DA0D9D7392}" presName="ellipse5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59E5CB09-10C4-48DA-AC28-7DCC2A37E262}" type="pres">
      <dgm:prSet presAssocID="{BC942C53-0936-4527-8260-83DA0D9D7392}" presName="ellipse6" presStyleLbl="vennNode1" presStyleIdx="5" presStyleCnt="7" custScaleX="119398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7AB4D10C-322D-4BA9-BF15-72BB39F76E0F}" type="pres">
      <dgm:prSet presAssocID="{BC942C53-0936-4527-8260-83DA0D9D7392}" presName="ellipse7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00FB56C8-42E3-4E20-95A6-7EB7F3D516C4}" srcId="{BC942C53-0936-4527-8260-83DA0D9D7392}" destId="{F0739F6B-B895-4F97-9D43-A2CB60335385}" srcOrd="6" destOrd="0" parTransId="{627D0D0C-502F-4D17-BBD8-0F89BFC2B415}" sibTransId="{A21FECE5-AC9C-45A8-B9B2-2A5814A345F9}"/>
    <dgm:cxn modelId="{65FB2DC5-C1BC-43AB-BAB2-E6CB31A93443}" type="presOf" srcId="{CB3BAB37-6F55-4DF1-9E68-761C134ACCC0}" destId="{AC243F2B-5B3A-4190-B1E3-EE0D0393C6AA}" srcOrd="0" destOrd="0" presId="urn:microsoft.com/office/officeart/2005/8/layout/rings+Icon"/>
    <dgm:cxn modelId="{38A39812-FB67-4264-89E1-5F61B4D38351}" srcId="{BC942C53-0936-4527-8260-83DA0D9D7392}" destId="{0658B5DF-53C3-4979-8D02-D4F6A0654E9D}" srcOrd="5" destOrd="0" parTransId="{A6DC06D6-33A0-42F1-B8B3-F638D9C55D0F}" sibTransId="{02A71926-6227-4036-AF3B-10D9CF9C7051}"/>
    <dgm:cxn modelId="{B8B53177-AB2C-4191-A1B2-CD4E6D234D07}" srcId="{BC942C53-0936-4527-8260-83DA0D9D7392}" destId="{A5D816B3-44FA-4467-BD90-C53957EF35EC}" srcOrd="7" destOrd="0" parTransId="{5FF998F3-8193-45DD-A675-0D5407905A6B}" sibTransId="{807F3081-905D-4A50-8227-F252B2CB984C}"/>
    <dgm:cxn modelId="{C3FF6A47-EFA0-4A0B-8DA5-8CA16B0C1452}" type="presOf" srcId="{83034F1C-49A6-4F1C-84C5-6106FCF1875C}" destId="{55DFEB6C-AF93-46D5-9018-E79F98416E1A}" srcOrd="0" destOrd="0" presId="urn:microsoft.com/office/officeart/2005/8/layout/rings+Icon"/>
    <dgm:cxn modelId="{7A8BCC94-181B-4E5A-A40F-91F637D05708}" type="presOf" srcId="{EC6F90E7-A8B1-43EB-A4FC-C6AAC2D55B41}" destId="{E850C744-B2FD-4FC8-B4A3-A240DAA5F712}" srcOrd="0" destOrd="0" presId="urn:microsoft.com/office/officeart/2005/8/layout/rings+Icon"/>
    <dgm:cxn modelId="{563FB853-E576-4522-8CE8-7DA99797D8FC}" srcId="{BC942C53-0936-4527-8260-83DA0D9D7392}" destId="{83034F1C-49A6-4F1C-84C5-6106FCF1875C}" srcOrd="3" destOrd="0" parTransId="{4C03F0B1-600F-4E37-8671-1E7F5D41557B}" sibTransId="{EC1D52FF-2D63-478C-9831-C751561B38B1}"/>
    <dgm:cxn modelId="{128AF534-2AA7-4EFA-BFDF-C75E29281A8C}" type="presOf" srcId="{AF197428-6792-44A4-B910-CE5762F8A28F}" destId="{3DD12DB8-5B98-4324-99FB-06166B7C6D65}" srcOrd="0" destOrd="0" presId="urn:microsoft.com/office/officeart/2005/8/layout/rings+Icon"/>
    <dgm:cxn modelId="{9AD6EAB2-022F-4613-ABF4-4CAC3BB2C3E2}" srcId="{BC942C53-0936-4527-8260-83DA0D9D7392}" destId="{CB3BAB37-6F55-4DF1-9E68-761C134ACCC0}" srcOrd="0" destOrd="0" parTransId="{207EE20A-AAB3-4C4E-BB3B-1309B929A702}" sibTransId="{9E0DB190-F4D2-4179-83F0-18796E289E21}"/>
    <dgm:cxn modelId="{E5B6D689-5EF4-49A0-A302-2E1BDDF19F55}" type="presOf" srcId="{0658B5DF-53C3-4979-8D02-D4F6A0654E9D}" destId="{59E5CB09-10C4-48DA-AC28-7DCC2A37E262}" srcOrd="0" destOrd="0" presId="urn:microsoft.com/office/officeart/2005/8/layout/rings+Icon"/>
    <dgm:cxn modelId="{3D6D6BA5-D18A-47DB-8799-7929A81B9E3B}" type="presOf" srcId="{C1E068EB-7B24-4A48-AC61-D2E9BBC2C898}" destId="{93EFD0E3-BE5D-4220-A424-19BB911BE2D8}" srcOrd="0" destOrd="0" presId="urn:microsoft.com/office/officeart/2005/8/layout/rings+Icon"/>
    <dgm:cxn modelId="{CDF71478-77FC-4273-A44D-CB718826481E}" type="presOf" srcId="{BC942C53-0936-4527-8260-83DA0D9D7392}" destId="{EF43FA7A-27C0-48F8-8EFE-60C9239CDC0E}" srcOrd="0" destOrd="0" presId="urn:microsoft.com/office/officeart/2005/8/layout/rings+Icon"/>
    <dgm:cxn modelId="{E7DBAD0F-FCE4-4644-AB22-C89E9F7060ED}" srcId="{BC942C53-0936-4527-8260-83DA0D9D7392}" destId="{AF197428-6792-44A4-B910-CE5762F8A28F}" srcOrd="4" destOrd="0" parTransId="{C83D4714-945F-4D2F-A559-F7321EBD3F6D}" sibTransId="{86DFBB98-7DEE-4F6E-898B-4BFBD88B4706}"/>
    <dgm:cxn modelId="{EE6B06E7-0E8D-45FB-97C3-E5A2CF44C9AF}" srcId="{BC942C53-0936-4527-8260-83DA0D9D7392}" destId="{EC6F90E7-A8B1-43EB-A4FC-C6AAC2D55B41}" srcOrd="2" destOrd="0" parTransId="{A7ABCB08-945D-40D0-9A08-2DC63C4F06B8}" sibTransId="{355EE50D-D2BF-4E70-8AFB-4A8534656DED}"/>
    <dgm:cxn modelId="{9D0B6470-9252-488C-A40E-0806D4E2D442}" srcId="{BC942C53-0936-4527-8260-83DA0D9D7392}" destId="{C1E068EB-7B24-4A48-AC61-D2E9BBC2C898}" srcOrd="1" destOrd="0" parTransId="{15CD2727-D996-4B12-A77E-069423CF686A}" sibTransId="{FA8AF4C3-7ABC-4362-A7B0-ED04D4557226}"/>
    <dgm:cxn modelId="{87F90A0B-A3D5-4415-B311-397C968A1597}" type="presOf" srcId="{F0739F6B-B895-4F97-9D43-A2CB60335385}" destId="{7AB4D10C-322D-4BA9-BF15-72BB39F76E0F}" srcOrd="0" destOrd="0" presId="urn:microsoft.com/office/officeart/2005/8/layout/rings+Icon"/>
    <dgm:cxn modelId="{EB85C003-4C44-43C4-9344-DCBA2396CA5F}" type="presParOf" srcId="{EF43FA7A-27C0-48F8-8EFE-60C9239CDC0E}" destId="{AC243F2B-5B3A-4190-B1E3-EE0D0393C6AA}" srcOrd="0" destOrd="0" presId="urn:microsoft.com/office/officeart/2005/8/layout/rings+Icon"/>
    <dgm:cxn modelId="{001BE316-40B8-4AFB-AB8C-6EC54E943D42}" type="presParOf" srcId="{EF43FA7A-27C0-48F8-8EFE-60C9239CDC0E}" destId="{93EFD0E3-BE5D-4220-A424-19BB911BE2D8}" srcOrd="1" destOrd="0" presId="urn:microsoft.com/office/officeart/2005/8/layout/rings+Icon"/>
    <dgm:cxn modelId="{F2E4119C-E6B5-4BD3-AB68-70E6AD074F0C}" type="presParOf" srcId="{EF43FA7A-27C0-48F8-8EFE-60C9239CDC0E}" destId="{E850C744-B2FD-4FC8-B4A3-A240DAA5F712}" srcOrd="2" destOrd="0" presId="urn:microsoft.com/office/officeart/2005/8/layout/rings+Icon"/>
    <dgm:cxn modelId="{0BFAD396-0CDD-4190-B050-5D34F2C5974B}" type="presParOf" srcId="{EF43FA7A-27C0-48F8-8EFE-60C9239CDC0E}" destId="{55DFEB6C-AF93-46D5-9018-E79F98416E1A}" srcOrd="3" destOrd="0" presId="urn:microsoft.com/office/officeart/2005/8/layout/rings+Icon"/>
    <dgm:cxn modelId="{D56C4672-12A4-41EE-9DB1-145D1525DF82}" type="presParOf" srcId="{EF43FA7A-27C0-48F8-8EFE-60C9239CDC0E}" destId="{3DD12DB8-5B98-4324-99FB-06166B7C6D65}" srcOrd="4" destOrd="0" presId="urn:microsoft.com/office/officeart/2005/8/layout/rings+Icon"/>
    <dgm:cxn modelId="{8EAB3FD5-2407-4645-9E0C-FF8108C2A273}" type="presParOf" srcId="{EF43FA7A-27C0-48F8-8EFE-60C9239CDC0E}" destId="{59E5CB09-10C4-48DA-AC28-7DCC2A37E262}" srcOrd="5" destOrd="0" presId="urn:microsoft.com/office/officeart/2005/8/layout/rings+Icon"/>
    <dgm:cxn modelId="{5E547AEE-8EDB-4829-BD45-3138F15A866C}" type="presParOf" srcId="{EF43FA7A-27C0-48F8-8EFE-60C9239CDC0E}" destId="{7AB4D10C-322D-4BA9-BF15-72BB39F76E0F}" srcOrd="6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50EABB-801F-4BEB-A7E0-86687A3B3500}">
      <dsp:nvSpPr>
        <dsp:cNvPr id="0" name=""/>
        <dsp:cNvSpPr/>
      </dsp:nvSpPr>
      <dsp:spPr>
        <a:xfrm>
          <a:off x="0" y="0"/>
          <a:ext cx="825500" cy="825500"/>
        </a:xfrm>
        <a:prstGeom prst="pie">
          <a:avLst>
            <a:gd name="adj1" fmla="val 5400000"/>
            <a:gd name="adj2" fmla="val 1620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9AE87A4D-4453-4FF3-A0BF-586888C7959E}">
      <dsp:nvSpPr>
        <dsp:cNvPr id="0" name=""/>
        <dsp:cNvSpPr/>
      </dsp:nvSpPr>
      <dsp:spPr>
        <a:xfrm>
          <a:off x="412750" y="0"/>
          <a:ext cx="3016250" cy="825500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dirty="0" smtClean="0"/>
            <a:t>EVASIÓN TRIBUTARIA</a:t>
          </a:r>
          <a:endParaRPr lang="es-PE" sz="2400" kern="1200" dirty="0"/>
        </a:p>
      </dsp:txBody>
      <dsp:txXfrm>
        <a:off x="412750" y="0"/>
        <a:ext cx="3016250" cy="825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F7A04C-D278-4822-818D-50A9ADBC7FB4}">
      <dsp:nvSpPr>
        <dsp:cNvPr id="0" name=""/>
        <dsp:cNvSpPr/>
      </dsp:nvSpPr>
      <dsp:spPr>
        <a:xfrm>
          <a:off x="0" y="0"/>
          <a:ext cx="825500" cy="825500"/>
        </a:xfrm>
        <a:prstGeom prst="pie">
          <a:avLst>
            <a:gd name="adj1" fmla="val 5400000"/>
            <a:gd name="adj2" fmla="val 1620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3F3FD94C-FDEA-4106-A9F9-8D8A42AAA268}">
      <dsp:nvSpPr>
        <dsp:cNvPr id="0" name=""/>
        <dsp:cNvSpPr/>
      </dsp:nvSpPr>
      <dsp:spPr>
        <a:xfrm>
          <a:off x="412750" y="0"/>
          <a:ext cx="3016250" cy="82550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b="1" kern="1200" dirty="0" smtClean="0">
              <a:solidFill>
                <a:schemeClr val="tx1"/>
              </a:solidFill>
            </a:rPr>
            <a:t>REDUCIR A UN NIVEL ÓPTIMO</a:t>
          </a:r>
          <a:endParaRPr lang="es-PE" sz="2300" b="1" kern="1200" dirty="0">
            <a:solidFill>
              <a:schemeClr val="tx1"/>
            </a:solidFill>
          </a:endParaRPr>
        </a:p>
      </dsp:txBody>
      <dsp:txXfrm>
        <a:off x="412750" y="0"/>
        <a:ext cx="3016250" cy="8255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B84392-76E2-46C4-B803-A76DB15AB265}">
      <dsp:nvSpPr>
        <dsp:cNvPr id="0" name=""/>
        <dsp:cNvSpPr/>
      </dsp:nvSpPr>
      <dsp:spPr>
        <a:xfrm>
          <a:off x="0" y="0"/>
          <a:ext cx="1477328" cy="1477328"/>
        </a:xfrm>
        <a:prstGeom prst="pie">
          <a:avLst>
            <a:gd name="adj1" fmla="val 5400000"/>
            <a:gd name="adj2" fmla="val 1620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81FA936E-500B-4002-A553-E8AC2A728C60}">
      <dsp:nvSpPr>
        <dsp:cNvPr id="0" name=""/>
        <dsp:cNvSpPr/>
      </dsp:nvSpPr>
      <dsp:spPr>
        <a:xfrm>
          <a:off x="738664" y="0"/>
          <a:ext cx="2690336" cy="1477328"/>
        </a:xfrm>
        <a:prstGeom prst="rect">
          <a:avLst/>
        </a:prstGeom>
        <a:solidFill>
          <a:schemeClr val="bg1">
            <a:lumMod val="75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dirty="0" smtClean="0"/>
            <a:t>POLITICA FISCAL</a:t>
          </a:r>
          <a:endParaRPr lang="es-PE" sz="2400" b="1" kern="1200" dirty="0"/>
        </a:p>
      </dsp:txBody>
      <dsp:txXfrm>
        <a:off x="738664" y="0"/>
        <a:ext cx="2690336" cy="701730"/>
      </dsp:txXfrm>
    </dsp:sp>
    <dsp:sp modelId="{55846C3B-A056-45C8-AD75-4F155F9E7705}">
      <dsp:nvSpPr>
        <dsp:cNvPr id="0" name=""/>
        <dsp:cNvSpPr/>
      </dsp:nvSpPr>
      <dsp:spPr>
        <a:xfrm>
          <a:off x="387798" y="701730"/>
          <a:ext cx="701730" cy="70173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1E2F66-5BF0-4FE9-802F-BBB76A0CFDDF}">
      <dsp:nvSpPr>
        <dsp:cNvPr id="0" name=""/>
        <dsp:cNvSpPr/>
      </dsp:nvSpPr>
      <dsp:spPr>
        <a:xfrm>
          <a:off x="738664" y="701730"/>
          <a:ext cx="2690336" cy="70173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dirty="0" smtClean="0"/>
            <a:t>POLITICA CRIMINAL</a:t>
          </a:r>
          <a:endParaRPr lang="es-PE" sz="2400" b="1" kern="1200" dirty="0"/>
        </a:p>
      </dsp:txBody>
      <dsp:txXfrm>
        <a:off x="738664" y="701730"/>
        <a:ext cx="2690336" cy="7017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C9FF9-FB7A-4454-B79A-414C0F67C655}">
      <dsp:nvSpPr>
        <dsp:cNvPr id="0" name=""/>
        <dsp:cNvSpPr/>
      </dsp:nvSpPr>
      <dsp:spPr>
        <a:xfrm>
          <a:off x="0" y="475297"/>
          <a:ext cx="2879725" cy="633730"/>
        </a:xfrm>
        <a:prstGeom prst="notchedRightArrow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</dsp:sp>
    <dsp:sp modelId="{0785AC08-CD39-4395-906B-A292CC427B26}">
      <dsp:nvSpPr>
        <dsp:cNvPr id="0" name=""/>
        <dsp:cNvSpPr/>
      </dsp:nvSpPr>
      <dsp:spPr>
        <a:xfrm>
          <a:off x="0" y="0"/>
          <a:ext cx="2591752" cy="633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b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b="1" kern="1200" dirty="0" smtClean="0"/>
            <a:t>Soluciones </a:t>
          </a:r>
          <a:endParaRPr lang="es-PE" sz="2200" kern="1200" dirty="0"/>
        </a:p>
      </dsp:txBody>
      <dsp:txXfrm>
        <a:off x="0" y="0"/>
        <a:ext cx="2591752" cy="633730"/>
      </dsp:txXfrm>
    </dsp:sp>
    <dsp:sp modelId="{E56F4462-AFD2-4128-8A8B-AF8116CF78CC}">
      <dsp:nvSpPr>
        <dsp:cNvPr id="0" name=""/>
        <dsp:cNvSpPr/>
      </dsp:nvSpPr>
      <dsp:spPr>
        <a:xfrm>
          <a:off x="1216660" y="712946"/>
          <a:ext cx="158432" cy="1584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5D963D-B792-4A7D-9EF7-07A0836F7085}">
      <dsp:nvSpPr>
        <dsp:cNvPr id="0" name=""/>
        <dsp:cNvSpPr/>
      </dsp:nvSpPr>
      <dsp:spPr>
        <a:xfrm>
          <a:off x="0" y="497205"/>
          <a:ext cx="2879725" cy="662940"/>
        </a:xfrm>
        <a:prstGeom prst="notchedRightArrow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</dsp:sp>
    <dsp:sp modelId="{1FED93EA-8F46-473E-AA7D-D2D0A116A9DE}">
      <dsp:nvSpPr>
        <dsp:cNvPr id="0" name=""/>
        <dsp:cNvSpPr/>
      </dsp:nvSpPr>
      <dsp:spPr>
        <a:xfrm>
          <a:off x="0" y="0"/>
          <a:ext cx="2591752" cy="662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b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b="1" kern="1200" dirty="0" smtClean="0"/>
            <a:t>Problema real</a:t>
          </a:r>
          <a:endParaRPr lang="es-PE" sz="2300" kern="1200" dirty="0"/>
        </a:p>
      </dsp:txBody>
      <dsp:txXfrm>
        <a:off x="0" y="0"/>
        <a:ext cx="2591752" cy="662940"/>
      </dsp:txXfrm>
    </dsp:sp>
    <dsp:sp modelId="{7185CE01-A76C-43FB-AD89-5A39E2191761}">
      <dsp:nvSpPr>
        <dsp:cNvPr id="0" name=""/>
        <dsp:cNvSpPr/>
      </dsp:nvSpPr>
      <dsp:spPr>
        <a:xfrm>
          <a:off x="1213008" y="745807"/>
          <a:ext cx="165735" cy="1657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E89E4F-F30B-4A7E-B731-819A90A10279}">
      <dsp:nvSpPr>
        <dsp:cNvPr id="0" name=""/>
        <dsp:cNvSpPr/>
      </dsp:nvSpPr>
      <dsp:spPr>
        <a:xfrm>
          <a:off x="0" y="475297"/>
          <a:ext cx="2879725" cy="633730"/>
        </a:xfrm>
        <a:prstGeom prst="notchedRightArrow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FB89F5A9-D281-4E3D-9712-8502E84F3621}">
      <dsp:nvSpPr>
        <dsp:cNvPr id="0" name=""/>
        <dsp:cNvSpPr/>
      </dsp:nvSpPr>
      <dsp:spPr>
        <a:xfrm>
          <a:off x="0" y="0"/>
          <a:ext cx="2591752" cy="633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b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b="1" kern="1200" dirty="0" smtClean="0"/>
            <a:t>Objetivo</a:t>
          </a:r>
          <a:endParaRPr lang="es-PE" sz="2200" kern="1200" dirty="0"/>
        </a:p>
      </dsp:txBody>
      <dsp:txXfrm>
        <a:off x="0" y="0"/>
        <a:ext cx="2591752" cy="633730"/>
      </dsp:txXfrm>
    </dsp:sp>
    <dsp:sp modelId="{E2541A3C-0FAF-4C38-9F27-1FE11F948858}">
      <dsp:nvSpPr>
        <dsp:cNvPr id="0" name=""/>
        <dsp:cNvSpPr/>
      </dsp:nvSpPr>
      <dsp:spPr>
        <a:xfrm>
          <a:off x="1216660" y="712946"/>
          <a:ext cx="158432" cy="1584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650C37-C804-4EAF-800A-1B1F9F24C9D0}">
      <dsp:nvSpPr>
        <dsp:cNvPr id="0" name=""/>
        <dsp:cNvSpPr/>
      </dsp:nvSpPr>
      <dsp:spPr>
        <a:xfrm rot="10800000">
          <a:off x="0" y="0"/>
          <a:ext cx="8352928" cy="1388626"/>
        </a:xfrm>
        <a:prstGeom prst="trapezoid">
          <a:avLst>
            <a:gd name="adj" fmla="val 82857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4300" kern="1200" dirty="0" smtClean="0"/>
            <a:t>Control de cumplimiento</a:t>
          </a:r>
          <a:endParaRPr lang="es-PE" sz="4300" kern="1200" dirty="0"/>
        </a:p>
      </dsp:txBody>
      <dsp:txXfrm rot="-10800000">
        <a:off x="1461762" y="0"/>
        <a:ext cx="5429403" cy="1388626"/>
      </dsp:txXfrm>
    </dsp:sp>
    <dsp:sp modelId="{092FBCAB-44A3-4702-83D9-6DE44134D20F}">
      <dsp:nvSpPr>
        <dsp:cNvPr id="0" name=""/>
        <dsp:cNvSpPr/>
      </dsp:nvSpPr>
      <dsp:spPr>
        <a:xfrm rot="10800000">
          <a:off x="758693" y="1285923"/>
          <a:ext cx="6979452" cy="1388626"/>
        </a:xfrm>
        <a:prstGeom prst="trapezoid">
          <a:avLst>
            <a:gd name="adj" fmla="val 82857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4300" kern="1200" dirty="0" smtClean="0"/>
            <a:t>Inductivas</a:t>
          </a:r>
          <a:endParaRPr lang="es-PE" sz="4300" kern="1200" dirty="0"/>
        </a:p>
      </dsp:txBody>
      <dsp:txXfrm rot="-10800000">
        <a:off x="1980097" y="1285923"/>
        <a:ext cx="4536644" cy="1388626"/>
      </dsp:txXfrm>
    </dsp:sp>
    <dsp:sp modelId="{92633E15-33E2-444C-9E93-A7BEDE8EBF6C}">
      <dsp:nvSpPr>
        <dsp:cNvPr id="0" name=""/>
        <dsp:cNvSpPr/>
      </dsp:nvSpPr>
      <dsp:spPr>
        <a:xfrm rot="10800000">
          <a:off x="1691112" y="2525216"/>
          <a:ext cx="5074069" cy="1388626"/>
        </a:xfrm>
        <a:prstGeom prst="trapezoid">
          <a:avLst>
            <a:gd name="adj" fmla="val 82857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4300" kern="1200" dirty="0" smtClean="0"/>
            <a:t>Verificaciones</a:t>
          </a:r>
          <a:endParaRPr lang="es-PE" sz="4300" kern="1200" dirty="0"/>
        </a:p>
      </dsp:txBody>
      <dsp:txXfrm rot="-10800000">
        <a:off x="2579074" y="2525216"/>
        <a:ext cx="3298145" cy="1388626"/>
      </dsp:txXfrm>
    </dsp:sp>
    <dsp:sp modelId="{06652008-2F82-419B-BDD1-A28CAB2FBEF9}">
      <dsp:nvSpPr>
        <dsp:cNvPr id="0" name=""/>
        <dsp:cNvSpPr/>
      </dsp:nvSpPr>
      <dsp:spPr>
        <a:xfrm rot="10800000">
          <a:off x="2347106" y="3691481"/>
          <a:ext cx="3658715" cy="874681"/>
        </a:xfrm>
        <a:prstGeom prst="trapezoid">
          <a:avLst>
            <a:gd name="adj" fmla="val 82857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4200" kern="1200" dirty="0" smtClean="0"/>
            <a:t>Auditoria  </a:t>
          </a:r>
          <a:endParaRPr lang="es-PE" sz="4200" kern="1200" dirty="0"/>
        </a:p>
      </dsp:txBody>
      <dsp:txXfrm rot="-10800000">
        <a:off x="2347106" y="3691481"/>
        <a:ext cx="3658715" cy="87468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243F2B-5B3A-4190-B1E3-EE0D0393C6AA}">
      <dsp:nvSpPr>
        <dsp:cNvPr id="0" name=""/>
        <dsp:cNvSpPr/>
      </dsp:nvSpPr>
      <dsp:spPr>
        <a:xfrm>
          <a:off x="0" y="776615"/>
          <a:ext cx="2165425" cy="2165462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800" b="1" kern="1200" dirty="0" smtClean="0"/>
            <a:t>No declarar ventas</a:t>
          </a:r>
          <a:endParaRPr lang="es-ES" sz="1800" b="1" kern="1200" dirty="0"/>
        </a:p>
      </dsp:txBody>
      <dsp:txXfrm>
        <a:off x="317119" y="1093740"/>
        <a:ext cx="1531187" cy="1531212"/>
      </dsp:txXfrm>
    </dsp:sp>
    <dsp:sp modelId="{93EFD0E3-BE5D-4220-A424-19BB911BE2D8}">
      <dsp:nvSpPr>
        <dsp:cNvPr id="0" name=""/>
        <dsp:cNvSpPr/>
      </dsp:nvSpPr>
      <dsp:spPr>
        <a:xfrm>
          <a:off x="792093" y="2369983"/>
          <a:ext cx="2798704" cy="2165462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No entregar comprobante de pago</a:t>
          </a:r>
          <a:endParaRPr lang="es-ES" sz="1800" b="1" kern="1200" dirty="0"/>
        </a:p>
      </dsp:txBody>
      <dsp:txXfrm>
        <a:off x="1201954" y="2687108"/>
        <a:ext cx="1978982" cy="1531212"/>
      </dsp:txXfrm>
    </dsp:sp>
    <dsp:sp modelId="{E850C744-B2FD-4FC8-B4A3-A240DAA5F712}">
      <dsp:nvSpPr>
        <dsp:cNvPr id="0" name=""/>
        <dsp:cNvSpPr/>
      </dsp:nvSpPr>
      <dsp:spPr>
        <a:xfrm>
          <a:off x="2218348" y="776615"/>
          <a:ext cx="2165425" cy="2165462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800" b="1" kern="1200" dirty="0" smtClean="0"/>
            <a:t>No anotar ingresos en los libros y registros contables</a:t>
          </a:r>
          <a:endParaRPr lang="es-ES" sz="1800" b="1" kern="1200" dirty="0"/>
        </a:p>
      </dsp:txBody>
      <dsp:txXfrm>
        <a:off x="2535467" y="1093740"/>
        <a:ext cx="1531187" cy="1531212"/>
      </dsp:txXfrm>
    </dsp:sp>
    <dsp:sp modelId="{55DFEB6C-AF93-46D5-9018-E79F98416E1A}">
      <dsp:nvSpPr>
        <dsp:cNvPr id="0" name=""/>
        <dsp:cNvSpPr/>
      </dsp:nvSpPr>
      <dsp:spPr>
        <a:xfrm>
          <a:off x="3130959" y="2369983"/>
          <a:ext cx="2557671" cy="2165462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Subvaluación o sobrevaluación</a:t>
          </a:r>
          <a:endParaRPr lang="es-ES" sz="1800" b="1" kern="1200" dirty="0"/>
        </a:p>
      </dsp:txBody>
      <dsp:txXfrm>
        <a:off x="3505521" y="2687108"/>
        <a:ext cx="1808547" cy="1531212"/>
      </dsp:txXfrm>
    </dsp:sp>
    <dsp:sp modelId="{3DD12DB8-5B98-4324-99FB-06166B7C6D65}">
      <dsp:nvSpPr>
        <dsp:cNvPr id="0" name=""/>
        <dsp:cNvSpPr/>
      </dsp:nvSpPr>
      <dsp:spPr>
        <a:xfrm>
          <a:off x="4436697" y="776615"/>
          <a:ext cx="2165425" cy="2165462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Gastos falsos o facturas de favor</a:t>
          </a:r>
          <a:endParaRPr lang="es-ES" sz="1800" b="1" kern="1200" dirty="0"/>
        </a:p>
      </dsp:txBody>
      <dsp:txXfrm>
        <a:off x="4753816" y="1093740"/>
        <a:ext cx="1531187" cy="1531212"/>
      </dsp:txXfrm>
    </dsp:sp>
    <dsp:sp modelId="{59E5CB09-10C4-48DA-AC28-7DCC2A37E262}">
      <dsp:nvSpPr>
        <dsp:cNvPr id="0" name=""/>
        <dsp:cNvSpPr/>
      </dsp:nvSpPr>
      <dsp:spPr>
        <a:xfrm>
          <a:off x="5335406" y="2369983"/>
          <a:ext cx="2585475" cy="2165462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Préstamos ficticios para generar intereses a la vinculada</a:t>
          </a:r>
          <a:endParaRPr lang="es-ES" sz="1800" b="1" kern="1200" dirty="0"/>
        </a:p>
      </dsp:txBody>
      <dsp:txXfrm>
        <a:off x="5714040" y="2687108"/>
        <a:ext cx="1828207" cy="1531212"/>
      </dsp:txXfrm>
    </dsp:sp>
    <dsp:sp modelId="{7AB4D10C-322D-4BA9-BF15-72BB39F76E0F}">
      <dsp:nvSpPr>
        <dsp:cNvPr id="0" name=""/>
        <dsp:cNvSpPr/>
      </dsp:nvSpPr>
      <dsp:spPr>
        <a:xfrm>
          <a:off x="6655046" y="776615"/>
          <a:ext cx="2165425" cy="2165462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Deducción de gastos sin comprobantes de pago.</a:t>
          </a:r>
          <a:endParaRPr lang="es-ES" sz="1800" b="1" kern="1200" dirty="0"/>
        </a:p>
      </dsp:txBody>
      <dsp:txXfrm>
        <a:off x="6972165" y="1093740"/>
        <a:ext cx="1531187" cy="15312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Círculos interconectados"/>
  <dgm:desc val="Se usa para mostrar ideas o conceptos superpuestos o interconectados. Las siete primeras líneas del texto de nivel 1 se corresponden con un círculo. El texto sin usar no aparece, pero sigue estando disponible si cambia de diseño.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47E064-56FD-48F1-947E-19C4D4EEDB70}" type="datetimeFigureOut">
              <a:rPr lang="es-PE" smtClean="0"/>
              <a:pPr/>
              <a:t>15/02/2019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7D871D-BD4A-4643-9C74-9A86A13F5234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83166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57692-647F-48E2-8C8E-BC9318AF9895}" type="datetimeFigureOut">
              <a:rPr lang="es-PE" smtClean="0"/>
              <a:pPr/>
              <a:t>15/02/2019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92201" y="3228705"/>
            <a:ext cx="7942238" cy="305911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1FC51-4624-4915-919F-C345F4F3D2DB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0564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A0BCCF2-85D9-496F-AE14-9FC629E096F2}" type="slidenum">
              <a:rPr lang="es-ES" b="0" smtClean="0"/>
              <a:pPr/>
              <a:t>27</a:t>
            </a:fld>
            <a:endParaRPr lang="es-ES" b="0" smtClean="0"/>
          </a:p>
        </p:txBody>
      </p:sp>
      <p:sp>
        <p:nvSpPr>
          <p:cNvPr id="51203" name="Rectangle 7"/>
          <p:cNvSpPr txBox="1">
            <a:spLocks noGrp="1" noChangeArrowheads="1"/>
          </p:cNvSpPr>
          <p:nvPr/>
        </p:nvSpPr>
        <p:spPr bwMode="auto">
          <a:xfrm>
            <a:off x="5622802" y="6456612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/>
            <a:fld id="{49015715-E362-4719-B2E1-58739392610C}" type="slidenum">
              <a:rPr lang="es-ES" sz="1200"/>
              <a:pPr algn="r"/>
              <a:t>27</a:t>
            </a:fld>
            <a:endParaRPr lang="es-ES" sz="1200"/>
          </a:p>
        </p:txBody>
      </p:sp>
      <p:sp>
        <p:nvSpPr>
          <p:cNvPr id="5120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5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s-ES" smtClean="0">
                <a:latin typeface="Times New Roman" pitchFamily="18" charset="0"/>
              </a:rPr>
              <a:t>Tributación y ciudadanía, 2 conceptos mutuamente interdependientes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s-ES" smtClean="0">
                <a:latin typeface="Times New Roman" pitchFamily="18" charset="0"/>
              </a:rPr>
              <a:t>En su concepción moderna nacen juntos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s-ES" smtClean="0">
                <a:latin typeface="Times New Roman" pitchFamily="18" charset="0"/>
              </a:rPr>
              <a:t>El CIUDADANO, en tanto construye la “ciudad” </a:t>
            </a:r>
            <a:r>
              <a:rPr lang="es-ES" smtClean="0">
                <a:latin typeface="Times New Roman" pitchFamily="18" charset="0"/>
                <a:sym typeface="Wingdings" pitchFamily="2" charset="2"/>
              </a:rPr>
              <a:t> Aporta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s-ES" smtClean="0">
                <a:latin typeface="Times New Roman" pitchFamily="18" charset="0"/>
                <a:sym typeface="Wingdings" pitchFamily="2" charset="2"/>
              </a:rPr>
              <a:t>El CIUDADANO, en tanto es sujeto de derechos  Participa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s-ES" smtClean="0">
                <a:latin typeface="Times New Roman" pitchFamily="18" charset="0"/>
                <a:sym typeface="Wingdings" pitchFamily="2" charset="2"/>
              </a:rPr>
              <a:t>Ambas son dimensiones inseparables de su Identidad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s-ES" smtClean="0">
                <a:latin typeface="Times New Roman" pitchFamily="18" charset="0"/>
                <a:sym typeface="Wingdings" pitchFamily="2" charset="2"/>
              </a:rPr>
              <a:t>No son CONDICIONALES una de otra</a:t>
            </a:r>
            <a:endParaRPr lang="es-ES" smtClean="0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</a:pPr>
            <a:endParaRPr lang="es-E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66D2-46FF-4041-890F-0665E34C5622}" type="datetimeFigureOut">
              <a:rPr lang="es-PE" smtClean="0"/>
              <a:pPr/>
              <a:t>15/02/2019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1D15-3C83-4C82-A409-E4DBDBEDD408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72193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66D2-46FF-4041-890F-0665E34C5622}" type="datetimeFigureOut">
              <a:rPr lang="es-PE" smtClean="0"/>
              <a:pPr/>
              <a:t>15/02/2019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1D15-3C83-4C82-A409-E4DBDBEDD408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68538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66D2-46FF-4041-890F-0665E34C5622}" type="datetimeFigureOut">
              <a:rPr lang="es-PE" smtClean="0"/>
              <a:pPr/>
              <a:t>15/02/2019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1D15-3C83-4C82-A409-E4DBDBEDD408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65880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66D2-46FF-4041-890F-0665E34C5622}" type="datetimeFigureOut">
              <a:rPr lang="es-PE" smtClean="0"/>
              <a:pPr/>
              <a:t>15/02/2019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1D15-3C83-4C82-A409-E4DBDBEDD408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82440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66D2-46FF-4041-890F-0665E34C5622}" type="datetimeFigureOut">
              <a:rPr lang="es-PE" smtClean="0"/>
              <a:pPr/>
              <a:t>15/02/2019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1D15-3C83-4C82-A409-E4DBDBEDD408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9199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66D2-46FF-4041-890F-0665E34C5622}" type="datetimeFigureOut">
              <a:rPr lang="es-PE" smtClean="0"/>
              <a:pPr/>
              <a:t>15/02/2019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1D15-3C83-4C82-A409-E4DBDBEDD408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02304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66D2-46FF-4041-890F-0665E34C5622}" type="datetimeFigureOut">
              <a:rPr lang="es-PE" smtClean="0"/>
              <a:pPr/>
              <a:t>15/02/2019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1D15-3C83-4C82-A409-E4DBDBEDD408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18572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66D2-46FF-4041-890F-0665E34C5622}" type="datetimeFigureOut">
              <a:rPr lang="es-PE" smtClean="0"/>
              <a:pPr/>
              <a:t>15/02/2019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1D15-3C83-4C82-A409-E4DBDBEDD408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75575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66D2-46FF-4041-890F-0665E34C5622}" type="datetimeFigureOut">
              <a:rPr lang="es-PE" smtClean="0"/>
              <a:pPr/>
              <a:t>15/02/2019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1D15-3C83-4C82-A409-E4DBDBEDD408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33463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66D2-46FF-4041-890F-0665E34C5622}" type="datetimeFigureOut">
              <a:rPr lang="es-PE" smtClean="0"/>
              <a:pPr/>
              <a:t>15/02/2019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1D15-3C83-4C82-A409-E4DBDBEDD408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38312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66D2-46FF-4041-890F-0665E34C5622}" type="datetimeFigureOut">
              <a:rPr lang="es-PE" smtClean="0"/>
              <a:pPr/>
              <a:t>15/02/2019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1D15-3C83-4C82-A409-E4DBDBEDD408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80310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E66D2-46FF-4041-890F-0665E34C5622}" type="datetimeFigureOut">
              <a:rPr lang="es-PE" smtClean="0"/>
              <a:pPr/>
              <a:t>15/02/2019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11D15-3C83-4C82-A409-E4DBDBEDD408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75230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26" Type="http://schemas.microsoft.com/office/2007/relationships/diagramDrawing" Target="../diagrams/drawing5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5" Type="http://schemas.openxmlformats.org/officeDocument/2006/relationships/diagramColors" Target="../diagrams/colors5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29" Type="http://schemas.openxmlformats.org/officeDocument/2006/relationships/diagramQuickStyle" Target="../diagrams/quickStyle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24" Type="http://schemas.openxmlformats.org/officeDocument/2006/relationships/diagramQuickStyle" Target="../diagrams/quickStyle5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23" Type="http://schemas.openxmlformats.org/officeDocument/2006/relationships/diagramLayout" Target="../diagrams/layout5.xml"/><Relationship Id="rId28" Type="http://schemas.openxmlformats.org/officeDocument/2006/relationships/diagramLayout" Target="../diagrams/layout6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31" Type="http://schemas.microsoft.com/office/2007/relationships/diagramDrawing" Target="../diagrams/drawing6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diagramData" Target="../diagrams/data5.xml"/><Relationship Id="rId27" Type="http://schemas.openxmlformats.org/officeDocument/2006/relationships/diagramData" Target="../diagrams/data6.xml"/><Relationship Id="rId30" Type="http://schemas.openxmlformats.org/officeDocument/2006/relationships/diagramColors" Target="../diagrams/colors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pe/url?url=http://www.abogadopenaleconomico.com/2015/01/delito-de-administracion-desleal.html&amp;rct=j&amp;frm=1&amp;q=&amp;esrc=s&amp;sa=U&amp;ved=0CCUQwW4wCDjIAWoVChMI1dearonSyAIVBaUeCh2NXwNy&amp;usg=AFQjCNH63HaqhAf4aEsnEWMfp_AARVTwqw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504" y="1484784"/>
            <a:ext cx="8928992" cy="1470025"/>
          </a:xfrm>
        </p:spPr>
        <p:txBody>
          <a:bodyPr>
            <a:normAutofit fontScale="90000"/>
          </a:bodyPr>
          <a:lstStyle/>
          <a:p>
            <a:r>
              <a:rPr lang="es-PE" sz="6000" b="1" dirty="0" smtClean="0">
                <a:solidFill>
                  <a:srgbClr val="FF0000"/>
                </a:solidFill>
              </a:rPr>
              <a:t>EMPRESA, DIRECTIVOS Y RIESGO PENAL TRIBUTARIO</a:t>
            </a:r>
            <a:endParaRPr lang="es-PE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417724"/>
            <a:ext cx="6400800" cy="1119538"/>
          </a:xfrm>
        </p:spPr>
        <p:txBody>
          <a:bodyPr>
            <a:normAutofit lnSpcReduction="10000"/>
          </a:bodyPr>
          <a:lstStyle/>
          <a:p>
            <a:r>
              <a:rPr lang="es-PE" b="1" dirty="0" smtClean="0">
                <a:solidFill>
                  <a:schemeClr val="tx1"/>
                </a:solidFill>
              </a:rPr>
              <a:t>DR. DANIEL </a:t>
            </a:r>
            <a:r>
              <a:rPr lang="es-PE" b="1" dirty="0" smtClean="0">
                <a:solidFill>
                  <a:schemeClr val="tx1"/>
                </a:solidFill>
              </a:rPr>
              <a:t>YACOLCA ESTARES</a:t>
            </a:r>
            <a:endParaRPr lang="es-PE" b="1" dirty="0" smtClean="0">
              <a:solidFill>
                <a:schemeClr val="tx1"/>
              </a:solidFill>
            </a:endParaRPr>
          </a:p>
          <a:p>
            <a:r>
              <a:rPr lang="es-PE" b="1" dirty="0" smtClean="0">
                <a:solidFill>
                  <a:schemeClr val="tx1"/>
                </a:solidFill>
              </a:rPr>
              <a:t>Perú</a:t>
            </a:r>
          </a:p>
          <a:p>
            <a:endParaRPr lang="es-PE" b="1" dirty="0">
              <a:solidFill>
                <a:schemeClr val="tx1"/>
              </a:solidFill>
            </a:endParaRPr>
          </a:p>
        </p:txBody>
      </p:sp>
      <p:pic>
        <p:nvPicPr>
          <p:cNvPr id="4" name="Picture 4" descr="Resultado de imagen para bandera peruana">
            <a:extLst>
              <a:ext uri="{FF2B5EF4-FFF2-40B4-BE49-F238E27FC236}">
                <a16:creationId xmlns:a16="http://schemas.microsoft.com/office/drawing/2014/main" id="{8286994B-2D79-4A21-A96C-691EC4A772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4047" y="5877272"/>
            <a:ext cx="975906" cy="742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74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t1.gstatic.com/images?q=tbn:ANd9GcRJoCfFHaQXBxHSQaSWk9GN5xBi6fM2JyBqdVZE_3j5iYNjbpC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459" y="1340769"/>
            <a:ext cx="7940989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755576" y="2492896"/>
            <a:ext cx="3528392" cy="138499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PE" sz="2800" b="1" dirty="0" smtClean="0">
                <a:latin typeface="Arial" pitchFamily="34" charset="0"/>
                <a:cs typeface="Arial" pitchFamily="34" charset="0"/>
              </a:rPr>
              <a:t>HACIENDA PÚBLICA</a:t>
            </a:r>
          </a:p>
          <a:p>
            <a:pPr algn="ctr"/>
            <a:r>
              <a:rPr lang="es-PE" sz="2800" b="1" dirty="0" smtClean="0">
                <a:latin typeface="Arial" pitchFamily="34" charset="0"/>
                <a:cs typeface="Arial" pitchFamily="34" charset="0"/>
              </a:rPr>
              <a:t>Ingreso = Gasto</a:t>
            </a:r>
            <a:endParaRPr lang="es-PE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Flecha abajo"/>
          <p:cNvSpPr/>
          <p:nvPr/>
        </p:nvSpPr>
        <p:spPr>
          <a:xfrm>
            <a:off x="2267744" y="3933056"/>
            <a:ext cx="936104" cy="64807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" name="CuadroTexto 1"/>
          <p:cNvSpPr txBox="1"/>
          <p:nvPr/>
        </p:nvSpPr>
        <p:spPr>
          <a:xfrm>
            <a:off x="1186644" y="699669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3600" b="1" dirty="0" smtClean="0"/>
              <a:t>DEBER DE CONTRIBUIR</a:t>
            </a:r>
            <a:endParaRPr lang="es-PE" sz="3600" b="1" dirty="0"/>
          </a:p>
        </p:txBody>
      </p:sp>
      <p:sp>
        <p:nvSpPr>
          <p:cNvPr id="4" name="Flecha abajo 3"/>
          <p:cNvSpPr/>
          <p:nvPr/>
        </p:nvSpPr>
        <p:spPr>
          <a:xfrm>
            <a:off x="2123728" y="1899998"/>
            <a:ext cx="612068" cy="4488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66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4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AD410-B6DB-46D1-B5AE-69CECDB31C29}" type="datetime1">
              <a:rPr lang="es-PE" smtClean="0"/>
              <a:pPr/>
              <a:t>15/02/2019</a:t>
            </a:fld>
            <a:endParaRPr lang="es-PE" dirty="0"/>
          </a:p>
        </p:txBody>
      </p:sp>
      <p:sp>
        <p:nvSpPr>
          <p:cNvPr id="47" name="3 Título"/>
          <p:cNvSpPr txBox="1">
            <a:spLocks/>
          </p:cNvSpPr>
          <p:nvPr/>
        </p:nvSpPr>
        <p:spPr>
          <a:xfrm>
            <a:off x="251520" y="274637"/>
            <a:ext cx="8712968" cy="13807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36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s-PE" sz="3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.TIPOS </a:t>
            </a:r>
            <a:r>
              <a:rPr lang="es-PE" sz="3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PENALES QUE SE PUEDEN EVITAR REDUCIENDO RIESGOS</a:t>
            </a:r>
            <a:endParaRPr lang="es-PE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75693"/>
              </p:ext>
            </p:extLst>
          </p:nvPr>
        </p:nvGraphicFramePr>
        <p:xfrm>
          <a:off x="318654" y="1674464"/>
          <a:ext cx="8645833" cy="5183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2989">
                  <a:extLst>
                    <a:ext uri="{9D8B030D-6E8A-4147-A177-3AD203B41FA5}">
                      <a16:colId xmlns:a16="http://schemas.microsoft.com/office/drawing/2014/main" val="43758742"/>
                    </a:ext>
                  </a:extLst>
                </a:gridCol>
                <a:gridCol w="3780900">
                  <a:extLst>
                    <a:ext uri="{9D8B030D-6E8A-4147-A177-3AD203B41FA5}">
                      <a16:colId xmlns:a16="http://schemas.microsoft.com/office/drawing/2014/main" val="565883303"/>
                    </a:ext>
                  </a:extLst>
                </a:gridCol>
                <a:gridCol w="2881944">
                  <a:extLst>
                    <a:ext uri="{9D8B030D-6E8A-4147-A177-3AD203B41FA5}">
                      <a16:colId xmlns:a16="http://schemas.microsoft.com/office/drawing/2014/main" val="3951186587"/>
                    </a:ext>
                  </a:extLst>
                </a:gridCol>
              </a:tblGrid>
              <a:tr h="823444">
                <a:tc>
                  <a:txBody>
                    <a:bodyPr/>
                    <a:lstStyle/>
                    <a:p>
                      <a:r>
                        <a:rPr lang="es-PE" sz="3600" b="1" dirty="0" smtClean="0">
                          <a:solidFill>
                            <a:srgbClr val="FF0000"/>
                          </a:solidFill>
                        </a:rPr>
                        <a:t>RIESGO</a:t>
                      </a:r>
                      <a:endParaRPr lang="es-PE" sz="3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b="1" dirty="0" smtClean="0"/>
                        <a:t>TIPO DE DELITO</a:t>
                      </a:r>
                      <a:endParaRPr lang="es-P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b="1" dirty="0" smtClean="0"/>
                        <a:t>CATEGORIA</a:t>
                      </a:r>
                      <a:endParaRPr lang="es-P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630561"/>
                  </a:ext>
                </a:extLst>
              </a:tr>
              <a:tr h="823444">
                <a:tc>
                  <a:txBody>
                    <a:bodyPr/>
                    <a:lstStyle/>
                    <a:p>
                      <a:r>
                        <a:rPr lang="es-PE" b="1" dirty="0" smtClean="0"/>
                        <a:t>1. INSCRIPCION</a:t>
                      </a:r>
                      <a:endParaRPr lang="es-P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2800" b="1" dirty="0" smtClean="0">
                          <a:solidFill>
                            <a:srgbClr val="FF0000"/>
                          </a:solidFill>
                        </a:rPr>
                        <a:t>INFORMACION</a:t>
                      </a:r>
                      <a:r>
                        <a:rPr lang="es-PE" sz="2800" b="1" baseline="0" dirty="0" smtClean="0">
                          <a:solidFill>
                            <a:srgbClr val="FF0000"/>
                          </a:solidFill>
                        </a:rPr>
                        <a:t> FALSA EN EL RUC</a:t>
                      </a:r>
                      <a:endParaRPr lang="es-PE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b="1" dirty="0" smtClean="0"/>
                        <a:t>DE PELIGRO</a:t>
                      </a:r>
                      <a:endParaRPr lang="es-P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988168"/>
                  </a:ext>
                </a:extLst>
              </a:tr>
              <a:tr h="823444">
                <a:tc>
                  <a:txBody>
                    <a:bodyPr/>
                    <a:lstStyle/>
                    <a:p>
                      <a:r>
                        <a:rPr lang="es-PE" b="1" dirty="0" smtClean="0"/>
                        <a:t>2.</a:t>
                      </a:r>
                      <a:r>
                        <a:rPr lang="es-PE" b="1" baseline="0" dirty="0" smtClean="0"/>
                        <a:t> EMISION DE COMPROBANTE</a:t>
                      </a:r>
                      <a:endParaRPr lang="es-P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2800" b="1" dirty="0" smtClean="0">
                          <a:solidFill>
                            <a:srgbClr val="FF0000"/>
                          </a:solidFill>
                        </a:rPr>
                        <a:t>FACTURAS FALSAS Y OTROS COM.</a:t>
                      </a:r>
                      <a:endParaRPr lang="es-PE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PE" sz="1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DE PELIGRO</a:t>
                      </a:r>
                      <a:endParaRPr lang="es-P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4355115"/>
                  </a:ext>
                </a:extLst>
              </a:tr>
              <a:tr h="823444">
                <a:tc>
                  <a:txBody>
                    <a:bodyPr/>
                    <a:lstStyle/>
                    <a:p>
                      <a:r>
                        <a:rPr lang="es-PE" b="1" dirty="0" smtClean="0"/>
                        <a:t>3. LIBROS Y REGISTROS</a:t>
                      </a:r>
                      <a:endParaRPr lang="es-P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2800" b="1" dirty="0" smtClean="0">
                          <a:solidFill>
                            <a:srgbClr val="FF0000"/>
                          </a:solidFill>
                        </a:rPr>
                        <a:t>DELITO CONTABLE</a:t>
                      </a:r>
                      <a:endParaRPr lang="es-PE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PE" sz="1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DE PELIGRO</a:t>
                      </a:r>
                      <a:endParaRPr lang="es-P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3367680"/>
                  </a:ext>
                </a:extLst>
              </a:tr>
              <a:tr h="823444">
                <a:tc>
                  <a:txBody>
                    <a:bodyPr/>
                    <a:lstStyle/>
                    <a:p>
                      <a:r>
                        <a:rPr lang="es-PE" b="1" dirty="0" smtClean="0"/>
                        <a:t>4. DECLARACION JURADA</a:t>
                      </a:r>
                      <a:endParaRPr lang="es-P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2800" b="1" dirty="0" smtClean="0">
                          <a:solidFill>
                            <a:srgbClr val="FF0000"/>
                          </a:solidFill>
                        </a:rPr>
                        <a:t>DEFRAUDACIÓN</a:t>
                      </a:r>
                      <a:endParaRPr lang="es-PE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PE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DE LESION</a:t>
                      </a:r>
                      <a:endParaRPr lang="es-PE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6739057"/>
                  </a:ext>
                </a:extLst>
              </a:tr>
              <a:tr h="823444">
                <a:tc>
                  <a:txBody>
                    <a:bodyPr/>
                    <a:lstStyle/>
                    <a:p>
                      <a:r>
                        <a:rPr lang="es-PE" b="1" dirty="0" smtClean="0">
                          <a:solidFill>
                            <a:schemeClr val="bg1"/>
                          </a:solidFill>
                        </a:rPr>
                        <a:t>5. PERJUICIO</a:t>
                      </a:r>
                      <a:r>
                        <a:rPr lang="es-PE" b="1" baseline="0" dirty="0" smtClean="0">
                          <a:solidFill>
                            <a:schemeClr val="bg1"/>
                          </a:solidFill>
                        </a:rPr>
                        <a:t> FISCAL</a:t>
                      </a:r>
                      <a:endParaRPr lang="es-PE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b="1" dirty="0" smtClean="0">
                          <a:solidFill>
                            <a:schemeClr val="bg1"/>
                          </a:solidFill>
                        </a:rPr>
                        <a:t>DAÑO AL BIEN JURIDICO</a:t>
                      </a:r>
                    </a:p>
                    <a:p>
                      <a:r>
                        <a:rPr lang="es-PE" b="1" dirty="0" smtClean="0">
                          <a:solidFill>
                            <a:schemeClr val="bg1"/>
                          </a:solidFill>
                        </a:rPr>
                        <a:t>HACIENDA PUBLICA</a:t>
                      </a:r>
                      <a:endParaRPr lang="es-PE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b="1" dirty="0" smtClean="0">
                          <a:solidFill>
                            <a:schemeClr val="bg1"/>
                          </a:solidFill>
                        </a:rPr>
                        <a:t>CONFIGURACIÓN</a:t>
                      </a:r>
                      <a:r>
                        <a:rPr lang="es-PE" b="1" baseline="0" dirty="0" smtClean="0">
                          <a:solidFill>
                            <a:schemeClr val="bg1"/>
                          </a:solidFill>
                        </a:rPr>
                        <a:t> DEL DELITO</a:t>
                      </a:r>
                      <a:endParaRPr lang="es-PE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8862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74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3"/>
          <p:cNvSpPr>
            <a:spLocks noChangeArrowheads="1"/>
          </p:cNvSpPr>
          <p:nvPr/>
        </p:nvSpPr>
        <p:spPr bwMode="gray">
          <a:xfrm>
            <a:off x="2628132" y="2843213"/>
            <a:ext cx="468312" cy="542925"/>
          </a:xfrm>
          <a:prstGeom prst="chevron">
            <a:avLst>
              <a:gd name="adj" fmla="val 52514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PE"/>
          </a:p>
        </p:txBody>
      </p:sp>
      <p:sp>
        <p:nvSpPr>
          <p:cNvPr id="26627" name="AutoShape 4"/>
          <p:cNvSpPr>
            <a:spLocks noChangeArrowheads="1"/>
          </p:cNvSpPr>
          <p:nvPr/>
        </p:nvSpPr>
        <p:spPr bwMode="gray">
          <a:xfrm>
            <a:off x="5543847" y="2843213"/>
            <a:ext cx="468313" cy="542925"/>
          </a:xfrm>
          <a:prstGeom prst="chevron">
            <a:avLst>
              <a:gd name="adj" fmla="val 52514"/>
            </a:avLst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PE"/>
          </a:p>
        </p:txBody>
      </p:sp>
      <p:grpSp>
        <p:nvGrpSpPr>
          <p:cNvPr id="26638" name="Group 15"/>
          <p:cNvGrpSpPr>
            <a:grpSpLocks/>
          </p:cNvGrpSpPr>
          <p:nvPr/>
        </p:nvGrpSpPr>
        <p:grpSpPr bwMode="auto">
          <a:xfrm>
            <a:off x="251522" y="2305051"/>
            <a:ext cx="2232246" cy="1541463"/>
            <a:chOff x="4166" y="1706"/>
            <a:chExt cx="1252" cy="1252"/>
          </a:xfrm>
        </p:grpSpPr>
        <p:sp>
          <p:nvSpPr>
            <p:cNvPr id="26665" name="Oval 16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endParaRPr lang="es-PE"/>
            </a:p>
          </p:txBody>
        </p:sp>
        <p:sp>
          <p:nvSpPr>
            <p:cNvPr id="26666" name="Oval 17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endParaRPr lang="es-PE"/>
            </a:p>
          </p:txBody>
        </p:sp>
        <p:sp>
          <p:nvSpPr>
            <p:cNvPr id="26667" name="Oval 18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endParaRPr lang="es-PE"/>
            </a:p>
          </p:txBody>
        </p:sp>
        <p:sp>
          <p:nvSpPr>
            <p:cNvPr id="26668" name="Oval 19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endParaRPr lang="es-PE"/>
            </a:p>
          </p:txBody>
        </p:sp>
      </p:grpSp>
      <p:grpSp>
        <p:nvGrpSpPr>
          <p:cNvPr id="26644" name="Group 25"/>
          <p:cNvGrpSpPr>
            <a:grpSpLocks/>
          </p:cNvGrpSpPr>
          <p:nvPr/>
        </p:nvGrpSpPr>
        <p:grpSpPr bwMode="auto">
          <a:xfrm>
            <a:off x="3203849" y="2305051"/>
            <a:ext cx="2159548" cy="1541463"/>
            <a:chOff x="4166" y="1706"/>
            <a:chExt cx="1252" cy="1252"/>
          </a:xfrm>
        </p:grpSpPr>
        <p:sp>
          <p:nvSpPr>
            <p:cNvPr id="26661" name="Oval 26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endParaRPr lang="es-PE"/>
            </a:p>
          </p:txBody>
        </p:sp>
        <p:sp>
          <p:nvSpPr>
            <p:cNvPr id="26662" name="Oval 27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endParaRPr lang="es-PE"/>
            </a:p>
          </p:txBody>
        </p:sp>
        <p:sp>
          <p:nvSpPr>
            <p:cNvPr id="26663" name="Oval 28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endParaRPr lang="es-PE"/>
            </a:p>
          </p:txBody>
        </p:sp>
        <p:sp>
          <p:nvSpPr>
            <p:cNvPr id="26664" name="Oval 29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endParaRPr lang="es-PE"/>
            </a:p>
          </p:txBody>
        </p:sp>
      </p:grpSp>
      <p:grpSp>
        <p:nvGrpSpPr>
          <p:cNvPr id="26645" name="Group 30"/>
          <p:cNvGrpSpPr>
            <a:grpSpLocks/>
          </p:cNvGrpSpPr>
          <p:nvPr/>
        </p:nvGrpSpPr>
        <p:grpSpPr bwMode="auto">
          <a:xfrm>
            <a:off x="6212707" y="2305051"/>
            <a:ext cx="2074564" cy="1541463"/>
            <a:chOff x="4166" y="1706"/>
            <a:chExt cx="1252" cy="1252"/>
          </a:xfrm>
        </p:grpSpPr>
        <p:sp>
          <p:nvSpPr>
            <p:cNvPr id="26657" name="Oval 31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endParaRPr lang="es-PE"/>
            </a:p>
          </p:txBody>
        </p:sp>
        <p:sp>
          <p:nvSpPr>
            <p:cNvPr id="26658" name="Oval 32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endParaRPr lang="es-PE"/>
            </a:p>
          </p:txBody>
        </p:sp>
        <p:sp>
          <p:nvSpPr>
            <p:cNvPr id="26659" name="Oval 33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endParaRPr lang="es-PE"/>
            </a:p>
          </p:txBody>
        </p:sp>
        <p:sp>
          <p:nvSpPr>
            <p:cNvPr id="26660" name="Oval 34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endParaRPr lang="es-PE"/>
            </a:p>
          </p:txBody>
        </p:sp>
      </p:grpSp>
      <p:sp>
        <p:nvSpPr>
          <p:cNvPr id="26646" name="AutoShape 35"/>
          <p:cNvSpPr>
            <a:spLocks noChangeArrowheads="1"/>
          </p:cNvSpPr>
          <p:nvPr/>
        </p:nvSpPr>
        <p:spPr bwMode="gray">
          <a:xfrm>
            <a:off x="251521" y="4413250"/>
            <a:ext cx="2610768" cy="960438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lnSpc>
                <a:spcPct val="40000"/>
              </a:lnSpc>
              <a:spcBef>
                <a:spcPct val="50000"/>
              </a:spcBef>
            </a:pPr>
            <a:r>
              <a:rPr lang="es-ES" sz="1700" b="1" dirty="0" smtClean="0">
                <a:solidFill>
                  <a:srgbClr val="FF0000"/>
                </a:solidFill>
                <a:latin typeface="Book Antiqua" pitchFamily="18" charset="0"/>
              </a:rPr>
              <a:t>SEGÚN TIPO DE DELITO</a:t>
            </a:r>
          </a:p>
        </p:txBody>
      </p:sp>
      <p:sp>
        <p:nvSpPr>
          <p:cNvPr id="26647" name="AutoShape 36"/>
          <p:cNvSpPr>
            <a:spLocks noChangeArrowheads="1"/>
          </p:cNvSpPr>
          <p:nvPr/>
        </p:nvSpPr>
        <p:spPr bwMode="gray">
          <a:xfrm>
            <a:off x="3367037" y="4413250"/>
            <a:ext cx="2501107" cy="960438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lnSpc>
                <a:spcPct val="40000"/>
              </a:lnSpc>
              <a:spcBef>
                <a:spcPct val="50000"/>
              </a:spcBef>
            </a:pPr>
            <a:endParaRPr lang="es-ES" sz="1700" b="1" dirty="0" smtClean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26649" name="Text Box 38"/>
          <p:cNvSpPr txBox="1">
            <a:spLocks noChangeArrowheads="1"/>
          </p:cNvSpPr>
          <p:nvPr/>
        </p:nvSpPr>
        <p:spPr bwMode="gray">
          <a:xfrm>
            <a:off x="840460" y="2860675"/>
            <a:ext cx="98937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600" b="1" dirty="0" smtClean="0">
                <a:latin typeface="Book Antiqua" pitchFamily="18" charset="0"/>
              </a:rPr>
              <a:t>CAUSA </a:t>
            </a:r>
            <a:endParaRPr lang="en-US" sz="1600" b="1" dirty="0">
              <a:latin typeface="Book Antiqua" pitchFamily="18" charset="0"/>
            </a:endParaRPr>
          </a:p>
        </p:txBody>
      </p:sp>
      <p:sp>
        <p:nvSpPr>
          <p:cNvPr id="26650" name="Text Box 39"/>
          <p:cNvSpPr txBox="1">
            <a:spLocks noChangeArrowheads="1"/>
          </p:cNvSpPr>
          <p:nvPr/>
        </p:nvSpPr>
        <p:spPr bwMode="gray">
          <a:xfrm>
            <a:off x="3798395" y="2874423"/>
            <a:ext cx="100380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600" b="1" dirty="0" smtClean="0">
                <a:latin typeface="Book Antiqua" pitchFamily="18" charset="0"/>
              </a:rPr>
              <a:t>EFECTO</a:t>
            </a:r>
          </a:p>
        </p:txBody>
      </p:sp>
      <p:sp>
        <p:nvSpPr>
          <p:cNvPr id="26651" name="Text Box 40"/>
          <p:cNvSpPr txBox="1">
            <a:spLocks noChangeArrowheads="1"/>
          </p:cNvSpPr>
          <p:nvPr/>
        </p:nvSpPr>
        <p:spPr bwMode="gray">
          <a:xfrm>
            <a:off x="6156176" y="2874422"/>
            <a:ext cx="221073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600" b="1" dirty="0" smtClean="0">
                <a:solidFill>
                  <a:srgbClr val="FF0000"/>
                </a:solidFill>
                <a:latin typeface="Book Antiqua" pitchFamily="18" charset="0"/>
              </a:rPr>
              <a:t>TIPICIDAD</a:t>
            </a:r>
            <a:endParaRPr lang="es-ES" sz="16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26652" name="Freeform 41"/>
          <p:cNvSpPr>
            <a:spLocks/>
          </p:cNvSpPr>
          <p:nvPr/>
        </p:nvSpPr>
        <p:spPr bwMode="gray">
          <a:xfrm rot="951562">
            <a:off x="2123307" y="1229213"/>
            <a:ext cx="1466851" cy="1157288"/>
          </a:xfrm>
          <a:custGeom>
            <a:avLst/>
            <a:gdLst>
              <a:gd name="T0" fmla="*/ 0 w 982"/>
              <a:gd name="T1" fmla="*/ 774 h 774"/>
              <a:gd name="T2" fmla="*/ 2 w 982"/>
              <a:gd name="T3" fmla="*/ 770 h 774"/>
              <a:gd name="T4" fmla="*/ 8 w 982"/>
              <a:gd name="T5" fmla="*/ 754 h 774"/>
              <a:gd name="T6" fmla="*/ 16 w 982"/>
              <a:gd name="T7" fmla="*/ 730 h 774"/>
              <a:gd name="T8" fmla="*/ 32 w 982"/>
              <a:gd name="T9" fmla="*/ 698 h 774"/>
              <a:gd name="T10" fmla="*/ 50 w 982"/>
              <a:gd name="T11" fmla="*/ 660 h 774"/>
              <a:gd name="T12" fmla="*/ 76 w 982"/>
              <a:gd name="T13" fmla="*/ 618 h 774"/>
              <a:gd name="T14" fmla="*/ 106 w 982"/>
              <a:gd name="T15" fmla="*/ 574 h 774"/>
              <a:gd name="T16" fmla="*/ 142 w 982"/>
              <a:gd name="T17" fmla="*/ 528 h 774"/>
              <a:gd name="T18" fmla="*/ 186 w 982"/>
              <a:gd name="T19" fmla="*/ 482 h 774"/>
              <a:gd name="T20" fmla="*/ 236 w 982"/>
              <a:gd name="T21" fmla="*/ 438 h 774"/>
              <a:gd name="T22" fmla="*/ 294 w 982"/>
              <a:gd name="T23" fmla="*/ 398 h 774"/>
              <a:gd name="T24" fmla="*/ 360 w 982"/>
              <a:gd name="T25" fmla="*/ 360 h 774"/>
              <a:gd name="T26" fmla="*/ 426 w 982"/>
              <a:gd name="T27" fmla="*/ 332 h 774"/>
              <a:gd name="T28" fmla="*/ 488 w 982"/>
              <a:gd name="T29" fmla="*/ 314 h 774"/>
              <a:gd name="T30" fmla="*/ 544 w 982"/>
              <a:gd name="T31" fmla="*/ 304 h 774"/>
              <a:gd name="T32" fmla="*/ 594 w 982"/>
              <a:gd name="T33" fmla="*/ 300 h 774"/>
              <a:gd name="T34" fmla="*/ 638 w 982"/>
              <a:gd name="T35" fmla="*/ 300 h 774"/>
              <a:gd name="T36" fmla="*/ 678 w 982"/>
              <a:gd name="T37" fmla="*/ 304 h 774"/>
              <a:gd name="T38" fmla="*/ 710 w 982"/>
              <a:gd name="T39" fmla="*/ 312 h 774"/>
              <a:gd name="T40" fmla="*/ 736 w 982"/>
              <a:gd name="T41" fmla="*/ 320 h 774"/>
              <a:gd name="T42" fmla="*/ 754 w 982"/>
              <a:gd name="T43" fmla="*/ 326 h 774"/>
              <a:gd name="T44" fmla="*/ 766 w 982"/>
              <a:gd name="T45" fmla="*/ 332 h 774"/>
              <a:gd name="T46" fmla="*/ 770 w 982"/>
              <a:gd name="T47" fmla="*/ 334 h 774"/>
              <a:gd name="T48" fmla="*/ 680 w 982"/>
              <a:gd name="T49" fmla="*/ 476 h 774"/>
              <a:gd name="T50" fmla="*/ 982 w 982"/>
              <a:gd name="T51" fmla="*/ 370 h 774"/>
              <a:gd name="T52" fmla="*/ 912 w 982"/>
              <a:gd name="T53" fmla="*/ 0 h 774"/>
              <a:gd name="T54" fmla="*/ 854 w 982"/>
              <a:gd name="T55" fmla="*/ 150 h 774"/>
              <a:gd name="T56" fmla="*/ 850 w 982"/>
              <a:gd name="T57" fmla="*/ 148 h 774"/>
              <a:gd name="T58" fmla="*/ 838 w 982"/>
              <a:gd name="T59" fmla="*/ 142 h 774"/>
              <a:gd name="T60" fmla="*/ 822 w 982"/>
              <a:gd name="T61" fmla="*/ 134 h 774"/>
              <a:gd name="T62" fmla="*/ 798 w 982"/>
              <a:gd name="T63" fmla="*/ 126 h 774"/>
              <a:gd name="T64" fmla="*/ 768 w 982"/>
              <a:gd name="T65" fmla="*/ 120 h 774"/>
              <a:gd name="T66" fmla="*/ 732 w 982"/>
              <a:gd name="T67" fmla="*/ 114 h 774"/>
              <a:gd name="T68" fmla="*/ 692 w 982"/>
              <a:gd name="T69" fmla="*/ 110 h 774"/>
              <a:gd name="T70" fmla="*/ 646 w 982"/>
              <a:gd name="T71" fmla="*/ 110 h 774"/>
              <a:gd name="T72" fmla="*/ 596 w 982"/>
              <a:gd name="T73" fmla="*/ 116 h 774"/>
              <a:gd name="T74" fmla="*/ 540 w 982"/>
              <a:gd name="T75" fmla="*/ 126 h 774"/>
              <a:gd name="T76" fmla="*/ 482 w 982"/>
              <a:gd name="T77" fmla="*/ 146 h 774"/>
              <a:gd name="T78" fmla="*/ 422 w 982"/>
              <a:gd name="T79" fmla="*/ 172 h 774"/>
              <a:gd name="T80" fmla="*/ 356 w 982"/>
              <a:gd name="T81" fmla="*/ 210 h 774"/>
              <a:gd name="T82" fmla="*/ 290 w 982"/>
              <a:gd name="T83" fmla="*/ 258 h 774"/>
              <a:gd name="T84" fmla="*/ 230 w 982"/>
              <a:gd name="T85" fmla="*/ 310 h 774"/>
              <a:gd name="T86" fmla="*/ 178 w 982"/>
              <a:gd name="T87" fmla="*/ 364 h 774"/>
              <a:gd name="T88" fmla="*/ 136 w 982"/>
              <a:gd name="T89" fmla="*/ 422 h 774"/>
              <a:gd name="T90" fmla="*/ 100 w 982"/>
              <a:gd name="T91" fmla="*/ 480 h 774"/>
              <a:gd name="T92" fmla="*/ 72 w 982"/>
              <a:gd name="T93" fmla="*/ 536 h 774"/>
              <a:gd name="T94" fmla="*/ 48 w 982"/>
              <a:gd name="T95" fmla="*/ 590 h 774"/>
              <a:gd name="T96" fmla="*/ 30 w 982"/>
              <a:gd name="T97" fmla="*/ 640 h 774"/>
              <a:gd name="T98" fmla="*/ 18 w 982"/>
              <a:gd name="T99" fmla="*/ 684 h 774"/>
              <a:gd name="T100" fmla="*/ 8 w 982"/>
              <a:gd name="T101" fmla="*/ 722 h 774"/>
              <a:gd name="T102" fmla="*/ 4 w 982"/>
              <a:gd name="T103" fmla="*/ 750 h 774"/>
              <a:gd name="T104" fmla="*/ 0 w 982"/>
              <a:gd name="T105" fmla="*/ 768 h 774"/>
              <a:gd name="T106" fmla="*/ 0 w 982"/>
              <a:gd name="T107" fmla="*/ 774 h 77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982"/>
              <a:gd name="T163" fmla="*/ 0 h 774"/>
              <a:gd name="T164" fmla="*/ 982 w 982"/>
              <a:gd name="T165" fmla="*/ 774 h 774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rgbClr val="93D267">
                  <a:alpha val="32001"/>
                </a:srgbClr>
              </a:gs>
              <a:gs pos="100000">
                <a:srgbClr val="88CE58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26653" name="Freeform 42"/>
          <p:cNvSpPr>
            <a:spLocks/>
          </p:cNvSpPr>
          <p:nvPr/>
        </p:nvSpPr>
        <p:spPr bwMode="gray">
          <a:xfrm rot="1864299">
            <a:off x="4687888" y="1132332"/>
            <a:ext cx="1466851" cy="1155700"/>
          </a:xfrm>
          <a:custGeom>
            <a:avLst/>
            <a:gdLst>
              <a:gd name="T0" fmla="*/ 0 w 982"/>
              <a:gd name="T1" fmla="*/ 774 h 774"/>
              <a:gd name="T2" fmla="*/ 2 w 982"/>
              <a:gd name="T3" fmla="*/ 770 h 774"/>
              <a:gd name="T4" fmla="*/ 8 w 982"/>
              <a:gd name="T5" fmla="*/ 754 h 774"/>
              <a:gd name="T6" fmla="*/ 16 w 982"/>
              <a:gd name="T7" fmla="*/ 730 h 774"/>
              <a:gd name="T8" fmla="*/ 32 w 982"/>
              <a:gd name="T9" fmla="*/ 698 h 774"/>
              <a:gd name="T10" fmla="*/ 50 w 982"/>
              <a:gd name="T11" fmla="*/ 660 h 774"/>
              <a:gd name="T12" fmla="*/ 76 w 982"/>
              <a:gd name="T13" fmla="*/ 618 h 774"/>
              <a:gd name="T14" fmla="*/ 106 w 982"/>
              <a:gd name="T15" fmla="*/ 574 h 774"/>
              <a:gd name="T16" fmla="*/ 142 w 982"/>
              <a:gd name="T17" fmla="*/ 528 h 774"/>
              <a:gd name="T18" fmla="*/ 186 w 982"/>
              <a:gd name="T19" fmla="*/ 482 h 774"/>
              <a:gd name="T20" fmla="*/ 236 w 982"/>
              <a:gd name="T21" fmla="*/ 438 h 774"/>
              <a:gd name="T22" fmla="*/ 294 w 982"/>
              <a:gd name="T23" fmla="*/ 398 h 774"/>
              <a:gd name="T24" fmla="*/ 360 w 982"/>
              <a:gd name="T25" fmla="*/ 360 h 774"/>
              <a:gd name="T26" fmla="*/ 426 w 982"/>
              <a:gd name="T27" fmla="*/ 332 h 774"/>
              <a:gd name="T28" fmla="*/ 488 w 982"/>
              <a:gd name="T29" fmla="*/ 314 h 774"/>
              <a:gd name="T30" fmla="*/ 544 w 982"/>
              <a:gd name="T31" fmla="*/ 304 h 774"/>
              <a:gd name="T32" fmla="*/ 594 w 982"/>
              <a:gd name="T33" fmla="*/ 300 h 774"/>
              <a:gd name="T34" fmla="*/ 638 w 982"/>
              <a:gd name="T35" fmla="*/ 300 h 774"/>
              <a:gd name="T36" fmla="*/ 678 w 982"/>
              <a:gd name="T37" fmla="*/ 304 h 774"/>
              <a:gd name="T38" fmla="*/ 710 w 982"/>
              <a:gd name="T39" fmla="*/ 312 h 774"/>
              <a:gd name="T40" fmla="*/ 736 w 982"/>
              <a:gd name="T41" fmla="*/ 320 h 774"/>
              <a:gd name="T42" fmla="*/ 754 w 982"/>
              <a:gd name="T43" fmla="*/ 326 h 774"/>
              <a:gd name="T44" fmla="*/ 766 w 982"/>
              <a:gd name="T45" fmla="*/ 332 h 774"/>
              <a:gd name="T46" fmla="*/ 770 w 982"/>
              <a:gd name="T47" fmla="*/ 334 h 774"/>
              <a:gd name="T48" fmla="*/ 680 w 982"/>
              <a:gd name="T49" fmla="*/ 476 h 774"/>
              <a:gd name="T50" fmla="*/ 982 w 982"/>
              <a:gd name="T51" fmla="*/ 370 h 774"/>
              <a:gd name="T52" fmla="*/ 912 w 982"/>
              <a:gd name="T53" fmla="*/ 0 h 774"/>
              <a:gd name="T54" fmla="*/ 854 w 982"/>
              <a:gd name="T55" fmla="*/ 150 h 774"/>
              <a:gd name="T56" fmla="*/ 850 w 982"/>
              <a:gd name="T57" fmla="*/ 148 h 774"/>
              <a:gd name="T58" fmla="*/ 838 w 982"/>
              <a:gd name="T59" fmla="*/ 142 h 774"/>
              <a:gd name="T60" fmla="*/ 822 w 982"/>
              <a:gd name="T61" fmla="*/ 134 h 774"/>
              <a:gd name="T62" fmla="*/ 798 w 982"/>
              <a:gd name="T63" fmla="*/ 126 h 774"/>
              <a:gd name="T64" fmla="*/ 768 w 982"/>
              <a:gd name="T65" fmla="*/ 120 h 774"/>
              <a:gd name="T66" fmla="*/ 732 w 982"/>
              <a:gd name="T67" fmla="*/ 114 h 774"/>
              <a:gd name="T68" fmla="*/ 692 w 982"/>
              <a:gd name="T69" fmla="*/ 110 h 774"/>
              <a:gd name="T70" fmla="*/ 646 w 982"/>
              <a:gd name="T71" fmla="*/ 110 h 774"/>
              <a:gd name="T72" fmla="*/ 596 w 982"/>
              <a:gd name="T73" fmla="*/ 116 h 774"/>
              <a:gd name="T74" fmla="*/ 540 w 982"/>
              <a:gd name="T75" fmla="*/ 126 h 774"/>
              <a:gd name="T76" fmla="*/ 482 w 982"/>
              <a:gd name="T77" fmla="*/ 146 h 774"/>
              <a:gd name="T78" fmla="*/ 422 w 982"/>
              <a:gd name="T79" fmla="*/ 172 h 774"/>
              <a:gd name="T80" fmla="*/ 356 w 982"/>
              <a:gd name="T81" fmla="*/ 210 h 774"/>
              <a:gd name="T82" fmla="*/ 290 w 982"/>
              <a:gd name="T83" fmla="*/ 258 h 774"/>
              <a:gd name="T84" fmla="*/ 230 w 982"/>
              <a:gd name="T85" fmla="*/ 310 h 774"/>
              <a:gd name="T86" fmla="*/ 178 w 982"/>
              <a:gd name="T87" fmla="*/ 364 h 774"/>
              <a:gd name="T88" fmla="*/ 136 w 982"/>
              <a:gd name="T89" fmla="*/ 422 h 774"/>
              <a:gd name="T90" fmla="*/ 100 w 982"/>
              <a:gd name="T91" fmla="*/ 480 h 774"/>
              <a:gd name="T92" fmla="*/ 72 w 982"/>
              <a:gd name="T93" fmla="*/ 536 h 774"/>
              <a:gd name="T94" fmla="*/ 48 w 982"/>
              <a:gd name="T95" fmla="*/ 590 h 774"/>
              <a:gd name="T96" fmla="*/ 30 w 982"/>
              <a:gd name="T97" fmla="*/ 640 h 774"/>
              <a:gd name="T98" fmla="*/ 18 w 982"/>
              <a:gd name="T99" fmla="*/ 684 h 774"/>
              <a:gd name="T100" fmla="*/ 8 w 982"/>
              <a:gd name="T101" fmla="*/ 722 h 774"/>
              <a:gd name="T102" fmla="*/ 4 w 982"/>
              <a:gd name="T103" fmla="*/ 750 h 774"/>
              <a:gd name="T104" fmla="*/ 0 w 982"/>
              <a:gd name="T105" fmla="*/ 768 h 774"/>
              <a:gd name="T106" fmla="*/ 0 w 982"/>
              <a:gd name="T107" fmla="*/ 774 h 77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982"/>
              <a:gd name="T163" fmla="*/ 0 h 774"/>
              <a:gd name="T164" fmla="*/ 982 w 982"/>
              <a:gd name="T165" fmla="*/ 774 h 774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rgbClr val="B48EED">
                  <a:alpha val="32001"/>
                </a:srgbClr>
              </a:gs>
              <a:gs pos="100000">
                <a:srgbClr val="AD83EB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26654" name="Rectangle 44"/>
          <p:cNvSpPr>
            <a:spLocks noChangeArrowheads="1"/>
          </p:cNvSpPr>
          <p:nvPr/>
        </p:nvSpPr>
        <p:spPr bwMode="auto">
          <a:xfrm>
            <a:off x="1993095" y="2041685"/>
            <a:ext cx="17272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ES" sz="1400" b="1" dirty="0" smtClean="0">
                <a:solidFill>
                  <a:srgbClr val="FF0000"/>
                </a:solidFill>
                <a:latin typeface="Book Antiqua" pitchFamily="18" charset="0"/>
              </a:rPr>
              <a:t>SISTEMATICO</a:t>
            </a:r>
            <a:endParaRPr lang="es-ES" sz="14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56" name="AutoShape 36"/>
          <p:cNvSpPr>
            <a:spLocks noChangeArrowheads="1"/>
          </p:cNvSpPr>
          <p:nvPr/>
        </p:nvSpPr>
        <p:spPr bwMode="gray">
          <a:xfrm>
            <a:off x="6076877" y="4437112"/>
            <a:ext cx="2455563" cy="960438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lnSpc>
                <a:spcPct val="40000"/>
              </a:lnSpc>
              <a:spcBef>
                <a:spcPct val="50000"/>
              </a:spcBef>
            </a:pPr>
            <a:r>
              <a:rPr lang="es-ES" sz="1700" b="1" dirty="0">
                <a:latin typeface="Book Antiqua" pitchFamily="18" charset="0"/>
              </a:rPr>
              <a:t>PELIGRO O DAÑO</a:t>
            </a:r>
            <a:r>
              <a:rPr lang="es-ES" sz="1700" b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</a:p>
          <a:p>
            <a:pPr algn="ctr">
              <a:lnSpc>
                <a:spcPct val="40000"/>
              </a:lnSpc>
              <a:spcBef>
                <a:spcPct val="50000"/>
              </a:spcBef>
            </a:pPr>
            <a:r>
              <a:rPr lang="es-ES" sz="1700" b="1" dirty="0">
                <a:solidFill>
                  <a:srgbClr val="FF0000"/>
                </a:solidFill>
                <a:latin typeface="Book Antiqua" pitchFamily="18" charset="0"/>
              </a:rPr>
              <a:t>AL BIEN </a:t>
            </a:r>
            <a:r>
              <a:rPr lang="es-ES" sz="1700" b="1" dirty="0" smtClean="0">
                <a:solidFill>
                  <a:srgbClr val="FF0000"/>
                </a:solidFill>
                <a:latin typeface="Book Antiqua" pitchFamily="18" charset="0"/>
              </a:rPr>
              <a:t>JURIDICO</a:t>
            </a:r>
          </a:p>
        </p:txBody>
      </p:sp>
      <p:sp>
        <p:nvSpPr>
          <p:cNvPr id="57" name="Rectangle 44"/>
          <p:cNvSpPr>
            <a:spLocks noChangeArrowheads="1"/>
          </p:cNvSpPr>
          <p:nvPr/>
        </p:nvSpPr>
        <p:spPr bwMode="auto">
          <a:xfrm>
            <a:off x="5004048" y="2060849"/>
            <a:ext cx="165618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ES" sz="1400" b="1" dirty="0" smtClean="0">
                <a:solidFill>
                  <a:srgbClr val="FF0000"/>
                </a:solidFill>
                <a:latin typeface="Book Antiqua" pitchFamily="18" charset="0"/>
              </a:rPr>
              <a:t>CONGLOBADO</a:t>
            </a:r>
            <a:endParaRPr lang="es-ES" sz="14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32" name="3 Título"/>
          <p:cNvSpPr txBox="1">
            <a:spLocks/>
          </p:cNvSpPr>
          <p:nvPr/>
        </p:nvSpPr>
        <p:spPr>
          <a:xfrm>
            <a:off x="251520" y="274638"/>
            <a:ext cx="8712968" cy="99412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4000" b="1" noProof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kumimoji="0" lang="es-PE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.TIPO</a:t>
            </a:r>
            <a:r>
              <a:rPr kumimoji="0" lang="es-PE" sz="40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OBJETIVO</a:t>
            </a:r>
            <a:endParaRPr lang="es-PE" sz="40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096443" y="4663284"/>
            <a:ext cx="2447403" cy="45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40000"/>
              </a:lnSpc>
              <a:spcBef>
                <a:spcPct val="50000"/>
              </a:spcBef>
            </a:pPr>
            <a:r>
              <a:rPr lang="es-ES" b="1" dirty="0">
                <a:solidFill>
                  <a:srgbClr val="002060"/>
                </a:solidFill>
                <a:latin typeface="Book Antiqua" pitchFamily="18" charset="0"/>
              </a:rPr>
              <a:t>VALORACION </a:t>
            </a:r>
          </a:p>
          <a:p>
            <a:pPr algn="ctr">
              <a:lnSpc>
                <a:spcPct val="40000"/>
              </a:lnSpc>
              <a:spcBef>
                <a:spcPct val="50000"/>
              </a:spcBef>
            </a:pPr>
            <a:r>
              <a:rPr lang="es-ES" b="1" dirty="0">
                <a:solidFill>
                  <a:srgbClr val="002060"/>
                </a:solidFill>
                <a:latin typeface="Book Antiqua" pitchFamily="18" charset="0"/>
              </a:rPr>
              <a:t>NORMATIVA</a:t>
            </a:r>
          </a:p>
        </p:txBody>
      </p:sp>
    </p:spTree>
    <p:extLst>
      <p:ext uri="{BB962C8B-B14F-4D97-AF65-F5344CB8AC3E}">
        <p14:creationId xmlns:p14="http://schemas.microsoft.com/office/powerpoint/2010/main" val="278713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3"/>
          <p:cNvSpPr>
            <a:spLocks noChangeArrowheads="1"/>
          </p:cNvSpPr>
          <p:nvPr/>
        </p:nvSpPr>
        <p:spPr bwMode="gray">
          <a:xfrm>
            <a:off x="2628132" y="2843213"/>
            <a:ext cx="468312" cy="542925"/>
          </a:xfrm>
          <a:prstGeom prst="chevron">
            <a:avLst>
              <a:gd name="adj" fmla="val 52514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PE"/>
          </a:p>
        </p:txBody>
      </p:sp>
      <p:sp>
        <p:nvSpPr>
          <p:cNvPr id="26627" name="AutoShape 4"/>
          <p:cNvSpPr>
            <a:spLocks noChangeArrowheads="1"/>
          </p:cNvSpPr>
          <p:nvPr/>
        </p:nvSpPr>
        <p:spPr bwMode="gray">
          <a:xfrm>
            <a:off x="5543847" y="2843213"/>
            <a:ext cx="468313" cy="542925"/>
          </a:xfrm>
          <a:prstGeom prst="chevron">
            <a:avLst>
              <a:gd name="adj" fmla="val 52514"/>
            </a:avLst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PE"/>
          </a:p>
        </p:txBody>
      </p:sp>
      <p:grpSp>
        <p:nvGrpSpPr>
          <p:cNvPr id="26638" name="Group 15"/>
          <p:cNvGrpSpPr>
            <a:grpSpLocks/>
          </p:cNvGrpSpPr>
          <p:nvPr/>
        </p:nvGrpSpPr>
        <p:grpSpPr bwMode="auto">
          <a:xfrm>
            <a:off x="251522" y="2305051"/>
            <a:ext cx="2232246" cy="1541463"/>
            <a:chOff x="4166" y="1706"/>
            <a:chExt cx="1252" cy="1252"/>
          </a:xfrm>
        </p:grpSpPr>
        <p:sp>
          <p:nvSpPr>
            <p:cNvPr id="26665" name="Oval 16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endParaRPr lang="es-PE"/>
            </a:p>
          </p:txBody>
        </p:sp>
        <p:sp>
          <p:nvSpPr>
            <p:cNvPr id="26666" name="Oval 17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endParaRPr lang="es-PE"/>
            </a:p>
          </p:txBody>
        </p:sp>
        <p:sp>
          <p:nvSpPr>
            <p:cNvPr id="26667" name="Oval 18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endParaRPr lang="es-PE"/>
            </a:p>
          </p:txBody>
        </p:sp>
        <p:sp>
          <p:nvSpPr>
            <p:cNvPr id="26668" name="Oval 19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endParaRPr lang="es-PE"/>
            </a:p>
          </p:txBody>
        </p:sp>
      </p:grpSp>
      <p:grpSp>
        <p:nvGrpSpPr>
          <p:cNvPr id="26644" name="Group 25"/>
          <p:cNvGrpSpPr>
            <a:grpSpLocks/>
          </p:cNvGrpSpPr>
          <p:nvPr/>
        </p:nvGrpSpPr>
        <p:grpSpPr bwMode="auto">
          <a:xfrm>
            <a:off x="3203849" y="2305051"/>
            <a:ext cx="2159548" cy="1541463"/>
            <a:chOff x="4166" y="1706"/>
            <a:chExt cx="1252" cy="1252"/>
          </a:xfrm>
        </p:grpSpPr>
        <p:sp>
          <p:nvSpPr>
            <p:cNvPr id="26661" name="Oval 26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endParaRPr lang="es-PE"/>
            </a:p>
          </p:txBody>
        </p:sp>
        <p:sp>
          <p:nvSpPr>
            <p:cNvPr id="26662" name="Oval 27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endParaRPr lang="es-PE"/>
            </a:p>
          </p:txBody>
        </p:sp>
        <p:sp>
          <p:nvSpPr>
            <p:cNvPr id="26663" name="Oval 28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endParaRPr lang="es-PE"/>
            </a:p>
          </p:txBody>
        </p:sp>
        <p:sp>
          <p:nvSpPr>
            <p:cNvPr id="26664" name="Oval 29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endParaRPr lang="es-PE"/>
            </a:p>
          </p:txBody>
        </p:sp>
      </p:grpSp>
      <p:sp>
        <p:nvSpPr>
          <p:cNvPr id="26646" name="AutoShape 35"/>
          <p:cNvSpPr>
            <a:spLocks noChangeArrowheads="1"/>
          </p:cNvSpPr>
          <p:nvPr/>
        </p:nvSpPr>
        <p:spPr bwMode="gray">
          <a:xfrm>
            <a:off x="251521" y="4413250"/>
            <a:ext cx="2610768" cy="960438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lnSpc>
                <a:spcPct val="40000"/>
              </a:lnSpc>
              <a:spcBef>
                <a:spcPct val="50000"/>
              </a:spcBef>
            </a:pPr>
            <a:r>
              <a:rPr lang="es-ES" sz="1700" b="1" dirty="0" smtClean="0">
                <a:solidFill>
                  <a:srgbClr val="FF0000"/>
                </a:solidFill>
                <a:latin typeface="Book Antiqua" pitchFamily="18" charset="0"/>
              </a:rPr>
              <a:t>DEL HECHO</a:t>
            </a:r>
          </a:p>
        </p:txBody>
      </p:sp>
      <p:sp>
        <p:nvSpPr>
          <p:cNvPr id="26647" name="AutoShape 36"/>
          <p:cNvSpPr>
            <a:spLocks noChangeArrowheads="1"/>
          </p:cNvSpPr>
          <p:nvPr/>
        </p:nvSpPr>
        <p:spPr bwMode="gray">
          <a:xfrm>
            <a:off x="3295029" y="4413250"/>
            <a:ext cx="2501107" cy="960438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lnSpc>
                <a:spcPct val="40000"/>
              </a:lnSpc>
              <a:spcBef>
                <a:spcPct val="50000"/>
              </a:spcBef>
            </a:pPr>
            <a:endParaRPr lang="es-ES" sz="1700" b="1" dirty="0" smtClean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26649" name="Text Box 38"/>
          <p:cNvSpPr txBox="1">
            <a:spLocks noChangeArrowheads="1"/>
          </p:cNvSpPr>
          <p:nvPr/>
        </p:nvSpPr>
        <p:spPr bwMode="gray">
          <a:xfrm>
            <a:off x="498221" y="2860675"/>
            <a:ext cx="167385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600" b="1" dirty="0" smtClean="0">
                <a:latin typeface="Book Antiqua" pitchFamily="18" charset="0"/>
              </a:rPr>
              <a:t>IMPUTACIÓN </a:t>
            </a:r>
          </a:p>
          <a:p>
            <a:pPr algn="ctr" eaLnBrk="1" hangingPunct="1"/>
            <a:r>
              <a:rPr lang="en-US" sz="1600" b="1" dirty="0" smtClean="0">
                <a:latin typeface="Book Antiqua" pitchFamily="18" charset="0"/>
              </a:rPr>
              <a:t>OBJETIVA</a:t>
            </a:r>
            <a:endParaRPr lang="en-US" sz="1600" b="1" dirty="0">
              <a:latin typeface="Book Antiqua" pitchFamily="18" charset="0"/>
            </a:endParaRPr>
          </a:p>
        </p:txBody>
      </p:sp>
      <p:sp>
        <p:nvSpPr>
          <p:cNvPr id="26650" name="Text Box 39"/>
          <p:cNvSpPr txBox="1">
            <a:spLocks noChangeArrowheads="1"/>
          </p:cNvSpPr>
          <p:nvPr/>
        </p:nvSpPr>
        <p:spPr bwMode="gray">
          <a:xfrm>
            <a:off x="3458558" y="2874423"/>
            <a:ext cx="168347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600" b="1" dirty="0" smtClean="0">
                <a:latin typeface="Book Antiqua" pitchFamily="18" charset="0"/>
              </a:rPr>
              <a:t>IMPUTACION</a:t>
            </a:r>
          </a:p>
          <a:p>
            <a:pPr algn="ctr" eaLnBrk="1" hangingPunct="1"/>
            <a:r>
              <a:rPr lang="en-US" sz="1600" b="1" dirty="0" smtClean="0">
                <a:latin typeface="Book Antiqua" pitchFamily="18" charset="0"/>
              </a:rPr>
              <a:t>SUBJETIVA</a:t>
            </a:r>
          </a:p>
        </p:txBody>
      </p:sp>
      <p:sp>
        <p:nvSpPr>
          <p:cNvPr id="26652" name="Freeform 41"/>
          <p:cNvSpPr>
            <a:spLocks/>
          </p:cNvSpPr>
          <p:nvPr/>
        </p:nvSpPr>
        <p:spPr bwMode="gray">
          <a:xfrm rot="951562">
            <a:off x="2123307" y="1229213"/>
            <a:ext cx="1466851" cy="1157288"/>
          </a:xfrm>
          <a:custGeom>
            <a:avLst/>
            <a:gdLst>
              <a:gd name="T0" fmla="*/ 0 w 982"/>
              <a:gd name="T1" fmla="*/ 774 h 774"/>
              <a:gd name="T2" fmla="*/ 2 w 982"/>
              <a:gd name="T3" fmla="*/ 770 h 774"/>
              <a:gd name="T4" fmla="*/ 8 w 982"/>
              <a:gd name="T5" fmla="*/ 754 h 774"/>
              <a:gd name="T6" fmla="*/ 16 w 982"/>
              <a:gd name="T7" fmla="*/ 730 h 774"/>
              <a:gd name="T8" fmla="*/ 32 w 982"/>
              <a:gd name="T9" fmla="*/ 698 h 774"/>
              <a:gd name="T10" fmla="*/ 50 w 982"/>
              <a:gd name="T11" fmla="*/ 660 h 774"/>
              <a:gd name="T12" fmla="*/ 76 w 982"/>
              <a:gd name="T13" fmla="*/ 618 h 774"/>
              <a:gd name="T14" fmla="*/ 106 w 982"/>
              <a:gd name="T15" fmla="*/ 574 h 774"/>
              <a:gd name="T16" fmla="*/ 142 w 982"/>
              <a:gd name="T17" fmla="*/ 528 h 774"/>
              <a:gd name="T18" fmla="*/ 186 w 982"/>
              <a:gd name="T19" fmla="*/ 482 h 774"/>
              <a:gd name="T20" fmla="*/ 236 w 982"/>
              <a:gd name="T21" fmla="*/ 438 h 774"/>
              <a:gd name="T22" fmla="*/ 294 w 982"/>
              <a:gd name="T23" fmla="*/ 398 h 774"/>
              <a:gd name="T24" fmla="*/ 360 w 982"/>
              <a:gd name="T25" fmla="*/ 360 h 774"/>
              <a:gd name="T26" fmla="*/ 426 w 982"/>
              <a:gd name="T27" fmla="*/ 332 h 774"/>
              <a:gd name="T28" fmla="*/ 488 w 982"/>
              <a:gd name="T29" fmla="*/ 314 h 774"/>
              <a:gd name="T30" fmla="*/ 544 w 982"/>
              <a:gd name="T31" fmla="*/ 304 h 774"/>
              <a:gd name="T32" fmla="*/ 594 w 982"/>
              <a:gd name="T33" fmla="*/ 300 h 774"/>
              <a:gd name="T34" fmla="*/ 638 w 982"/>
              <a:gd name="T35" fmla="*/ 300 h 774"/>
              <a:gd name="T36" fmla="*/ 678 w 982"/>
              <a:gd name="T37" fmla="*/ 304 h 774"/>
              <a:gd name="T38" fmla="*/ 710 w 982"/>
              <a:gd name="T39" fmla="*/ 312 h 774"/>
              <a:gd name="T40" fmla="*/ 736 w 982"/>
              <a:gd name="T41" fmla="*/ 320 h 774"/>
              <a:gd name="T42" fmla="*/ 754 w 982"/>
              <a:gd name="T43" fmla="*/ 326 h 774"/>
              <a:gd name="T44" fmla="*/ 766 w 982"/>
              <a:gd name="T45" fmla="*/ 332 h 774"/>
              <a:gd name="T46" fmla="*/ 770 w 982"/>
              <a:gd name="T47" fmla="*/ 334 h 774"/>
              <a:gd name="T48" fmla="*/ 680 w 982"/>
              <a:gd name="T49" fmla="*/ 476 h 774"/>
              <a:gd name="T50" fmla="*/ 982 w 982"/>
              <a:gd name="T51" fmla="*/ 370 h 774"/>
              <a:gd name="T52" fmla="*/ 912 w 982"/>
              <a:gd name="T53" fmla="*/ 0 h 774"/>
              <a:gd name="T54" fmla="*/ 854 w 982"/>
              <a:gd name="T55" fmla="*/ 150 h 774"/>
              <a:gd name="T56" fmla="*/ 850 w 982"/>
              <a:gd name="T57" fmla="*/ 148 h 774"/>
              <a:gd name="T58" fmla="*/ 838 w 982"/>
              <a:gd name="T59" fmla="*/ 142 h 774"/>
              <a:gd name="T60" fmla="*/ 822 w 982"/>
              <a:gd name="T61" fmla="*/ 134 h 774"/>
              <a:gd name="T62" fmla="*/ 798 w 982"/>
              <a:gd name="T63" fmla="*/ 126 h 774"/>
              <a:gd name="T64" fmla="*/ 768 w 982"/>
              <a:gd name="T65" fmla="*/ 120 h 774"/>
              <a:gd name="T66" fmla="*/ 732 w 982"/>
              <a:gd name="T67" fmla="*/ 114 h 774"/>
              <a:gd name="T68" fmla="*/ 692 w 982"/>
              <a:gd name="T69" fmla="*/ 110 h 774"/>
              <a:gd name="T70" fmla="*/ 646 w 982"/>
              <a:gd name="T71" fmla="*/ 110 h 774"/>
              <a:gd name="T72" fmla="*/ 596 w 982"/>
              <a:gd name="T73" fmla="*/ 116 h 774"/>
              <a:gd name="T74" fmla="*/ 540 w 982"/>
              <a:gd name="T75" fmla="*/ 126 h 774"/>
              <a:gd name="T76" fmla="*/ 482 w 982"/>
              <a:gd name="T77" fmla="*/ 146 h 774"/>
              <a:gd name="T78" fmla="*/ 422 w 982"/>
              <a:gd name="T79" fmla="*/ 172 h 774"/>
              <a:gd name="T80" fmla="*/ 356 w 982"/>
              <a:gd name="T81" fmla="*/ 210 h 774"/>
              <a:gd name="T82" fmla="*/ 290 w 982"/>
              <a:gd name="T83" fmla="*/ 258 h 774"/>
              <a:gd name="T84" fmla="*/ 230 w 982"/>
              <a:gd name="T85" fmla="*/ 310 h 774"/>
              <a:gd name="T86" fmla="*/ 178 w 982"/>
              <a:gd name="T87" fmla="*/ 364 h 774"/>
              <a:gd name="T88" fmla="*/ 136 w 982"/>
              <a:gd name="T89" fmla="*/ 422 h 774"/>
              <a:gd name="T90" fmla="*/ 100 w 982"/>
              <a:gd name="T91" fmla="*/ 480 h 774"/>
              <a:gd name="T92" fmla="*/ 72 w 982"/>
              <a:gd name="T93" fmla="*/ 536 h 774"/>
              <a:gd name="T94" fmla="*/ 48 w 982"/>
              <a:gd name="T95" fmla="*/ 590 h 774"/>
              <a:gd name="T96" fmla="*/ 30 w 982"/>
              <a:gd name="T97" fmla="*/ 640 h 774"/>
              <a:gd name="T98" fmla="*/ 18 w 982"/>
              <a:gd name="T99" fmla="*/ 684 h 774"/>
              <a:gd name="T100" fmla="*/ 8 w 982"/>
              <a:gd name="T101" fmla="*/ 722 h 774"/>
              <a:gd name="T102" fmla="*/ 4 w 982"/>
              <a:gd name="T103" fmla="*/ 750 h 774"/>
              <a:gd name="T104" fmla="*/ 0 w 982"/>
              <a:gd name="T105" fmla="*/ 768 h 774"/>
              <a:gd name="T106" fmla="*/ 0 w 982"/>
              <a:gd name="T107" fmla="*/ 774 h 77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982"/>
              <a:gd name="T163" fmla="*/ 0 h 774"/>
              <a:gd name="T164" fmla="*/ 982 w 982"/>
              <a:gd name="T165" fmla="*/ 774 h 774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rgbClr val="93D267">
                  <a:alpha val="32001"/>
                </a:srgbClr>
              </a:gs>
              <a:gs pos="100000">
                <a:srgbClr val="88CE58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26653" name="Freeform 42"/>
          <p:cNvSpPr>
            <a:spLocks/>
          </p:cNvSpPr>
          <p:nvPr/>
        </p:nvSpPr>
        <p:spPr bwMode="gray">
          <a:xfrm rot="1864299">
            <a:off x="4687888" y="1132332"/>
            <a:ext cx="1466851" cy="1155700"/>
          </a:xfrm>
          <a:custGeom>
            <a:avLst/>
            <a:gdLst>
              <a:gd name="T0" fmla="*/ 0 w 982"/>
              <a:gd name="T1" fmla="*/ 774 h 774"/>
              <a:gd name="T2" fmla="*/ 2 w 982"/>
              <a:gd name="T3" fmla="*/ 770 h 774"/>
              <a:gd name="T4" fmla="*/ 8 w 982"/>
              <a:gd name="T5" fmla="*/ 754 h 774"/>
              <a:gd name="T6" fmla="*/ 16 w 982"/>
              <a:gd name="T7" fmla="*/ 730 h 774"/>
              <a:gd name="T8" fmla="*/ 32 w 982"/>
              <a:gd name="T9" fmla="*/ 698 h 774"/>
              <a:gd name="T10" fmla="*/ 50 w 982"/>
              <a:gd name="T11" fmla="*/ 660 h 774"/>
              <a:gd name="T12" fmla="*/ 76 w 982"/>
              <a:gd name="T13" fmla="*/ 618 h 774"/>
              <a:gd name="T14" fmla="*/ 106 w 982"/>
              <a:gd name="T15" fmla="*/ 574 h 774"/>
              <a:gd name="T16" fmla="*/ 142 w 982"/>
              <a:gd name="T17" fmla="*/ 528 h 774"/>
              <a:gd name="T18" fmla="*/ 186 w 982"/>
              <a:gd name="T19" fmla="*/ 482 h 774"/>
              <a:gd name="T20" fmla="*/ 236 w 982"/>
              <a:gd name="T21" fmla="*/ 438 h 774"/>
              <a:gd name="T22" fmla="*/ 294 w 982"/>
              <a:gd name="T23" fmla="*/ 398 h 774"/>
              <a:gd name="T24" fmla="*/ 360 w 982"/>
              <a:gd name="T25" fmla="*/ 360 h 774"/>
              <a:gd name="T26" fmla="*/ 426 w 982"/>
              <a:gd name="T27" fmla="*/ 332 h 774"/>
              <a:gd name="T28" fmla="*/ 488 w 982"/>
              <a:gd name="T29" fmla="*/ 314 h 774"/>
              <a:gd name="T30" fmla="*/ 544 w 982"/>
              <a:gd name="T31" fmla="*/ 304 h 774"/>
              <a:gd name="T32" fmla="*/ 594 w 982"/>
              <a:gd name="T33" fmla="*/ 300 h 774"/>
              <a:gd name="T34" fmla="*/ 638 w 982"/>
              <a:gd name="T35" fmla="*/ 300 h 774"/>
              <a:gd name="T36" fmla="*/ 678 w 982"/>
              <a:gd name="T37" fmla="*/ 304 h 774"/>
              <a:gd name="T38" fmla="*/ 710 w 982"/>
              <a:gd name="T39" fmla="*/ 312 h 774"/>
              <a:gd name="T40" fmla="*/ 736 w 982"/>
              <a:gd name="T41" fmla="*/ 320 h 774"/>
              <a:gd name="T42" fmla="*/ 754 w 982"/>
              <a:gd name="T43" fmla="*/ 326 h 774"/>
              <a:gd name="T44" fmla="*/ 766 w 982"/>
              <a:gd name="T45" fmla="*/ 332 h 774"/>
              <a:gd name="T46" fmla="*/ 770 w 982"/>
              <a:gd name="T47" fmla="*/ 334 h 774"/>
              <a:gd name="T48" fmla="*/ 680 w 982"/>
              <a:gd name="T49" fmla="*/ 476 h 774"/>
              <a:gd name="T50" fmla="*/ 982 w 982"/>
              <a:gd name="T51" fmla="*/ 370 h 774"/>
              <a:gd name="T52" fmla="*/ 912 w 982"/>
              <a:gd name="T53" fmla="*/ 0 h 774"/>
              <a:gd name="T54" fmla="*/ 854 w 982"/>
              <a:gd name="T55" fmla="*/ 150 h 774"/>
              <a:gd name="T56" fmla="*/ 850 w 982"/>
              <a:gd name="T57" fmla="*/ 148 h 774"/>
              <a:gd name="T58" fmla="*/ 838 w 982"/>
              <a:gd name="T59" fmla="*/ 142 h 774"/>
              <a:gd name="T60" fmla="*/ 822 w 982"/>
              <a:gd name="T61" fmla="*/ 134 h 774"/>
              <a:gd name="T62" fmla="*/ 798 w 982"/>
              <a:gd name="T63" fmla="*/ 126 h 774"/>
              <a:gd name="T64" fmla="*/ 768 w 982"/>
              <a:gd name="T65" fmla="*/ 120 h 774"/>
              <a:gd name="T66" fmla="*/ 732 w 982"/>
              <a:gd name="T67" fmla="*/ 114 h 774"/>
              <a:gd name="T68" fmla="*/ 692 w 982"/>
              <a:gd name="T69" fmla="*/ 110 h 774"/>
              <a:gd name="T70" fmla="*/ 646 w 982"/>
              <a:gd name="T71" fmla="*/ 110 h 774"/>
              <a:gd name="T72" fmla="*/ 596 w 982"/>
              <a:gd name="T73" fmla="*/ 116 h 774"/>
              <a:gd name="T74" fmla="*/ 540 w 982"/>
              <a:gd name="T75" fmla="*/ 126 h 774"/>
              <a:gd name="T76" fmla="*/ 482 w 982"/>
              <a:gd name="T77" fmla="*/ 146 h 774"/>
              <a:gd name="T78" fmla="*/ 422 w 982"/>
              <a:gd name="T79" fmla="*/ 172 h 774"/>
              <a:gd name="T80" fmla="*/ 356 w 982"/>
              <a:gd name="T81" fmla="*/ 210 h 774"/>
              <a:gd name="T82" fmla="*/ 290 w 982"/>
              <a:gd name="T83" fmla="*/ 258 h 774"/>
              <a:gd name="T84" fmla="*/ 230 w 982"/>
              <a:gd name="T85" fmla="*/ 310 h 774"/>
              <a:gd name="T86" fmla="*/ 178 w 982"/>
              <a:gd name="T87" fmla="*/ 364 h 774"/>
              <a:gd name="T88" fmla="*/ 136 w 982"/>
              <a:gd name="T89" fmla="*/ 422 h 774"/>
              <a:gd name="T90" fmla="*/ 100 w 982"/>
              <a:gd name="T91" fmla="*/ 480 h 774"/>
              <a:gd name="T92" fmla="*/ 72 w 982"/>
              <a:gd name="T93" fmla="*/ 536 h 774"/>
              <a:gd name="T94" fmla="*/ 48 w 982"/>
              <a:gd name="T95" fmla="*/ 590 h 774"/>
              <a:gd name="T96" fmla="*/ 30 w 982"/>
              <a:gd name="T97" fmla="*/ 640 h 774"/>
              <a:gd name="T98" fmla="*/ 18 w 982"/>
              <a:gd name="T99" fmla="*/ 684 h 774"/>
              <a:gd name="T100" fmla="*/ 8 w 982"/>
              <a:gd name="T101" fmla="*/ 722 h 774"/>
              <a:gd name="T102" fmla="*/ 4 w 982"/>
              <a:gd name="T103" fmla="*/ 750 h 774"/>
              <a:gd name="T104" fmla="*/ 0 w 982"/>
              <a:gd name="T105" fmla="*/ 768 h 774"/>
              <a:gd name="T106" fmla="*/ 0 w 982"/>
              <a:gd name="T107" fmla="*/ 774 h 77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982"/>
              <a:gd name="T163" fmla="*/ 0 h 774"/>
              <a:gd name="T164" fmla="*/ 982 w 982"/>
              <a:gd name="T165" fmla="*/ 774 h 774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rgbClr val="B48EED">
                  <a:alpha val="32001"/>
                </a:srgbClr>
              </a:gs>
              <a:gs pos="100000">
                <a:srgbClr val="AD83EB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26654" name="Rectangle 44"/>
          <p:cNvSpPr>
            <a:spLocks noChangeArrowheads="1"/>
          </p:cNvSpPr>
          <p:nvPr/>
        </p:nvSpPr>
        <p:spPr bwMode="auto">
          <a:xfrm>
            <a:off x="1993095" y="2041685"/>
            <a:ext cx="17272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ES" sz="1400" b="1" dirty="0" smtClean="0">
                <a:solidFill>
                  <a:srgbClr val="FF0000"/>
                </a:solidFill>
                <a:latin typeface="Book Antiqua" pitchFamily="18" charset="0"/>
              </a:rPr>
              <a:t>AUTORIA Y PARTICIPACION</a:t>
            </a:r>
            <a:endParaRPr lang="es-ES" sz="14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56" name="AutoShape 36"/>
          <p:cNvSpPr>
            <a:spLocks noChangeArrowheads="1"/>
          </p:cNvSpPr>
          <p:nvPr/>
        </p:nvSpPr>
        <p:spPr bwMode="gray">
          <a:xfrm>
            <a:off x="6148885" y="4437112"/>
            <a:ext cx="2455563" cy="960438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lnSpc>
                <a:spcPct val="40000"/>
              </a:lnSpc>
              <a:spcBef>
                <a:spcPct val="50000"/>
              </a:spcBef>
            </a:pPr>
            <a:r>
              <a:rPr lang="es-ES" sz="2400" b="1" dirty="0" smtClean="0">
                <a:solidFill>
                  <a:srgbClr val="FF0000"/>
                </a:solidFill>
                <a:latin typeface="Book Antiqua" pitchFamily="18" charset="0"/>
              </a:rPr>
              <a:t>CONFIGURA </a:t>
            </a:r>
          </a:p>
          <a:p>
            <a:pPr algn="ctr">
              <a:lnSpc>
                <a:spcPct val="40000"/>
              </a:lnSpc>
              <a:spcBef>
                <a:spcPct val="50000"/>
              </a:spcBef>
            </a:pPr>
            <a:r>
              <a:rPr lang="es-ES" sz="2400" b="1" dirty="0" smtClean="0">
                <a:solidFill>
                  <a:srgbClr val="FF0000"/>
                </a:solidFill>
                <a:latin typeface="Book Antiqua" pitchFamily="18" charset="0"/>
              </a:rPr>
              <a:t>EL DELITO</a:t>
            </a:r>
            <a:endParaRPr lang="es-ES" sz="24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57" name="Rectangle 44"/>
          <p:cNvSpPr>
            <a:spLocks noChangeArrowheads="1"/>
          </p:cNvSpPr>
          <p:nvPr/>
        </p:nvSpPr>
        <p:spPr bwMode="auto">
          <a:xfrm>
            <a:off x="4844093" y="2060849"/>
            <a:ext cx="18161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ES" sz="1400" b="1" dirty="0" smtClean="0">
                <a:solidFill>
                  <a:srgbClr val="FF0000"/>
                </a:solidFill>
                <a:latin typeface="Book Antiqua" pitchFamily="18" charset="0"/>
              </a:rPr>
              <a:t>VOLUNTAD Y CONOCIMIENTO</a:t>
            </a:r>
            <a:endParaRPr lang="es-ES" sz="14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32" name="3 Título"/>
          <p:cNvSpPr txBox="1">
            <a:spLocks/>
          </p:cNvSpPr>
          <p:nvPr/>
        </p:nvSpPr>
        <p:spPr>
          <a:xfrm>
            <a:off x="251520" y="274638"/>
            <a:ext cx="8712968" cy="99412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40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kumimoji="0" lang="es-PE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.TIPO</a:t>
            </a:r>
            <a:r>
              <a:rPr kumimoji="0" lang="es-PE" sz="40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SUBJETIVO</a:t>
            </a:r>
            <a:endParaRPr lang="es-PE" sz="40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096443" y="4775995"/>
            <a:ext cx="2447403" cy="45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40000"/>
              </a:lnSpc>
              <a:spcBef>
                <a:spcPct val="50000"/>
              </a:spcBef>
            </a:pPr>
            <a:r>
              <a:rPr lang="es-ES" b="1" dirty="0" smtClean="0">
                <a:solidFill>
                  <a:srgbClr val="002060"/>
                </a:solidFill>
                <a:latin typeface="Book Antiqua" pitchFamily="18" charset="0"/>
              </a:rPr>
              <a:t> DE REPROCHE</a:t>
            </a:r>
          </a:p>
          <a:p>
            <a:pPr algn="ctr">
              <a:lnSpc>
                <a:spcPct val="40000"/>
              </a:lnSpc>
              <a:spcBef>
                <a:spcPct val="50000"/>
              </a:spcBef>
            </a:pPr>
            <a:r>
              <a:rPr lang="es-ES" b="1" dirty="0" smtClean="0">
                <a:solidFill>
                  <a:srgbClr val="002060"/>
                </a:solidFill>
                <a:latin typeface="Book Antiqua" pitchFamily="18" charset="0"/>
              </a:rPr>
              <a:t>O </a:t>
            </a:r>
            <a:r>
              <a:rPr lang="es-ES" b="1" dirty="0" smtClean="0">
                <a:solidFill>
                  <a:srgbClr val="FF0000"/>
                </a:solidFill>
                <a:latin typeface="Book Antiqua" pitchFamily="18" charset="0"/>
              </a:rPr>
              <a:t>DOLO</a:t>
            </a:r>
            <a:endParaRPr lang="es-ES" b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grpSp>
        <p:nvGrpSpPr>
          <p:cNvPr id="33" name="Group 25"/>
          <p:cNvGrpSpPr>
            <a:grpSpLocks/>
          </p:cNvGrpSpPr>
          <p:nvPr/>
        </p:nvGrpSpPr>
        <p:grpSpPr bwMode="auto">
          <a:xfrm>
            <a:off x="6228184" y="2319585"/>
            <a:ext cx="2159548" cy="1541463"/>
            <a:chOff x="4166" y="1706"/>
            <a:chExt cx="1252" cy="1252"/>
          </a:xfrm>
        </p:grpSpPr>
        <p:sp>
          <p:nvSpPr>
            <p:cNvPr id="34" name="Oval 26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endParaRPr lang="es-PE"/>
            </a:p>
          </p:txBody>
        </p:sp>
        <p:sp>
          <p:nvSpPr>
            <p:cNvPr id="35" name="Oval 27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endParaRPr lang="es-PE"/>
            </a:p>
          </p:txBody>
        </p:sp>
        <p:sp>
          <p:nvSpPr>
            <p:cNvPr id="36" name="Oval 28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endParaRPr lang="es-PE"/>
            </a:p>
          </p:txBody>
        </p:sp>
        <p:sp>
          <p:nvSpPr>
            <p:cNvPr id="37" name="Oval 29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endParaRPr lang="es-PE"/>
            </a:p>
          </p:txBody>
        </p:sp>
      </p:grpSp>
      <p:sp>
        <p:nvSpPr>
          <p:cNvPr id="38" name="Text Box 39"/>
          <p:cNvSpPr txBox="1">
            <a:spLocks noChangeArrowheads="1"/>
          </p:cNvSpPr>
          <p:nvPr/>
        </p:nvSpPr>
        <p:spPr bwMode="gray">
          <a:xfrm>
            <a:off x="6300192" y="2916233"/>
            <a:ext cx="20633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600" b="1" dirty="0" smtClean="0">
                <a:solidFill>
                  <a:srgbClr val="FF0000"/>
                </a:solidFill>
                <a:latin typeface="Book Antiqua" pitchFamily="18" charset="0"/>
              </a:rPr>
              <a:t>CULPABILIDAD</a:t>
            </a:r>
          </a:p>
        </p:txBody>
      </p:sp>
    </p:spTree>
    <p:extLst>
      <p:ext uri="{BB962C8B-B14F-4D97-AF65-F5344CB8AC3E}">
        <p14:creationId xmlns:p14="http://schemas.microsoft.com/office/powerpoint/2010/main" val="405714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mass.pe/sites/default/files/lid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604" y="1148279"/>
            <a:ext cx="7560839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107504" y="1844824"/>
            <a:ext cx="230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3600" b="1" dirty="0" smtClean="0">
                <a:solidFill>
                  <a:srgbClr val="FF0000"/>
                </a:solidFill>
              </a:rPr>
              <a:t>AUTOR</a:t>
            </a:r>
            <a:endParaRPr lang="es-PE" sz="3600" b="1" dirty="0">
              <a:solidFill>
                <a:srgbClr val="FF0000"/>
              </a:solidFill>
            </a:endParaRPr>
          </a:p>
        </p:txBody>
      </p:sp>
      <p:sp>
        <p:nvSpPr>
          <p:cNvPr id="3" name="2 Flecha derecha"/>
          <p:cNvSpPr/>
          <p:nvPr/>
        </p:nvSpPr>
        <p:spPr>
          <a:xfrm>
            <a:off x="2407544" y="1869604"/>
            <a:ext cx="576064" cy="5023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7" name="6 CuadroTexto"/>
          <p:cNvSpPr txBox="1"/>
          <p:nvPr/>
        </p:nvSpPr>
        <p:spPr>
          <a:xfrm>
            <a:off x="6372200" y="5733256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3600" b="1" dirty="0">
                <a:solidFill>
                  <a:srgbClr val="FF0000"/>
                </a:solidFill>
              </a:rPr>
              <a:t>C</a:t>
            </a:r>
            <a:r>
              <a:rPr lang="es-PE" sz="3600" b="1" dirty="0" smtClean="0">
                <a:solidFill>
                  <a:srgbClr val="FF0000"/>
                </a:solidFill>
              </a:rPr>
              <a:t>ómplices</a:t>
            </a:r>
            <a:endParaRPr lang="es-PE" sz="3600" b="1" dirty="0">
              <a:solidFill>
                <a:srgbClr val="FF0000"/>
              </a:solidFill>
            </a:endParaRPr>
          </a:p>
        </p:txBody>
      </p:sp>
      <p:sp>
        <p:nvSpPr>
          <p:cNvPr id="8" name="7 Flecha derecha"/>
          <p:cNvSpPr/>
          <p:nvPr/>
        </p:nvSpPr>
        <p:spPr>
          <a:xfrm rot="13753308">
            <a:off x="7435352" y="4255036"/>
            <a:ext cx="839058" cy="2051196"/>
          </a:xfrm>
          <a:prstGeom prst="rightArrow">
            <a:avLst>
              <a:gd name="adj1" fmla="val 50000"/>
              <a:gd name="adj2" fmla="val 525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" name="3 Título"/>
          <p:cNvSpPr txBox="1">
            <a:spLocks/>
          </p:cNvSpPr>
          <p:nvPr/>
        </p:nvSpPr>
        <p:spPr>
          <a:xfrm>
            <a:off x="251520" y="274639"/>
            <a:ext cx="8712968" cy="7780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3300" b="1" noProof="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kumimoji="0" lang="es-PE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.TEORIA FINALISTA Y </a:t>
            </a:r>
            <a:r>
              <a:rPr kumimoji="0" lang="es-PE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FUNCIONALISTA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33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 LA EMPRESA, DIRECTIVOS, REP. LEG.</a:t>
            </a:r>
            <a:endParaRPr kumimoji="0" lang="es-PE" sz="3300" b="1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46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501452" y="1628800"/>
            <a:ext cx="83190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s-PE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s-PE" sz="2800" dirty="0">
                <a:latin typeface="Arial" pitchFamily="34" charset="0"/>
                <a:cs typeface="Arial" pitchFamily="34" charset="0"/>
              </a:rPr>
              <a:t>La </a:t>
            </a:r>
            <a:r>
              <a:rPr lang="es-PE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utilización</a:t>
            </a:r>
            <a:r>
              <a:rPr lang="es-PE" sz="2800" dirty="0">
                <a:latin typeface="Arial" pitchFamily="34" charset="0"/>
                <a:cs typeface="Arial" pitchFamily="34" charset="0"/>
              </a:rPr>
              <a:t> de una o más </a:t>
            </a:r>
            <a:r>
              <a:rPr lang="es-PE" sz="2800" b="1" u="sng" dirty="0">
                <a:latin typeface="Arial" pitchFamily="34" charset="0"/>
                <a:cs typeface="Arial" pitchFamily="34" charset="0"/>
              </a:rPr>
              <a:t>personas naturales o jurídicas interpuestas</a:t>
            </a:r>
            <a:r>
              <a:rPr lang="es-P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PE" sz="2800" dirty="0" smtClean="0">
                <a:latin typeface="Arial" pitchFamily="34" charset="0"/>
                <a:cs typeface="Arial" pitchFamily="34" charset="0"/>
              </a:rPr>
              <a:t>para ocultar </a:t>
            </a:r>
            <a:r>
              <a:rPr lang="es-PE" sz="2800" dirty="0">
                <a:latin typeface="Arial" pitchFamily="34" charset="0"/>
                <a:cs typeface="Arial" pitchFamily="34" charset="0"/>
              </a:rPr>
              <a:t>la identidad del verdadero deudor tributario.</a:t>
            </a:r>
          </a:p>
          <a:p>
            <a:pPr algn="just"/>
            <a:endParaRPr lang="es-PE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PE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s-PE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s-PE" sz="2800" dirty="0">
                <a:latin typeface="Arial" pitchFamily="34" charset="0"/>
                <a:cs typeface="Arial" pitchFamily="34" charset="0"/>
              </a:rPr>
              <a:t>Cuando el </a:t>
            </a:r>
            <a:r>
              <a:rPr lang="es-PE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monto del tributo </a:t>
            </a:r>
            <a:r>
              <a:rPr lang="es-PE" sz="2800" dirty="0">
                <a:latin typeface="Arial" pitchFamily="34" charset="0"/>
                <a:cs typeface="Arial" pitchFamily="34" charset="0"/>
              </a:rPr>
              <a:t>o los tributos dejado(s) de pagar supere(n) </a:t>
            </a:r>
            <a:r>
              <a:rPr lang="es-PE" sz="2800" dirty="0" smtClean="0">
                <a:latin typeface="Arial" pitchFamily="34" charset="0"/>
                <a:cs typeface="Arial" pitchFamily="34" charset="0"/>
              </a:rPr>
              <a:t>las </a:t>
            </a:r>
            <a:r>
              <a:rPr lang="es-PE" sz="2800" b="1" u="sng" dirty="0" smtClean="0">
                <a:latin typeface="Arial" pitchFamily="34" charset="0"/>
                <a:cs typeface="Arial" pitchFamily="34" charset="0"/>
              </a:rPr>
              <a:t>100 </a:t>
            </a:r>
            <a:r>
              <a:rPr lang="es-PE" sz="2800" b="1" u="sng" dirty="0">
                <a:latin typeface="Arial" pitchFamily="34" charset="0"/>
                <a:cs typeface="Arial" pitchFamily="34" charset="0"/>
              </a:rPr>
              <a:t>(cien) Unidades Impositivas Tributarias (UIT</a:t>
            </a:r>
            <a:r>
              <a:rPr lang="es-PE" sz="2800" b="1" u="sng" dirty="0" smtClean="0">
                <a:latin typeface="Arial" pitchFamily="34" charset="0"/>
                <a:cs typeface="Arial" pitchFamily="34" charset="0"/>
              </a:rPr>
              <a:t>) (…)</a:t>
            </a:r>
            <a:r>
              <a:rPr lang="es-PE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s-PE" sz="28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PE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PE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s-PE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s-PE" sz="2800" dirty="0">
                <a:latin typeface="Arial" pitchFamily="34" charset="0"/>
                <a:cs typeface="Arial" pitchFamily="34" charset="0"/>
              </a:rPr>
              <a:t>Cuando </a:t>
            </a:r>
            <a:r>
              <a:rPr lang="es-PE" sz="28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 agente </a:t>
            </a:r>
            <a:r>
              <a:rPr lang="es-PE" sz="2800" b="1" u="sng" dirty="0">
                <a:latin typeface="Arial" pitchFamily="34" charset="0"/>
                <a:cs typeface="Arial" pitchFamily="34" charset="0"/>
              </a:rPr>
              <a:t>forme parte de una organización delictiva</a:t>
            </a:r>
            <a:r>
              <a:rPr lang="es-PE" sz="2800" dirty="0">
                <a:latin typeface="Arial" pitchFamily="34" charset="0"/>
                <a:cs typeface="Arial" pitchFamily="34" charset="0"/>
              </a:rPr>
              <a:t>.»</a:t>
            </a:r>
          </a:p>
        </p:txBody>
      </p:sp>
      <p:sp>
        <p:nvSpPr>
          <p:cNvPr id="4" name="3 Título"/>
          <p:cNvSpPr txBox="1">
            <a:spLocks/>
          </p:cNvSpPr>
          <p:nvPr/>
        </p:nvSpPr>
        <p:spPr>
          <a:xfrm>
            <a:off x="251520" y="274638"/>
            <a:ext cx="8712968" cy="1143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11.</a:t>
            </a:r>
            <a:r>
              <a:rPr kumimoji="0" lang="es-PE" sz="32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CIRCUNSTANCIAS AGRAVANTES </a:t>
            </a:r>
            <a:r>
              <a:rPr kumimoji="0" lang="es-PE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(Perú)</a:t>
            </a:r>
            <a:endParaRPr kumimoji="0" lang="es-PE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26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67544" y="1556792"/>
            <a:ext cx="83529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El delito de </a:t>
            </a:r>
            <a:r>
              <a:rPr lang="es-E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defraudación fiscal 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se sancionará con las penas siguientes:</a:t>
            </a:r>
            <a:endParaRPr lang="es-P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hangingPunct="0"/>
            <a:r>
              <a:rPr lang="es-E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. 	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Con prisión de tres meses </a:t>
            </a:r>
            <a:r>
              <a:rPr lang="es-E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dos años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, cuando el monto de lo defraudado no exceda de 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$1,540,350.00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P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hangingPunct="0"/>
            <a:r>
              <a:rPr lang="es-E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. 	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Con prisión de dos años a </a:t>
            </a:r>
            <a:r>
              <a:rPr lang="es-E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cinco años 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cuando el monto de lo defraudado exceda de 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$1,540,350.00 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pero no de 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$2,310,520.00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P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hangingPunct="0"/>
            <a:r>
              <a:rPr lang="es-E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. 	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Con prisión de tres años a </a:t>
            </a:r>
            <a:r>
              <a:rPr lang="es-E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nueve años 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cuando el monto de lo defraudado fuere mayor de 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$2,310,520.00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P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P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3 Título"/>
          <p:cNvSpPr txBox="1">
            <a:spLocks/>
          </p:cNvSpPr>
          <p:nvPr/>
        </p:nvSpPr>
        <p:spPr>
          <a:xfrm>
            <a:off x="251520" y="274638"/>
            <a:ext cx="8712968" cy="1143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12.</a:t>
            </a:r>
            <a:r>
              <a:rPr kumimoji="0" lang="es-PE" sz="32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CIRCUNSTANCIAS AGRAVANTES </a:t>
            </a:r>
            <a:r>
              <a:rPr kumimoji="0" lang="es-PE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(México) Art. 108</a:t>
            </a:r>
            <a:endParaRPr kumimoji="0" lang="es-PE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11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67544" y="1556792"/>
            <a:ext cx="835292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El delito de defraudación fiscal y los previstos en el artículo 109 de este Código, </a:t>
            </a:r>
            <a:r>
              <a:rPr lang="es-E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serán calificados 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cuando se originen por:</a:t>
            </a:r>
            <a:endParaRPr lang="es-P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P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a).- 	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Usar </a:t>
            </a:r>
            <a:r>
              <a:rPr lang="es-E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documentos falsos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P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P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b).- 	</a:t>
            </a:r>
            <a:r>
              <a:rPr lang="es-E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Omitir reiteradamente la expedición de comprobantes 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por las actividades que se realicen, 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(…)</a:t>
            </a:r>
            <a:endParaRPr lang="es-P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).- 	</a:t>
            </a:r>
            <a:r>
              <a:rPr lang="es-E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Manifestar datos falsos 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para obtener de la autoridad fiscal la </a:t>
            </a:r>
            <a:r>
              <a:rPr lang="es-E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devolución de contribuciones 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que no le correspondan. </a:t>
            </a:r>
            <a:endParaRPr lang="es-P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P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3 Título"/>
          <p:cNvSpPr txBox="1">
            <a:spLocks/>
          </p:cNvSpPr>
          <p:nvPr/>
        </p:nvSpPr>
        <p:spPr>
          <a:xfrm>
            <a:off x="251520" y="274638"/>
            <a:ext cx="8712968" cy="1143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12.</a:t>
            </a:r>
            <a:r>
              <a:rPr kumimoji="0" lang="es-PE" sz="32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CIRCUNSTANCIAS AGRAVANTES </a:t>
            </a:r>
            <a:r>
              <a:rPr kumimoji="0" lang="es-PE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(México) Art. 108</a:t>
            </a:r>
            <a:endParaRPr kumimoji="0" lang="es-PE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81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67544" y="1556792"/>
            <a:ext cx="83529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200" b="1" dirty="0"/>
              <a:t>d).- 	</a:t>
            </a:r>
            <a:r>
              <a:rPr lang="es-ES" sz="3200" dirty="0">
                <a:solidFill>
                  <a:srgbClr val="FF0000"/>
                </a:solidFill>
              </a:rPr>
              <a:t>No </a:t>
            </a:r>
            <a:r>
              <a:rPr lang="es-E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llevar</a:t>
            </a:r>
            <a:r>
              <a:rPr lang="es-ES" sz="3200" dirty="0">
                <a:solidFill>
                  <a:srgbClr val="FF0000"/>
                </a:solidFill>
              </a:rPr>
              <a:t> los sistemas o registros contables </a:t>
            </a:r>
            <a:r>
              <a:rPr lang="es-ES" sz="3200" dirty="0"/>
              <a:t>a que se esté obligado conforme a las disposiciones fiscales o asentar datos falsos en dichos sistemas o registros.</a:t>
            </a:r>
            <a:endParaRPr lang="es-PE" sz="3200" dirty="0"/>
          </a:p>
          <a:p>
            <a:r>
              <a:rPr lang="es-ES" sz="3200" dirty="0"/>
              <a:t> </a:t>
            </a:r>
            <a:endParaRPr lang="es-PE" sz="3200" dirty="0"/>
          </a:p>
          <a:p>
            <a:r>
              <a:rPr lang="es-MX" sz="3200" b="1" dirty="0"/>
              <a:t>e) 	</a:t>
            </a:r>
            <a:r>
              <a:rPr lang="es-MX" sz="3200" dirty="0">
                <a:solidFill>
                  <a:srgbClr val="FF0000"/>
                </a:solidFill>
              </a:rPr>
              <a:t>Omitir contribuciones retenidas</a:t>
            </a:r>
            <a:r>
              <a:rPr lang="es-MX" sz="3200" dirty="0"/>
              <a:t>, recaudadas o trasladadas</a:t>
            </a:r>
            <a:r>
              <a:rPr lang="es-MX" sz="3200" dirty="0" smtClean="0"/>
              <a:t>. (…)</a:t>
            </a:r>
            <a:endParaRPr lang="es-PE" sz="3200" dirty="0"/>
          </a:p>
          <a:p>
            <a:r>
              <a:rPr lang="es-ES" sz="3200" dirty="0"/>
              <a:t> </a:t>
            </a:r>
            <a:endParaRPr lang="es-PE" sz="3200" dirty="0"/>
          </a:p>
          <a:p>
            <a:r>
              <a:rPr lang="es-ES" sz="3200" dirty="0" smtClean="0"/>
              <a:t>Cuando </a:t>
            </a:r>
            <a:r>
              <a:rPr lang="es-ES" sz="3200" dirty="0"/>
              <a:t>los delitos sean calificados, </a:t>
            </a:r>
            <a:r>
              <a:rPr lang="es-ES" sz="3200" dirty="0">
                <a:solidFill>
                  <a:srgbClr val="FF0000"/>
                </a:solidFill>
              </a:rPr>
              <a:t>la pena que corresponda se aumentará en una </a:t>
            </a:r>
            <a:r>
              <a:rPr lang="es-ES" sz="3200" dirty="0" smtClean="0">
                <a:solidFill>
                  <a:srgbClr val="FF0000"/>
                </a:solidFill>
              </a:rPr>
              <a:t>mitad</a:t>
            </a:r>
            <a:r>
              <a:rPr lang="es-E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PE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Título"/>
          <p:cNvSpPr txBox="1">
            <a:spLocks/>
          </p:cNvSpPr>
          <p:nvPr/>
        </p:nvSpPr>
        <p:spPr>
          <a:xfrm>
            <a:off x="251520" y="274638"/>
            <a:ext cx="8712968" cy="1143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12.</a:t>
            </a:r>
            <a:r>
              <a:rPr kumimoji="0" lang="es-PE" sz="32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CIRCUNSTANCIAS AGRAVANTES </a:t>
            </a:r>
            <a:r>
              <a:rPr kumimoji="0" lang="es-PE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(México) Art. 108</a:t>
            </a:r>
            <a:endParaRPr kumimoji="0" lang="es-PE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09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fontAlgn="base">
              <a:buNone/>
            </a:pPr>
            <a:r>
              <a:rPr lang="es-PE" sz="3600" b="1" dirty="0">
                <a:solidFill>
                  <a:srgbClr val="FF0000"/>
                </a:solidFill>
              </a:rPr>
              <a:t>Apropiación Indebida de tributos</a:t>
            </a:r>
            <a:r>
              <a:rPr lang="es-PE" sz="3600" dirty="0"/>
              <a:t>. Comete el delito de apropiación indebida de tributos quien actuando </a:t>
            </a:r>
            <a:r>
              <a:rPr lang="es-PE" sz="3600" b="1" dirty="0"/>
              <a:t>en calidad de agente de percepción o retención </a:t>
            </a:r>
            <a:r>
              <a:rPr lang="es-PE" sz="3600" dirty="0"/>
              <a:t>en beneficio propio, de una empresa o de tercero, </a:t>
            </a:r>
            <a:r>
              <a:rPr lang="es-PE" sz="3600" b="1" dirty="0"/>
              <a:t>no entere a la Administración Tributaria la totalidad o parte de los impuestos percibidos o retenidos</a:t>
            </a:r>
            <a:r>
              <a:rPr lang="es-PE" sz="3600" dirty="0" smtClean="0"/>
              <a:t>,...</a:t>
            </a:r>
            <a:endParaRPr lang="es-PE" sz="3600" dirty="0"/>
          </a:p>
          <a:p>
            <a:pPr marL="0" indent="0">
              <a:buNone/>
            </a:pPr>
            <a:endParaRPr lang="es-PE" dirty="0" smtClean="0"/>
          </a:p>
          <a:p>
            <a:pPr marL="0" indent="0">
              <a:buNone/>
            </a:pPr>
            <a:endParaRPr lang="es-PE" dirty="0"/>
          </a:p>
        </p:txBody>
      </p:sp>
      <p:sp>
        <p:nvSpPr>
          <p:cNvPr id="4" name="3 Título"/>
          <p:cNvSpPr txBox="1">
            <a:spLocks/>
          </p:cNvSpPr>
          <p:nvPr/>
        </p:nvSpPr>
        <p:spPr>
          <a:xfrm>
            <a:off x="251520" y="274638"/>
            <a:ext cx="8712968" cy="1143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13.</a:t>
            </a:r>
            <a:r>
              <a:rPr kumimoji="0" lang="es-PE" sz="32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DELITO COMETIDO POR DIRECTORES, GEREN, ADM, FUN, REP.L. DE UNA PJ </a:t>
            </a:r>
            <a:r>
              <a:rPr kumimoji="0" lang="es-PE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</a:t>
            </a:r>
            <a:r>
              <a:rPr lang="es-PE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Guatemala</a:t>
            </a:r>
            <a:r>
              <a:rPr kumimoji="0" lang="es-PE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 Art. 358-C, CP.</a:t>
            </a:r>
            <a:endParaRPr kumimoji="0" lang="es-PE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596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PE" dirty="0" smtClean="0"/>
              <a:t>RIESGO </a:t>
            </a:r>
            <a:r>
              <a:rPr lang="es-PE" dirty="0" err="1" smtClean="0"/>
              <a:t>tributariO</a:t>
            </a:r>
            <a:endParaRPr lang="es-PE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PE" sz="4000" b="1" dirty="0" smtClean="0"/>
              <a:t>FACULTAD Y PROCEDIMIENTO DE FISCALIZACIÓN</a:t>
            </a:r>
            <a:endParaRPr lang="es-PE" sz="4000" b="1" dirty="0"/>
          </a:p>
        </p:txBody>
      </p:sp>
    </p:spTree>
    <p:extLst>
      <p:ext uri="{BB962C8B-B14F-4D97-AF65-F5344CB8AC3E}">
        <p14:creationId xmlns:p14="http://schemas.microsoft.com/office/powerpoint/2010/main" val="428991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fontAlgn="base">
              <a:buNone/>
            </a:pPr>
            <a:r>
              <a:rPr lang="es-PE" sz="3600" dirty="0" smtClean="0"/>
              <a:t>El </a:t>
            </a:r>
            <a:r>
              <a:rPr lang="es-PE" sz="3600" dirty="0"/>
              <a:t>responsable de este delito será sancionado con </a:t>
            </a:r>
            <a:r>
              <a:rPr lang="es-PE" sz="3600" b="1" dirty="0">
                <a:solidFill>
                  <a:srgbClr val="FF0000"/>
                </a:solidFill>
              </a:rPr>
              <a:t>prisión de uno a seis años</a:t>
            </a:r>
            <a:r>
              <a:rPr lang="es-PE" sz="3600" dirty="0"/>
              <a:t>, que graduará el juez con relación a la gravedad del caso, y </a:t>
            </a:r>
            <a:r>
              <a:rPr lang="es-PE" sz="3600" b="1" dirty="0">
                <a:solidFill>
                  <a:srgbClr val="FF0000"/>
                </a:solidFill>
              </a:rPr>
              <a:t>multa equivalente al impuesto apropiado.</a:t>
            </a:r>
          </a:p>
          <a:p>
            <a:pPr marL="0" indent="0">
              <a:buNone/>
            </a:pPr>
            <a:endParaRPr lang="es-PE" dirty="0" smtClean="0"/>
          </a:p>
          <a:p>
            <a:pPr marL="0" indent="0">
              <a:buNone/>
            </a:pPr>
            <a:endParaRPr lang="es-PE" dirty="0"/>
          </a:p>
        </p:txBody>
      </p:sp>
      <p:sp>
        <p:nvSpPr>
          <p:cNvPr id="4" name="3 Título"/>
          <p:cNvSpPr txBox="1">
            <a:spLocks/>
          </p:cNvSpPr>
          <p:nvPr/>
        </p:nvSpPr>
        <p:spPr>
          <a:xfrm>
            <a:off x="251520" y="274638"/>
            <a:ext cx="8712968" cy="1143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13.</a:t>
            </a:r>
            <a:r>
              <a:rPr kumimoji="0" lang="es-PE" sz="32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DELITO COMETIDO POR DIRECTORES, GEREN, ADM, FUN, REP.L. DE UNA PJ </a:t>
            </a:r>
            <a:r>
              <a:rPr kumimoji="0" lang="es-PE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</a:t>
            </a:r>
            <a:r>
              <a:rPr lang="es-PE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Guatemala</a:t>
            </a:r>
            <a:r>
              <a:rPr kumimoji="0" lang="es-PE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 Art. 358-C, CP.</a:t>
            </a:r>
            <a:endParaRPr kumimoji="0" lang="es-PE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6671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 fontAlgn="base">
              <a:buNone/>
            </a:pPr>
            <a:r>
              <a:rPr lang="es-PE" sz="3600" dirty="0" smtClean="0"/>
              <a:t>Si </a:t>
            </a:r>
            <a:r>
              <a:rPr lang="es-PE" sz="3600" dirty="0"/>
              <a:t>el delito fuere cometido por </a:t>
            </a:r>
            <a:r>
              <a:rPr lang="es-PE" sz="3600" b="1" dirty="0">
                <a:solidFill>
                  <a:srgbClr val="FF0000"/>
                </a:solidFill>
              </a:rPr>
              <a:t>directores, gerentes, administradores, funcionarios, empleados o representantes legales de una persona jurídica, </a:t>
            </a:r>
            <a:r>
              <a:rPr lang="es-PE" sz="3600" dirty="0"/>
              <a:t>en beneficio de ésta, además de la sanción aplicable a los responsables, </a:t>
            </a:r>
            <a:r>
              <a:rPr lang="es-PE" sz="3600" b="1" dirty="0">
                <a:solidFill>
                  <a:srgbClr val="FF0000"/>
                </a:solidFill>
              </a:rPr>
              <a:t>se impondrá a la persona jurídica </a:t>
            </a:r>
            <a:r>
              <a:rPr lang="es-PE" sz="3600" b="1" dirty="0"/>
              <a:t>una multa equivalente al monto del impuesto no enterado, y se le apercibirá que en caso de reincidencia se ordenará la </a:t>
            </a:r>
            <a:r>
              <a:rPr lang="es-PE" sz="3600" b="1" dirty="0">
                <a:solidFill>
                  <a:srgbClr val="FF0000"/>
                </a:solidFill>
              </a:rPr>
              <a:t>cancelación </a:t>
            </a:r>
            <a:r>
              <a:rPr lang="es-PE" sz="3600" b="1" dirty="0"/>
              <a:t>de la patente de comercio en forma </a:t>
            </a:r>
            <a:r>
              <a:rPr lang="es-PE" sz="3600" b="1" dirty="0">
                <a:solidFill>
                  <a:srgbClr val="FF0000"/>
                </a:solidFill>
              </a:rPr>
              <a:t>definitiva.</a:t>
            </a:r>
          </a:p>
          <a:p>
            <a:pPr marL="0" indent="0">
              <a:buNone/>
            </a:pPr>
            <a:endParaRPr lang="es-PE" dirty="0" smtClean="0"/>
          </a:p>
          <a:p>
            <a:pPr marL="0" indent="0">
              <a:buNone/>
            </a:pPr>
            <a:endParaRPr lang="es-PE" dirty="0"/>
          </a:p>
        </p:txBody>
      </p:sp>
      <p:sp>
        <p:nvSpPr>
          <p:cNvPr id="4" name="3 Título"/>
          <p:cNvSpPr txBox="1">
            <a:spLocks/>
          </p:cNvSpPr>
          <p:nvPr/>
        </p:nvSpPr>
        <p:spPr>
          <a:xfrm>
            <a:off x="251520" y="274638"/>
            <a:ext cx="8712968" cy="1143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13.</a:t>
            </a:r>
            <a:r>
              <a:rPr kumimoji="0" lang="es-PE" sz="32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DELITO COMETIDO POR DIRECTORES, GEREN, ADM, FUN, REP.L. DE UNA PJ </a:t>
            </a:r>
            <a:r>
              <a:rPr kumimoji="0" lang="es-PE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</a:t>
            </a:r>
            <a:r>
              <a:rPr lang="es-PE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Guatemala</a:t>
            </a:r>
            <a:r>
              <a:rPr kumimoji="0" lang="es-PE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 Art. 358-C, CP.</a:t>
            </a:r>
            <a:endParaRPr kumimoji="0" lang="es-PE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5204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fontAlgn="base">
              <a:buNone/>
            </a:pPr>
            <a:r>
              <a:rPr lang="es-PE" sz="3600" dirty="0" smtClean="0"/>
              <a:t>Si </a:t>
            </a:r>
            <a:r>
              <a:rPr lang="es-PE" sz="3600" dirty="0"/>
              <a:t>el delito fuere cometido por </a:t>
            </a:r>
            <a:r>
              <a:rPr lang="es-PE" sz="3600" b="1" dirty="0">
                <a:solidFill>
                  <a:srgbClr val="FF0000"/>
                </a:solidFill>
              </a:rPr>
              <a:t>persona extranjera se le impondrá</a:t>
            </a:r>
            <a:r>
              <a:rPr lang="es-PE" sz="3600" dirty="0"/>
              <a:t>, </a:t>
            </a:r>
            <a:r>
              <a:rPr lang="es-PE" sz="3600" b="1" dirty="0"/>
              <a:t>además de las penas a que se hubiere hecho acreedora, la pena de </a:t>
            </a:r>
            <a:r>
              <a:rPr lang="es-PE" sz="3600" b="1" dirty="0">
                <a:solidFill>
                  <a:srgbClr val="FF0000"/>
                </a:solidFill>
              </a:rPr>
              <a:t>expulsión</a:t>
            </a:r>
            <a:r>
              <a:rPr lang="es-PE" sz="3600" b="1" dirty="0"/>
              <a:t> del territorio nacional</a:t>
            </a:r>
            <a:r>
              <a:rPr lang="es-PE" sz="3600" dirty="0"/>
              <a:t>, que se ejecutará inmediatamente que haya cumplido aquellas</a:t>
            </a:r>
            <a:r>
              <a:rPr lang="es-PE" sz="3600" dirty="0" smtClean="0"/>
              <a:t>.</a:t>
            </a:r>
            <a:endParaRPr lang="es-PE" sz="3600" dirty="0"/>
          </a:p>
          <a:p>
            <a:pPr marL="0" indent="0">
              <a:buNone/>
            </a:pPr>
            <a:endParaRPr lang="es-PE" dirty="0" smtClean="0"/>
          </a:p>
          <a:p>
            <a:pPr marL="0" indent="0">
              <a:buNone/>
            </a:pPr>
            <a:endParaRPr lang="es-PE" dirty="0"/>
          </a:p>
        </p:txBody>
      </p:sp>
      <p:sp>
        <p:nvSpPr>
          <p:cNvPr id="4" name="3 Título"/>
          <p:cNvSpPr txBox="1">
            <a:spLocks/>
          </p:cNvSpPr>
          <p:nvPr/>
        </p:nvSpPr>
        <p:spPr>
          <a:xfrm>
            <a:off x="251520" y="274638"/>
            <a:ext cx="8712968" cy="1143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13.</a:t>
            </a:r>
            <a:r>
              <a:rPr kumimoji="0" lang="es-PE" sz="32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DELITO COMETIDO POR DIRECTORES, GEREN, ADM, FUN, REP.L. DE UNA PJ </a:t>
            </a:r>
            <a:r>
              <a:rPr kumimoji="0" lang="es-PE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</a:t>
            </a:r>
            <a:r>
              <a:rPr lang="es-PE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Guatemala</a:t>
            </a:r>
            <a:r>
              <a:rPr kumimoji="0" lang="es-PE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 Art. 358-C, CP.</a:t>
            </a:r>
            <a:endParaRPr kumimoji="0" lang="es-PE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3748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3789040"/>
            <a:ext cx="7772400" cy="1362075"/>
          </a:xfr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PE" dirty="0" smtClean="0">
                <a:solidFill>
                  <a:schemeClr val="accent3">
                    <a:lumMod val="50000"/>
                  </a:schemeClr>
                </a:solidFill>
              </a:rPr>
              <a:t>ALGUNOS PROBLEMAS SIMILARES</a:t>
            </a:r>
            <a:endParaRPr lang="es-PE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3568" y="2276872"/>
            <a:ext cx="7844408" cy="1500187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PE" sz="4000" b="1" dirty="0" smtClean="0">
                <a:solidFill>
                  <a:schemeClr val="tx1"/>
                </a:solidFill>
              </a:rPr>
              <a:t>REFLEXIONES SOBRE LAS MODALIDADES DE PERÚ, MEXICO Y GUATEMALA</a:t>
            </a:r>
            <a:endParaRPr lang="es-PE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02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312C-8ED1-417B-9B80-F7B35BC2A880}" type="datetime1">
              <a:rPr lang="es-PE" smtClean="0"/>
              <a:pPr/>
              <a:t>15/02/2019</a:t>
            </a:fld>
            <a:endParaRPr lang="es-PE"/>
          </a:p>
        </p:txBody>
      </p:sp>
      <p:sp>
        <p:nvSpPr>
          <p:cNvPr id="3" name="2 Rectángulo"/>
          <p:cNvSpPr/>
          <p:nvPr/>
        </p:nvSpPr>
        <p:spPr>
          <a:xfrm>
            <a:off x="501452" y="1628800"/>
            <a:ext cx="83190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Los tipos y modalidades necesitan cambios normativos para adecuar la </a:t>
            </a:r>
            <a:r>
              <a:rPr lang="es-PE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tributación electrónica Y ECONOMIA DIGITAL </a:t>
            </a:r>
            <a:r>
              <a:rPr lang="es-PE" sz="2400" dirty="0" smtClean="0">
                <a:latin typeface="Arial" pitchFamily="34" charset="0"/>
                <a:cs typeface="Arial" pitchFamily="34" charset="0"/>
              </a:rPr>
              <a:t>en su redacción.</a:t>
            </a:r>
          </a:p>
          <a:p>
            <a:pPr algn="just"/>
            <a:endParaRPr lang="es-PE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PE" sz="2400" dirty="0" smtClean="0">
                <a:latin typeface="Arial" pitchFamily="34" charset="0"/>
                <a:cs typeface="Arial" pitchFamily="34" charset="0"/>
              </a:rPr>
              <a:t>Tanto en la legislación </a:t>
            </a:r>
            <a:r>
              <a:rPr lang="es-PE" sz="2400" dirty="0" smtClean="0">
                <a:latin typeface="Arial" pitchFamily="34" charset="0"/>
                <a:cs typeface="Arial" pitchFamily="34" charset="0"/>
              </a:rPr>
              <a:t>peruana, mexicana y guatemalteca </a:t>
            </a:r>
            <a:r>
              <a:rPr lang="es-PE" sz="2400" dirty="0" smtClean="0">
                <a:latin typeface="Arial" pitchFamily="34" charset="0"/>
                <a:cs typeface="Arial" pitchFamily="34" charset="0"/>
              </a:rPr>
              <a:t>existen descripciones típicas basadas en </a:t>
            </a:r>
            <a:r>
              <a:rPr lang="es-PE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obligaciones tributarias formales de carácter </a:t>
            </a:r>
            <a:r>
              <a:rPr lang="es-PE" sz="2400" b="1" dirty="0" smtClean="0">
                <a:latin typeface="Arial" pitchFamily="34" charset="0"/>
                <a:cs typeface="Arial" pitchFamily="34" charset="0"/>
              </a:rPr>
              <a:t>físicas</a:t>
            </a:r>
            <a:r>
              <a:rPr lang="es-PE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y no electrónicas</a:t>
            </a:r>
            <a:r>
              <a:rPr lang="es-PE" sz="2400" dirty="0" smtClean="0">
                <a:latin typeface="Arial" pitchFamily="34" charset="0"/>
                <a:cs typeface="Arial" pitchFamily="34" charset="0"/>
              </a:rPr>
              <a:t>. Pese a que actualmente es obligatorio llevar libros y comprobantes de pago electrónicos y muchas otras obligaciones </a:t>
            </a:r>
            <a:r>
              <a:rPr lang="es-PE" sz="2400" dirty="0" smtClean="0">
                <a:latin typeface="Arial" pitchFamily="34" charset="0"/>
                <a:cs typeface="Arial" pitchFamily="34" charset="0"/>
              </a:rPr>
              <a:t>conexas y </a:t>
            </a:r>
            <a:r>
              <a:rPr lang="es-PE" sz="2400" b="1" dirty="0" smtClean="0">
                <a:latin typeface="Arial" pitchFamily="34" charset="0"/>
                <a:cs typeface="Arial" pitchFamily="34" charset="0"/>
              </a:rPr>
              <a:t>esa es la tendencia del futuro</a:t>
            </a:r>
            <a:r>
              <a:rPr lang="es-PE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s-PE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3 Título"/>
          <p:cNvSpPr txBox="1">
            <a:spLocks/>
          </p:cNvSpPr>
          <p:nvPr/>
        </p:nvSpPr>
        <p:spPr>
          <a:xfrm>
            <a:off x="611188" y="274638"/>
            <a:ext cx="8353425" cy="8509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PE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14. NUEVAS TECNOLOGÍAS</a:t>
            </a:r>
            <a:endParaRPr lang="es-PE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00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312C-8ED1-417B-9B80-F7B35BC2A880}" type="datetime1">
              <a:rPr lang="es-PE" smtClean="0"/>
              <a:pPr/>
              <a:t>15/02/2019</a:t>
            </a:fld>
            <a:endParaRPr lang="es-PE"/>
          </a:p>
        </p:txBody>
      </p:sp>
      <p:sp>
        <p:nvSpPr>
          <p:cNvPr id="3" name="2 Rectángulo"/>
          <p:cNvSpPr/>
          <p:nvPr/>
        </p:nvSpPr>
        <p:spPr>
          <a:xfrm>
            <a:off x="501452" y="1628800"/>
            <a:ext cx="831902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2400" dirty="0" smtClean="0">
                <a:latin typeface="Arial" pitchFamily="34" charset="0"/>
                <a:cs typeface="Arial" pitchFamily="34" charset="0"/>
              </a:rPr>
              <a:t>Los tipos y modalidades </a:t>
            </a:r>
            <a:r>
              <a:rPr lang="es-PE" sz="2400" b="1" dirty="0" smtClean="0">
                <a:latin typeface="Arial" pitchFamily="34" charset="0"/>
                <a:cs typeface="Arial" pitchFamily="34" charset="0"/>
              </a:rPr>
              <a:t>deben </a:t>
            </a:r>
            <a:r>
              <a:rPr lang="es-PE" sz="2400" b="1" dirty="0" smtClean="0">
                <a:latin typeface="Arial" pitchFamily="34" charset="0"/>
                <a:cs typeface="Arial" pitchFamily="34" charset="0"/>
              </a:rPr>
              <a:t>respetar:</a:t>
            </a:r>
          </a:p>
          <a:p>
            <a:pPr algn="just"/>
            <a:endParaRPr lang="es-PE" sz="24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PE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 TAXATIVIDAD </a:t>
            </a:r>
            <a:r>
              <a:rPr lang="es-PE" sz="2400" b="1" dirty="0" smtClean="0">
                <a:latin typeface="Arial" pitchFamily="34" charset="0"/>
                <a:cs typeface="Arial" pitchFamily="34" charset="0"/>
              </a:rPr>
              <a:t>como una garantía constitucional del principio de seguridad jurídica.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PE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PE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 PRINCIPIO DE LEGALIDAD </a:t>
            </a:r>
            <a:r>
              <a:rPr lang="es-PE" sz="2400" b="1" dirty="0" smtClean="0">
                <a:latin typeface="Arial" pitchFamily="34" charset="0"/>
                <a:cs typeface="Arial" pitchFamily="34" charset="0"/>
              </a:rPr>
              <a:t>en los reenvíos normativos y en los conceptos jurídicos indeterminados</a:t>
            </a:r>
            <a:r>
              <a:rPr lang="es-PE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PE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 SATURACIÓN NORMATIVA </a:t>
            </a:r>
            <a:r>
              <a:rPr lang="es-PE" sz="2400" b="1" dirty="0" smtClean="0">
                <a:latin typeface="Arial" pitchFamily="34" charset="0"/>
                <a:cs typeface="Arial" pitchFamily="34" charset="0"/>
              </a:rPr>
              <a:t>provoca </a:t>
            </a:r>
            <a:r>
              <a:rPr lang="es-PE" sz="2400" b="1" dirty="0">
                <a:latin typeface="Arial" pitchFamily="34" charset="0"/>
                <a:cs typeface="Arial" pitchFamily="34" charset="0"/>
              </a:rPr>
              <a:t>duplicidad de conceptos de prescripción, caución, procedimientos y procesos paralelos, extrema discrecionalidad administrativa y fiscal.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PE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3 Título"/>
          <p:cNvSpPr txBox="1">
            <a:spLocks/>
          </p:cNvSpPr>
          <p:nvPr/>
        </p:nvSpPr>
        <p:spPr>
          <a:xfrm>
            <a:off x="611188" y="274638"/>
            <a:ext cx="8353425" cy="8509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PE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15. TIPOS PENALES EN BLANCO O ABIERTOS</a:t>
            </a:r>
            <a:endParaRPr lang="es-PE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95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3789040"/>
            <a:ext cx="7772400" cy="1362075"/>
          </a:xfr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PE" dirty="0">
                <a:solidFill>
                  <a:schemeClr val="accent3">
                    <a:lumMod val="50000"/>
                  </a:schemeClr>
                </a:solidFill>
              </a:rPr>
              <a:t>PLAN DE ACCIÒN </a:t>
            </a:r>
            <a:r>
              <a:rPr lang="es-PE" dirty="0" smtClean="0">
                <a:solidFill>
                  <a:schemeClr val="accent3">
                    <a:lumMod val="50000"/>
                  </a:schemeClr>
                </a:solidFill>
              </a:rPr>
              <a:t>BEPS Y DEFENSA</a:t>
            </a:r>
            <a:endParaRPr lang="es-PE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3568" y="2276872"/>
            <a:ext cx="7844408" cy="15001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PE" sz="4000" b="1" dirty="0" smtClean="0">
                <a:solidFill>
                  <a:schemeClr val="tx1"/>
                </a:solidFill>
              </a:rPr>
              <a:t>CRIMINALIZACIÓN DE ILICITOS EN EL ÁMBITO </a:t>
            </a:r>
            <a:r>
              <a:rPr lang="es-PE" sz="4000" b="1" dirty="0" smtClean="0">
                <a:solidFill>
                  <a:srgbClr val="FF0000"/>
                </a:solidFill>
              </a:rPr>
              <a:t>INTERNACIONAL</a:t>
            </a:r>
            <a:endParaRPr lang="es-PE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68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051"/>
          <p:cNvSpPr txBox="1">
            <a:spLocks noChangeArrowheads="1"/>
          </p:cNvSpPr>
          <p:nvPr/>
        </p:nvSpPr>
        <p:spPr bwMode="auto">
          <a:xfrm>
            <a:off x="468312" y="3517123"/>
            <a:ext cx="2292351" cy="132343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" sz="1600" dirty="0" smtClean="0">
                <a:latin typeface="Arial" charset="0"/>
              </a:rPr>
              <a:t>CONVENIOS DOBLE</a:t>
            </a:r>
          </a:p>
          <a:p>
            <a:pPr algn="ctr"/>
            <a:r>
              <a:rPr lang="es-ES" sz="1600" dirty="0" smtClean="0">
                <a:latin typeface="Arial" charset="0"/>
              </a:rPr>
              <a:t>IMPOSICIÒN</a:t>
            </a:r>
            <a:endParaRPr lang="es-ES" sz="1600" dirty="0">
              <a:latin typeface="Arial" charset="0"/>
            </a:endParaRPr>
          </a:p>
          <a:p>
            <a:pPr algn="ctr"/>
            <a:r>
              <a:rPr lang="es-ES" sz="1600" dirty="0" smtClean="0">
                <a:solidFill>
                  <a:srgbClr val="FF0000"/>
                </a:solidFill>
                <a:latin typeface="Arial" charset="0"/>
              </a:rPr>
              <a:t>Entre Estados</a:t>
            </a:r>
          </a:p>
          <a:p>
            <a:pPr algn="ctr"/>
            <a:r>
              <a:rPr lang="es-PE" sz="1600" dirty="0">
                <a:solidFill>
                  <a:srgbClr val="FF0000"/>
                </a:solidFill>
                <a:latin typeface="Arial" charset="0"/>
              </a:rPr>
              <a:t>Modelo de la OCDE de 1963</a:t>
            </a:r>
            <a:r>
              <a:rPr lang="es-ES" sz="1600" dirty="0" smtClean="0">
                <a:solidFill>
                  <a:srgbClr val="FF0000"/>
                </a:solidFill>
                <a:latin typeface="Arial" charset="0"/>
              </a:rPr>
              <a:t> </a:t>
            </a:r>
            <a:endParaRPr lang="es-ES" sz="1600" dirty="0">
              <a:latin typeface="Arial" charset="0"/>
            </a:endParaRPr>
          </a:p>
        </p:txBody>
      </p:sp>
      <p:sp>
        <p:nvSpPr>
          <p:cNvPr id="14339" name="Text Box 2052"/>
          <p:cNvSpPr txBox="1">
            <a:spLocks noChangeArrowheads="1"/>
          </p:cNvSpPr>
          <p:nvPr/>
        </p:nvSpPr>
        <p:spPr bwMode="auto">
          <a:xfrm>
            <a:off x="2987824" y="3517668"/>
            <a:ext cx="4320480" cy="132343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" sz="1600" dirty="0" smtClean="0">
                <a:latin typeface="Arial" charset="0"/>
              </a:rPr>
              <a:t>PRECIOS TRANSFERENCIA </a:t>
            </a:r>
            <a:endParaRPr lang="es-ES" sz="1600" dirty="0">
              <a:latin typeface="Arial" charset="0"/>
            </a:endParaRPr>
          </a:p>
          <a:p>
            <a:pPr algn="ctr"/>
            <a:r>
              <a:rPr lang="es-ES" sz="1600" dirty="0" smtClean="0">
                <a:solidFill>
                  <a:srgbClr val="FF0000"/>
                </a:solidFill>
                <a:latin typeface="Arial" charset="0"/>
              </a:rPr>
              <a:t> Estados y empresas Multinacionales</a:t>
            </a:r>
            <a:endParaRPr lang="es-ES" sz="1600" dirty="0">
              <a:solidFill>
                <a:srgbClr val="FF0000"/>
              </a:solidFill>
              <a:latin typeface="Arial" charset="0"/>
            </a:endParaRPr>
          </a:p>
          <a:p>
            <a:pPr algn="ctr"/>
            <a:r>
              <a:rPr lang="es-PE" sz="1600" dirty="0">
                <a:latin typeface="Arial" charset="0"/>
              </a:rPr>
              <a:t>1979 la </a:t>
            </a:r>
            <a:r>
              <a:rPr lang="es-PE" sz="1600" dirty="0" smtClean="0">
                <a:latin typeface="Arial" charset="0"/>
              </a:rPr>
              <a:t>OCDE primeros </a:t>
            </a:r>
            <a:r>
              <a:rPr lang="es-PE" sz="1600" dirty="0">
                <a:latin typeface="Arial" charset="0"/>
              </a:rPr>
              <a:t>lineamientos denominados “Transfer </a:t>
            </a:r>
            <a:r>
              <a:rPr lang="es-PE" sz="1600" dirty="0" err="1">
                <a:latin typeface="Arial" charset="0"/>
              </a:rPr>
              <a:t>Pricing</a:t>
            </a:r>
            <a:r>
              <a:rPr lang="es-PE" sz="1600" dirty="0">
                <a:latin typeface="Arial" charset="0"/>
              </a:rPr>
              <a:t> </a:t>
            </a:r>
            <a:r>
              <a:rPr lang="es-PE" sz="1600" dirty="0" err="1">
                <a:latin typeface="Arial" charset="0"/>
              </a:rPr>
              <a:t>Guidelines</a:t>
            </a:r>
            <a:r>
              <a:rPr lang="es-PE" sz="1600" dirty="0">
                <a:latin typeface="Arial" charset="0"/>
              </a:rPr>
              <a:t>”, basados en </a:t>
            </a:r>
            <a:r>
              <a:rPr lang="es-PE" sz="1600" dirty="0" smtClean="0">
                <a:latin typeface="Arial" charset="0"/>
              </a:rPr>
              <a:t>la experiencia </a:t>
            </a:r>
            <a:r>
              <a:rPr lang="es-PE" sz="1600" dirty="0">
                <a:latin typeface="Arial" charset="0"/>
              </a:rPr>
              <a:t>de los EEUU.</a:t>
            </a:r>
            <a:endParaRPr lang="es-ES" sz="1600" dirty="0">
              <a:latin typeface="Arial" charset="0"/>
            </a:endParaRPr>
          </a:p>
        </p:txBody>
      </p:sp>
      <p:sp>
        <p:nvSpPr>
          <p:cNvPr id="14340" name="Text Box 2053"/>
          <p:cNvSpPr txBox="1">
            <a:spLocks noChangeArrowheads="1"/>
          </p:cNvSpPr>
          <p:nvPr/>
        </p:nvSpPr>
        <p:spPr bwMode="auto">
          <a:xfrm>
            <a:off x="468312" y="2192327"/>
            <a:ext cx="8301392" cy="830997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es-ES" sz="1600" b="1" dirty="0" smtClean="0">
                <a:latin typeface="Arial" charset="0"/>
              </a:rPr>
              <a:t>PLAN DE ACCIÒN BEPS</a:t>
            </a:r>
          </a:p>
          <a:p>
            <a:pPr algn="r"/>
            <a:r>
              <a:rPr lang="es-ES" sz="1600" b="1" dirty="0" smtClean="0">
                <a:solidFill>
                  <a:srgbClr val="FF0000"/>
                </a:solidFill>
                <a:latin typeface="Arial" charset="0"/>
              </a:rPr>
              <a:t>Hacia un derecho tributario Global</a:t>
            </a:r>
            <a:endParaRPr lang="es-ES" sz="1600" b="1" dirty="0">
              <a:solidFill>
                <a:srgbClr val="FF0000"/>
              </a:solidFill>
              <a:latin typeface="Arial" charset="0"/>
            </a:endParaRPr>
          </a:p>
          <a:p>
            <a:pPr algn="r"/>
            <a:r>
              <a:rPr lang="es-PE" sz="1600" dirty="0">
                <a:latin typeface="Arial" charset="0"/>
              </a:rPr>
              <a:t>BEPS es publicado en feb. 2013 </a:t>
            </a:r>
            <a:endParaRPr lang="es-ES" sz="1600" dirty="0">
              <a:latin typeface="Arial" charset="0"/>
            </a:endParaRPr>
          </a:p>
        </p:txBody>
      </p:sp>
      <p:sp>
        <p:nvSpPr>
          <p:cNvPr id="14341" name="AutoShape 2054"/>
          <p:cNvSpPr>
            <a:spLocks noChangeArrowheads="1"/>
          </p:cNvSpPr>
          <p:nvPr/>
        </p:nvSpPr>
        <p:spPr bwMode="auto">
          <a:xfrm>
            <a:off x="468313" y="5876925"/>
            <a:ext cx="8280400" cy="215900"/>
          </a:xfrm>
          <a:prstGeom prst="parallelogram">
            <a:avLst>
              <a:gd name="adj" fmla="val 2315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PE">
              <a:latin typeface="Century Schoolbook" pitchFamily="18" charset="0"/>
            </a:endParaRPr>
          </a:p>
        </p:txBody>
      </p:sp>
      <p:sp>
        <p:nvSpPr>
          <p:cNvPr id="14342" name="AutoShape 2055"/>
          <p:cNvSpPr>
            <a:spLocks noChangeArrowheads="1"/>
          </p:cNvSpPr>
          <p:nvPr/>
        </p:nvSpPr>
        <p:spPr bwMode="auto">
          <a:xfrm>
            <a:off x="1835150" y="5445125"/>
            <a:ext cx="142875" cy="5048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">
              <a:rot lat="20099960" lon="1500000" rev="0"/>
            </a:camera>
            <a:lightRig rig="legacyFlat4" dir="b"/>
          </a:scene3d>
          <a:sp3d extrusionH="873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es-PE">
              <a:latin typeface="Century Schoolbook" pitchFamily="18" charset="0"/>
            </a:endParaRPr>
          </a:p>
        </p:txBody>
      </p:sp>
      <p:sp>
        <p:nvSpPr>
          <p:cNvPr id="14343" name="AutoShape 2056"/>
          <p:cNvSpPr>
            <a:spLocks noChangeArrowheads="1"/>
          </p:cNvSpPr>
          <p:nvPr/>
        </p:nvSpPr>
        <p:spPr bwMode="auto">
          <a:xfrm>
            <a:off x="4787900" y="5445125"/>
            <a:ext cx="142875" cy="5048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">
              <a:rot lat="20099960" lon="1500000" rev="0"/>
            </a:camera>
            <a:lightRig rig="legacyFlat4" dir="b"/>
          </a:scene3d>
          <a:sp3d extrusionH="873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es-PE">
              <a:latin typeface="Century Schoolbook" pitchFamily="18" charset="0"/>
            </a:endParaRPr>
          </a:p>
        </p:txBody>
      </p:sp>
      <p:sp>
        <p:nvSpPr>
          <p:cNvPr id="14344" name="AutoShape 2057"/>
          <p:cNvSpPr>
            <a:spLocks noChangeArrowheads="1"/>
          </p:cNvSpPr>
          <p:nvPr/>
        </p:nvSpPr>
        <p:spPr bwMode="auto">
          <a:xfrm>
            <a:off x="7524750" y="5445125"/>
            <a:ext cx="142875" cy="5048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">
              <a:rot lat="20099960" lon="1500000" rev="0"/>
            </a:camera>
            <a:lightRig rig="legacyFlat4" dir="b"/>
          </a:scene3d>
          <a:sp3d extrusionH="873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es-PE">
              <a:latin typeface="Century Schoolbook" pitchFamily="18" charset="0"/>
            </a:endParaRPr>
          </a:p>
        </p:txBody>
      </p:sp>
      <p:sp>
        <p:nvSpPr>
          <p:cNvPr id="14345" name="Text Box 2058"/>
          <p:cNvSpPr txBox="1">
            <a:spLocks noChangeArrowheads="1"/>
          </p:cNvSpPr>
          <p:nvPr/>
        </p:nvSpPr>
        <p:spPr bwMode="auto">
          <a:xfrm>
            <a:off x="1116013" y="6113463"/>
            <a:ext cx="16209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dirty="0" smtClean="0">
                <a:latin typeface="Arial" charset="0"/>
              </a:rPr>
              <a:t>1963 </a:t>
            </a:r>
            <a:r>
              <a:rPr lang="es-ES" dirty="0">
                <a:latin typeface="Arial" charset="0"/>
              </a:rPr>
              <a:t>años </a:t>
            </a:r>
            <a:r>
              <a:rPr lang="es-ES" dirty="0" err="1">
                <a:latin typeface="Arial" charset="0"/>
              </a:rPr>
              <a:t>d</a:t>
            </a:r>
            <a:r>
              <a:rPr lang="es-ES" dirty="0" err="1" smtClean="0">
                <a:latin typeface="Arial" charset="0"/>
              </a:rPr>
              <a:t>C</a:t>
            </a:r>
            <a:endParaRPr lang="es-ES" dirty="0">
              <a:latin typeface="Arial" charset="0"/>
            </a:endParaRPr>
          </a:p>
        </p:txBody>
      </p:sp>
      <p:sp>
        <p:nvSpPr>
          <p:cNvPr id="14346" name="Text Box 2059"/>
          <p:cNvSpPr txBox="1">
            <a:spLocks noChangeArrowheads="1"/>
          </p:cNvSpPr>
          <p:nvPr/>
        </p:nvSpPr>
        <p:spPr bwMode="auto">
          <a:xfrm>
            <a:off x="4286250" y="6113463"/>
            <a:ext cx="10567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dirty="0" smtClean="0">
                <a:latin typeface="Arial" charset="0"/>
              </a:rPr>
              <a:t>1979 </a:t>
            </a:r>
            <a:r>
              <a:rPr lang="es-ES" dirty="0" err="1">
                <a:latin typeface="Arial" charset="0"/>
              </a:rPr>
              <a:t>d</a:t>
            </a:r>
            <a:r>
              <a:rPr lang="es-ES" dirty="0" err="1" smtClean="0">
                <a:latin typeface="Arial" charset="0"/>
              </a:rPr>
              <a:t>C</a:t>
            </a:r>
            <a:endParaRPr lang="es-ES" dirty="0">
              <a:latin typeface="Arial" charset="0"/>
            </a:endParaRPr>
          </a:p>
        </p:txBody>
      </p:sp>
      <p:sp>
        <p:nvSpPr>
          <p:cNvPr id="14347" name="Text Box 2060"/>
          <p:cNvSpPr txBox="1">
            <a:spLocks noChangeArrowheads="1"/>
          </p:cNvSpPr>
          <p:nvPr/>
        </p:nvSpPr>
        <p:spPr bwMode="auto">
          <a:xfrm>
            <a:off x="6804025" y="6113463"/>
            <a:ext cx="10567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dirty="0" smtClean="0">
                <a:latin typeface="Arial" charset="0"/>
              </a:rPr>
              <a:t>2013 </a:t>
            </a:r>
            <a:r>
              <a:rPr lang="es-ES" dirty="0" err="1">
                <a:latin typeface="Arial" charset="0"/>
              </a:rPr>
              <a:t>dC</a:t>
            </a:r>
            <a:endParaRPr lang="es-ES" dirty="0">
              <a:latin typeface="Arial" charset="0"/>
            </a:endParaRPr>
          </a:p>
        </p:txBody>
      </p:sp>
      <p:sp>
        <p:nvSpPr>
          <p:cNvPr id="14348" name="Line 2061"/>
          <p:cNvSpPr>
            <a:spLocks noChangeShapeType="1"/>
          </p:cNvSpPr>
          <p:nvPr/>
        </p:nvSpPr>
        <p:spPr bwMode="auto">
          <a:xfrm flipV="1">
            <a:off x="1907704" y="4365111"/>
            <a:ext cx="0" cy="864114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PE"/>
          </a:p>
        </p:txBody>
      </p:sp>
      <p:sp>
        <p:nvSpPr>
          <p:cNvPr id="14349" name="Line 2062"/>
          <p:cNvSpPr>
            <a:spLocks noChangeShapeType="1"/>
          </p:cNvSpPr>
          <p:nvPr/>
        </p:nvSpPr>
        <p:spPr bwMode="auto">
          <a:xfrm flipH="1" flipV="1">
            <a:off x="4860032" y="4365111"/>
            <a:ext cx="0" cy="93555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PE"/>
          </a:p>
        </p:txBody>
      </p:sp>
      <p:sp>
        <p:nvSpPr>
          <p:cNvPr id="14350" name="Line 2063"/>
          <p:cNvSpPr>
            <a:spLocks noChangeShapeType="1"/>
          </p:cNvSpPr>
          <p:nvPr/>
        </p:nvSpPr>
        <p:spPr bwMode="auto">
          <a:xfrm flipH="1" flipV="1">
            <a:off x="7596336" y="3043961"/>
            <a:ext cx="1" cy="2256701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PE"/>
          </a:p>
        </p:txBody>
      </p:sp>
      <p:sp>
        <p:nvSpPr>
          <p:cNvPr id="16" name="3 Título"/>
          <p:cNvSpPr txBox="1">
            <a:spLocks/>
          </p:cNvSpPr>
          <p:nvPr/>
        </p:nvSpPr>
        <p:spPr>
          <a:xfrm>
            <a:off x="415926" y="183964"/>
            <a:ext cx="8332788" cy="85010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40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16</a:t>
            </a:r>
            <a:r>
              <a:rPr kumimoji="0" lang="es-PE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</a:t>
            </a:r>
            <a:r>
              <a:rPr kumimoji="0" lang="es-PE" sz="40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FISCALIZACIÓN INTERNACIONAL</a:t>
            </a:r>
            <a:endParaRPr kumimoji="0" lang="es-PE" sz="40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1433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592" y="1412776"/>
            <a:ext cx="8784104" cy="4608512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390563" y="332656"/>
            <a:ext cx="82346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solidFill>
                  <a:schemeClr val="accent3">
                    <a:lumMod val="50000"/>
                  </a:schemeClr>
                </a:solidFill>
              </a:rPr>
              <a:t>MODALIDAD DEL FRAUDE FISCAL</a:t>
            </a:r>
          </a:p>
          <a:p>
            <a:pPr algn="ctr"/>
            <a:r>
              <a:rPr lang="es-ES" sz="3600" b="1" dirty="0" smtClean="0">
                <a:solidFill>
                  <a:srgbClr val="FF0000"/>
                </a:solidFill>
              </a:rPr>
              <a:t>TEORÌA DE LA IGNORANCIA DELIBERADA</a:t>
            </a:r>
          </a:p>
          <a:p>
            <a:pPr algn="ctr"/>
            <a:r>
              <a:rPr lang="es-ES" sz="3600" b="1" dirty="0" smtClean="0">
                <a:solidFill>
                  <a:srgbClr val="FF0000"/>
                </a:solidFill>
              </a:rPr>
              <a:t>DOLO</a:t>
            </a:r>
            <a:endParaRPr lang="es-ES" sz="3600" b="1" dirty="0">
              <a:solidFill>
                <a:srgbClr val="FF0000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4033173" y="5661248"/>
            <a:ext cx="457200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/>
            <a:r>
              <a:rPr lang="es-PE" b="1" dirty="0" smtClean="0"/>
              <a:t>Fue </a:t>
            </a:r>
            <a:r>
              <a:rPr lang="es-PE" b="1" dirty="0">
                <a:solidFill>
                  <a:srgbClr val="FF0000"/>
                </a:solidFill>
              </a:rPr>
              <a:t>condenado</a:t>
            </a:r>
            <a:r>
              <a:rPr lang="es-PE" b="1" dirty="0"/>
              <a:t> a 21 meses de cárcel por fraude fiscal de 4,1 millones de los años 2007 a </a:t>
            </a:r>
            <a:r>
              <a:rPr lang="es-PE" b="1" dirty="0" smtClean="0"/>
              <a:t>2009 y su condena ratificada por el Supremo Tribunal español.</a:t>
            </a:r>
            <a:endParaRPr lang="es-PE" b="1" dirty="0"/>
          </a:p>
        </p:txBody>
      </p:sp>
    </p:spTree>
    <p:extLst>
      <p:ext uri="{BB962C8B-B14F-4D97-AF65-F5344CB8AC3E}">
        <p14:creationId xmlns:p14="http://schemas.microsoft.com/office/powerpoint/2010/main" val="246951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b="1" dirty="0" smtClean="0"/>
              <a:t>OTRAS LIGAS</a:t>
            </a:r>
            <a:endParaRPr lang="es-PE" b="1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457200" y="1600201"/>
            <a:ext cx="8363272" cy="3124944"/>
          </a:xfrm>
        </p:spPr>
        <p:txBody>
          <a:bodyPr>
            <a:normAutofit/>
          </a:bodyPr>
          <a:lstStyle/>
          <a:p>
            <a:pPr algn="just"/>
            <a:r>
              <a:rPr lang="es-PE" b="1" dirty="0"/>
              <a:t>Cristiano </a:t>
            </a:r>
            <a:r>
              <a:rPr lang="es-PE" b="1" dirty="0" smtClean="0"/>
              <a:t>Ronaldo, </a:t>
            </a:r>
            <a:r>
              <a:rPr lang="es-PE" dirty="0"/>
              <a:t>tras casi dos años de litigios, aceptó la pena de dos años de prisión (no efectiva) y la multa de 18,8 millones de euros por los delitos fiscales cometidos entre 2011 y 2014.</a:t>
            </a:r>
          </a:p>
          <a:p>
            <a:pPr algn="just"/>
            <a:endParaRPr lang="es-PE" dirty="0"/>
          </a:p>
          <a:p>
            <a:pPr marL="0" indent="0">
              <a:buNone/>
            </a:pPr>
            <a:endParaRPr lang="es-PE" dirty="0"/>
          </a:p>
        </p:txBody>
      </p:sp>
      <p:pic>
        <p:nvPicPr>
          <p:cNvPr id="5" name="Picture 2" descr="Resultado de imagen para RONALDO CRISTIANO DELITO FISCAL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4" t="11149" r="386" b="35625"/>
          <a:stretch/>
        </p:blipFill>
        <p:spPr bwMode="auto">
          <a:xfrm>
            <a:off x="0" y="4388055"/>
            <a:ext cx="9144000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108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812925" y="1793875"/>
            <a:ext cx="4283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PE" altLang="es-PE" sz="2400">
              <a:latin typeface="Times New Roman" panose="02020603050405020304" pitchFamily="18" charset="0"/>
            </a:endParaRPr>
          </a:p>
        </p:txBody>
      </p:sp>
      <p:graphicFrame>
        <p:nvGraphicFramePr>
          <p:cNvPr id="3" name="2 Diagrama"/>
          <p:cNvGraphicFramePr/>
          <p:nvPr/>
        </p:nvGraphicFramePr>
        <p:xfrm>
          <a:off x="5391150" y="1522710"/>
          <a:ext cx="3429000" cy="825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3 Diagrama"/>
          <p:cNvGraphicFramePr/>
          <p:nvPr/>
        </p:nvGraphicFramePr>
        <p:xfrm>
          <a:off x="5391150" y="3250902"/>
          <a:ext cx="3429000" cy="825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5" name="4 Diagrama"/>
          <p:cNvGraphicFramePr/>
          <p:nvPr/>
        </p:nvGraphicFramePr>
        <p:xfrm>
          <a:off x="5464175" y="4759314"/>
          <a:ext cx="3429000" cy="1477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6" name="5 Diagrama"/>
          <p:cNvGraphicFramePr/>
          <p:nvPr/>
        </p:nvGraphicFramePr>
        <p:xfrm>
          <a:off x="900113" y="4797003"/>
          <a:ext cx="2879725" cy="1584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8" name="7 Diagrama"/>
          <p:cNvGraphicFramePr/>
          <p:nvPr/>
        </p:nvGraphicFramePr>
        <p:xfrm>
          <a:off x="900113" y="1123528"/>
          <a:ext cx="2879725" cy="1657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7" name="6 Diagrama"/>
          <p:cNvGraphicFramePr/>
          <p:nvPr/>
        </p:nvGraphicFramePr>
        <p:xfrm>
          <a:off x="900113" y="2923753"/>
          <a:ext cx="2879725" cy="1584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  <p:sp>
        <p:nvSpPr>
          <p:cNvPr id="10" name="3 Título"/>
          <p:cNvSpPr txBox="1">
            <a:spLocks/>
          </p:cNvSpPr>
          <p:nvPr/>
        </p:nvSpPr>
        <p:spPr>
          <a:xfrm>
            <a:off x="611188" y="274638"/>
            <a:ext cx="8353425" cy="8509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PE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s-PE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s-PE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COACCIÓN ESTATAL</a:t>
            </a:r>
          </a:p>
        </p:txBody>
      </p:sp>
    </p:spTree>
    <p:extLst>
      <p:ext uri="{BB962C8B-B14F-4D97-AF65-F5344CB8AC3E}">
        <p14:creationId xmlns:p14="http://schemas.microsoft.com/office/powerpoint/2010/main" val="34520754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b="1" dirty="0" smtClean="0"/>
              <a:t>OTRAS LIGAS</a:t>
            </a:r>
            <a:endParaRPr lang="es-PE" b="1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1628800"/>
            <a:ext cx="4040188" cy="44973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s-PE" b="1" dirty="0" smtClean="0"/>
              <a:t>Marcelo, </a:t>
            </a:r>
            <a:r>
              <a:rPr lang="es-PE" dirty="0" smtClean="0"/>
              <a:t>defraudó 490 </a:t>
            </a:r>
            <a:r>
              <a:rPr lang="es-PE" dirty="0"/>
              <a:t>mil euros </a:t>
            </a:r>
            <a:r>
              <a:rPr lang="es-PE" dirty="0" smtClean="0"/>
              <a:t>y </a:t>
            </a:r>
            <a:r>
              <a:rPr lang="es-PE" dirty="0"/>
              <a:t>arregló un pago de casi 800 mil euros y cuatro meses de </a:t>
            </a:r>
            <a:r>
              <a:rPr lang="es-PE" dirty="0" smtClean="0"/>
              <a:t>cárcel (no </a:t>
            </a:r>
            <a:r>
              <a:rPr lang="es-PE" dirty="0"/>
              <a:t>efectiva) </a:t>
            </a:r>
            <a:r>
              <a:rPr lang="es-PE" dirty="0" smtClean="0"/>
              <a:t>.</a:t>
            </a:r>
          </a:p>
          <a:p>
            <a:pPr marL="0" indent="0">
              <a:buNone/>
            </a:pPr>
            <a:endParaRPr lang="es-PE" dirty="0"/>
          </a:p>
        </p:txBody>
      </p:sp>
      <p:sp>
        <p:nvSpPr>
          <p:cNvPr id="7" name="Marcador de contenido 6"/>
          <p:cNvSpPr>
            <a:spLocks noGrp="1"/>
          </p:cNvSpPr>
          <p:nvPr>
            <p:ph sz="quarter" idx="4"/>
          </p:nvPr>
        </p:nvSpPr>
        <p:spPr>
          <a:xfrm>
            <a:off x="4645025" y="1653232"/>
            <a:ext cx="4041775" cy="442535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s-PE" b="1" dirty="0" err="1"/>
              <a:t>Modric</a:t>
            </a:r>
            <a:r>
              <a:rPr lang="es-PE" b="1" dirty="0"/>
              <a:t> </a:t>
            </a:r>
            <a:r>
              <a:rPr lang="es-PE" b="1" dirty="0" smtClean="0"/>
              <a:t>, </a:t>
            </a:r>
            <a:r>
              <a:rPr lang="es-PE" dirty="0"/>
              <a:t>evadió a la Hacienda 870.728 euros y evita ira prisión al pagar 1,4 millón de euros.</a:t>
            </a:r>
          </a:p>
          <a:p>
            <a:endParaRPr lang="es-PE" dirty="0"/>
          </a:p>
        </p:txBody>
      </p:sp>
      <p:pic>
        <p:nvPicPr>
          <p:cNvPr id="2050" name="Picture 2" descr="Resultado de imagen para foto de marcelo y modric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756"/>
          <a:stretch/>
        </p:blipFill>
        <p:spPr bwMode="auto">
          <a:xfrm>
            <a:off x="2735" y="4077072"/>
            <a:ext cx="9144000" cy="2780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75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5926" y="1268760"/>
            <a:ext cx="8332788" cy="475252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PE" b="1" dirty="0" smtClean="0"/>
              <a:t>CODIGO </a:t>
            </a:r>
            <a:r>
              <a:rPr lang="es-PE" b="1" dirty="0"/>
              <a:t>TRIBUTARIO DE </a:t>
            </a:r>
            <a:r>
              <a:rPr lang="es-PE" b="1" dirty="0" smtClean="0"/>
              <a:t>1966</a:t>
            </a:r>
          </a:p>
          <a:p>
            <a:pPr marL="0" indent="0" algn="just">
              <a:buNone/>
            </a:pPr>
            <a:r>
              <a:rPr lang="es-ES" b="1" dirty="0" smtClean="0"/>
              <a:t>Artículo </a:t>
            </a:r>
            <a:r>
              <a:rPr lang="es-ES" b="1" dirty="0"/>
              <a:t>270.- </a:t>
            </a:r>
            <a:r>
              <a:rPr lang="es-ES" b="1" dirty="0">
                <a:solidFill>
                  <a:srgbClr val="FF0000"/>
                </a:solidFill>
              </a:rPr>
              <a:t>No procede la acción penal </a:t>
            </a:r>
            <a:r>
              <a:rPr lang="es-ES" dirty="0"/>
              <a:t>si el agente </a:t>
            </a:r>
            <a:r>
              <a:rPr lang="es-ES" b="1" dirty="0">
                <a:solidFill>
                  <a:srgbClr val="FF0000"/>
                </a:solidFill>
              </a:rPr>
              <a:t>paga el tributo </a:t>
            </a:r>
            <a:r>
              <a:rPr lang="es-ES" dirty="0"/>
              <a:t>dentro de los </a:t>
            </a:r>
            <a:r>
              <a:rPr lang="es-ES" b="1" dirty="0"/>
              <a:t>diez días </a:t>
            </a:r>
            <a:r>
              <a:rPr lang="es-ES" dirty="0"/>
              <a:t>siguientes a la fecha en que conoce </a:t>
            </a:r>
            <a:r>
              <a:rPr lang="es-ES" b="1" dirty="0"/>
              <a:t>el requerimiento de la autoridad administrativa</a:t>
            </a:r>
            <a:r>
              <a:rPr lang="es-ES" dirty="0"/>
              <a:t> correspondiente. </a:t>
            </a:r>
            <a:r>
              <a:rPr lang="es-ES" dirty="0"/>
              <a:t>(*) </a:t>
            </a:r>
          </a:p>
          <a:p>
            <a:pPr marL="0" indent="0">
              <a:buNone/>
            </a:pPr>
            <a:endParaRPr lang="es-ES" dirty="0" smtClean="0"/>
          </a:p>
        </p:txBody>
      </p:sp>
      <p:sp>
        <p:nvSpPr>
          <p:cNvPr id="4" name="3 Título"/>
          <p:cNvSpPr txBox="1">
            <a:spLocks/>
          </p:cNvSpPr>
          <p:nvPr/>
        </p:nvSpPr>
        <p:spPr>
          <a:xfrm>
            <a:off x="415926" y="183964"/>
            <a:ext cx="8332788" cy="85010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40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17</a:t>
            </a:r>
            <a:r>
              <a:rPr kumimoji="0" lang="es-PE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</a:t>
            </a:r>
            <a:r>
              <a:rPr kumimoji="0" lang="es-PE" sz="40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FUGA DEL PROCESO Y CUMPLIMIENTO TRIBUTARIO </a:t>
            </a:r>
            <a:r>
              <a:rPr kumimoji="0" lang="es-PE" sz="4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(COMPLIANCE TRIBUTARIO)</a:t>
            </a:r>
            <a:endParaRPr kumimoji="0" lang="es-PE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3470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3528" y="1268760"/>
            <a:ext cx="8425186" cy="52565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PE" b="1" dirty="0" smtClean="0"/>
              <a:t>CODIGO </a:t>
            </a:r>
            <a:r>
              <a:rPr lang="es-PE" b="1" dirty="0"/>
              <a:t>TRIBUTARIO DE 1996</a:t>
            </a:r>
          </a:p>
          <a:p>
            <a:pPr marL="0" indent="0">
              <a:buNone/>
            </a:pPr>
            <a:r>
              <a:rPr lang="es-ES" dirty="0"/>
              <a:t>Artículo 189.- JUSTICIA </a:t>
            </a:r>
            <a:r>
              <a:rPr lang="es-ES" dirty="0" smtClean="0"/>
              <a:t>PENAL (…).</a:t>
            </a:r>
            <a:endParaRPr lang="es-ES" dirty="0"/>
          </a:p>
          <a:p>
            <a:pPr marL="0" indent="0" algn="just">
              <a:buNone/>
            </a:pPr>
            <a:r>
              <a:rPr lang="es-ES" b="1" dirty="0">
                <a:solidFill>
                  <a:srgbClr val="FF0000"/>
                </a:solidFill>
              </a:rPr>
              <a:t>No procede</a:t>
            </a:r>
            <a:r>
              <a:rPr lang="es-ES" b="1" dirty="0"/>
              <a:t> el ejercicio de la acción penal por parte del Ministerio Público, ni la comunicación de indicios de </a:t>
            </a:r>
            <a:r>
              <a:rPr lang="es-ES" b="1" dirty="0">
                <a:solidFill>
                  <a:srgbClr val="FF0000"/>
                </a:solidFill>
              </a:rPr>
              <a:t>delito tributario </a:t>
            </a:r>
            <a:r>
              <a:rPr lang="es-ES" b="1" dirty="0"/>
              <a:t>por parte del Órgano Administrador del Tributo </a:t>
            </a:r>
            <a:r>
              <a:rPr lang="es-ES" dirty="0"/>
              <a:t>cuando </a:t>
            </a:r>
            <a:r>
              <a:rPr lang="es-ES" b="1" dirty="0">
                <a:solidFill>
                  <a:srgbClr val="FF0000"/>
                </a:solidFill>
              </a:rPr>
              <a:t>se regularice la situación tributaria</a:t>
            </a:r>
            <a:r>
              <a:rPr lang="es-ES" dirty="0" smtClean="0"/>
              <a:t>, (…), </a:t>
            </a:r>
            <a:r>
              <a:rPr lang="es-ES" b="1" dirty="0">
                <a:solidFill>
                  <a:srgbClr val="FF0000"/>
                </a:solidFill>
              </a:rPr>
              <a:t>antes de que se inicie</a:t>
            </a:r>
            <a:r>
              <a:rPr lang="es-ES" b="1" dirty="0"/>
              <a:t> la correspondiente investigación dispuesta por el Ministerio Público</a:t>
            </a:r>
            <a:r>
              <a:rPr lang="es-ES" dirty="0"/>
              <a:t> o a falta de ésta, </a:t>
            </a:r>
            <a:r>
              <a:rPr lang="es-ES" b="1" dirty="0"/>
              <a:t>el Órgano Administrador del Tributo inicie cualquier procedimiento de fiscalización relacionado al tributo y período en que se realizaron las conductas señaladas</a:t>
            </a:r>
            <a:r>
              <a:rPr lang="es-ES" dirty="0"/>
              <a:t>, de acuerdo a las normas sobre la materia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5" name="3 Título"/>
          <p:cNvSpPr txBox="1">
            <a:spLocks/>
          </p:cNvSpPr>
          <p:nvPr/>
        </p:nvSpPr>
        <p:spPr>
          <a:xfrm>
            <a:off x="415926" y="183964"/>
            <a:ext cx="8332788" cy="85010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40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17</a:t>
            </a:r>
            <a:r>
              <a:rPr kumimoji="0" lang="es-PE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</a:t>
            </a:r>
            <a:r>
              <a:rPr kumimoji="0" lang="es-PE" sz="40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FUGA DEL PROCESO Y CUMPLIMIENTO TRIBUTARIO </a:t>
            </a:r>
            <a:r>
              <a:rPr kumimoji="0" lang="es-PE" sz="4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(COMPLIANCE TRIBUTARIO)</a:t>
            </a:r>
            <a:endParaRPr kumimoji="0" lang="es-PE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4461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5926" y="1412776"/>
            <a:ext cx="8332788" cy="496855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s-PE" sz="2800" b="1" dirty="0"/>
              <a:t>2. CODIGO TRIBUTARIO DE 1996</a:t>
            </a:r>
          </a:p>
          <a:p>
            <a:pPr marL="0" indent="0">
              <a:spcBef>
                <a:spcPts val="0"/>
              </a:spcBef>
              <a:buNone/>
            </a:pPr>
            <a:endParaRPr lang="es-ES" sz="2800" dirty="0"/>
          </a:p>
          <a:p>
            <a:pPr marL="0" indent="0">
              <a:spcBef>
                <a:spcPts val="0"/>
              </a:spcBef>
              <a:buNone/>
            </a:pPr>
            <a:r>
              <a:rPr lang="es-ES" sz="2800" dirty="0"/>
              <a:t>Artículo 189.- JUSTICIA PENAL (…)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s-ES" sz="2800" b="1" dirty="0" smtClean="0"/>
              <a:t>La </a:t>
            </a:r>
            <a:r>
              <a:rPr lang="es-ES" sz="2800" b="1" dirty="0"/>
              <a:t>improcedencia de la acción penal </a:t>
            </a:r>
            <a:r>
              <a:rPr lang="es-ES" sz="2800" dirty="0"/>
              <a:t>contemplada en el párrafo anterior, </a:t>
            </a:r>
            <a:r>
              <a:rPr lang="es-ES" sz="2800" b="1" dirty="0">
                <a:solidFill>
                  <a:srgbClr val="FF0000"/>
                </a:solidFill>
              </a:rPr>
              <a:t>alcanzará igualmente a las posibles irregularidades contables y otras falsedades instrumentales </a:t>
            </a:r>
            <a:r>
              <a:rPr lang="es-ES" sz="2800" dirty="0"/>
              <a:t>que se hubieran cometido exclusivamente en relación a la </a:t>
            </a:r>
            <a:r>
              <a:rPr lang="es-ES" sz="2800" b="1" dirty="0">
                <a:solidFill>
                  <a:srgbClr val="FF0000"/>
                </a:solidFill>
              </a:rPr>
              <a:t>deuda tributaria objeto de regularización</a:t>
            </a:r>
            <a:r>
              <a:rPr lang="es-ES" sz="2800" dirty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s-ES" sz="2800" dirty="0"/>
              <a:t>Se entiende por </a:t>
            </a:r>
            <a:r>
              <a:rPr lang="es-ES" sz="2800" b="1" dirty="0">
                <a:solidFill>
                  <a:srgbClr val="FF0000"/>
                </a:solidFill>
              </a:rPr>
              <a:t>regularización</a:t>
            </a:r>
            <a:r>
              <a:rPr lang="es-ES" sz="2800" b="1" dirty="0"/>
              <a:t> el pago de la totalidad de la deuda tributaria o en su caso la devolución del reintegro, saldo a favor o cualquier otro beneficio tributario obtenido indebidamente</a:t>
            </a:r>
            <a:r>
              <a:rPr lang="es-ES" sz="2800" dirty="0"/>
              <a:t>. </a:t>
            </a:r>
            <a:r>
              <a:rPr lang="es-ES" sz="2800" dirty="0" smtClean="0"/>
              <a:t>(…)</a:t>
            </a:r>
            <a:endParaRPr lang="es-ES" sz="2800" dirty="0">
              <a:solidFill>
                <a:srgbClr val="FF0000"/>
              </a:solidFill>
            </a:endParaRPr>
          </a:p>
        </p:txBody>
      </p:sp>
      <p:sp>
        <p:nvSpPr>
          <p:cNvPr id="4" name="3 Título"/>
          <p:cNvSpPr txBox="1">
            <a:spLocks/>
          </p:cNvSpPr>
          <p:nvPr/>
        </p:nvSpPr>
        <p:spPr>
          <a:xfrm>
            <a:off x="415926" y="183964"/>
            <a:ext cx="8332788" cy="85010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40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17</a:t>
            </a:r>
            <a:r>
              <a:rPr kumimoji="0" lang="es-PE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</a:t>
            </a:r>
            <a:r>
              <a:rPr kumimoji="0" lang="es-PE" sz="40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FUGA DEL PROCESO Y CUMPLIMIENTO TRIBUTARIO </a:t>
            </a:r>
            <a:r>
              <a:rPr kumimoji="0" lang="es-PE" sz="4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(COMPLIANCE TRIBUTARIO)</a:t>
            </a:r>
            <a:endParaRPr kumimoji="0" lang="es-PE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2834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470025"/>
          </a:xfrm>
        </p:spPr>
        <p:txBody>
          <a:bodyPr>
            <a:noAutofit/>
          </a:bodyPr>
          <a:lstStyle/>
          <a:p>
            <a:r>
              <a:rPr lang="es-PE" sz="6600" b="1" dirty="0" smtClean="0"/>
              <a:t>Gracias Quetzaltenango</a:t>
            </a:r>
            <a:endParaRPr lang="es-PE" sz="6600" b="1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371600" y="2291804"/>
            <a:ext cx="6400800" cy="720080"/>
          </a:xfrm>
        </p:spPr>
        <p:txBody>
          <a:bodyPr/>
          <a:lstStyle/>
          <a:p>
            <a:r>
              <a:rPr lang="es-PE" dirty="0" smtClean="0"/>
              <a:t>Daniel!</a:t>
            </a:r>
            <a:endParaRPr lang="es-PE" dirty="0"/>
          </a:p>
        </p:txBody>
      </p:sp>
      <p:sp>
        <p:nvSpPr>
          <p:cNvPr id="6" name="AutoShape 2" descr="Resultado de imagen para quetzaltenango"/>
          <p:cNvSpPr>
            <a:spLocks noChangeAspect="1" noChangeArrowheads="1"/>
          </p:cNvSpPr>
          <p:nvPr/>
        </p:nvSpPr>
        <p:spPr bwMode="auto">
          <a:xfrm>
            <a:off x="2627784" y="4149080"/>
            <a:ext cx="1728192" cy="1728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55830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www.misterparty.pt/591-thickbox_default/espada-romana-60c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84" r="43018" b="8363"/>
          <a:stretch>
            <a:fillRect/>
          </a:stretch>
        </p:blipFill>
        <p:spPr bwMode="auto">
          <a:xfrm>
            <a:off x="-230188" y="549275"/>
            <a:ext cx="1273176" cy="619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1 Diagrama"/>
          <p:cNvGraphicFramePr/>
          <p:nvPr/>
        </p:nvGraphicFramePr>
        <p:xfrm>
          <a:off x="611560" y="1412776"/>
          <a:ext cx="8352928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6732588" y="5013325"/>
            <a:ext cx="2303462" cy="12001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s-PE" b="1" u="sng" dirty="0"/>
              <a:t>Fiscalización</a:t>
            </a:r>
            <a:r>
              <a:rPr lang="es-PE" b="1" dirty="0"/>
              <a:t>: </a:t>
            </a:r>
          </a:p>
          <a:p>
            <a:pPr eaLnBrk="1" hangingPunct="1">
              <a:defRPr/>
            </a:pPr>
            <a:r>
              <a:rPr lang="es-PE" b="1" dirty="0"/>
              <a:t>1. Parcial de campo</a:t>
            </a:r>
          </a:p>
          <a:p>
            <a:pPr eaLnBrk="1" hangingPunct="1">
              <a:defRPr/>
            </a:pPr>
            <a:r>
              <a:rPr lang="es-PE" b="1" dirty="0"/>
              <a:t>2. </a:t>
            </a:r>
            <a:r>
              <a:rPr lang="es-PE" b="1" dirty="0">
                <a:solidFill>
                  <a:srgbClr val="FF0000"/>
                </a:solidFill>
              </a:rPr>
              <a:t>Parcial electrónica</a:t>
            </a:r>
          </a:p>
          <a:p>
            <a:pPr eaLnBrk="1" hangingPunct="1">
              <a:defRPr/>
            </a:pPr>
            <a:r>
              <a:rPr lang="es-PE" b="1" dirty="0">
                <a:solidFill>
                  <a:srgbClr val="FF0000"/>
                </a:solidFill>
              </a:rPr>
              <a:t>3. Definitiva </a:t>
            </a:r>
          </a:p>
        </p:txBody>
      </p:sp>
      <p:sp>
        <p:nvSpPr>
          <p:cNvPr id="5" name="4 Flecha izquierda"/>
          <p:cNvSpPr/>
          <p:nvPr/>
        </p:nvSpPr>
        <p:spPr>
          <a:xfrm>
            <a:off x="6227763" y="5300663"/>
            <a:ext cx="504825" cy="2889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PE"/>
          </a:p>
        </p:txBody>
      </p:sp>
      <p:sp>
        <p:nvSpPr>
          <p:cNvPr id="8" name="3 Título"/>
          <p:cNvSpPr txBox="1">
            <a:spLocks/>
          </p:cNvSpPr>
          <p:nvPr/>
        </p:nvSpPr>
        <p:spPr>
          <a:xfrm>
            <a:off x="684213" y="274638"/>
            <a:ext cx="8280400" cy="8509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PE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s-PE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s-PE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RIESGO Y FISCALIZACIÓN</a:t>
            </a:r>
            <a:endParaRPr lang="es-PE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10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Diagrama"/>
          <p:cNvGraphicFramePr/>
          <p:nvPr/>
        </p:nvGraphicFramePr>
        <p:xfrm>
          <a:off x="323528" y="1357298"/>
          <a:ext cx="8820472" cy="5312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3 Título"/>
          <p:cNvSpPr txBox="1">
            <a:spLocks/>
          </p:cNvSpPr>
          <p:nvPr/>
        </p:nvSpPr>
        <p:spPr>
          <a:xfrm>
            <a:off x="611188" y="274638"/>
            <a:ext cx="8353425" cy="8509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PE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s-PE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s-PE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PRINCIPALES REPAROS QUE PUEDEN SER EVITADOS REDUCIENDO EL RIESGO</a:t>
            </a:r>
            <a:endParaRPr lang="es-PE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2837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3501008"/>
            <a:ext cx="7772400" cy="1362075"/>
          </a:xfr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es-PE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TEORIAS Y TIPOS PENALES</a:t>
            </a:r>
            <a:endParaRPr lang="es-PE" dirty="0">
              <a:solidFill>
                <a:schemeClr val="accent3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27584" y="2060848"/>
            <a:ext cx="7772400" cy="1500187"/>
          </a:xfrm>
        </p:spPr>
        <p:txBody>
          <a:bodyPr>
            <a:normAutofit/>
          </a:bodyPr>
          <a:lstStyle/>
          <a:p>
            <a:r>
              <a:rPr lang="es-PE" sz="4000" b="1" dirty="0" smtClean="0">
                <a:solidFill>
                  <a:schemeClr val="tx1"/>
                </a:solidFill>
              </a:rPr>
              <a:t>RIESGO PENAL TRIBUTARIO</a:t>
            </a:r>
            <a:endParaRPr lang="es-PE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1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es-PE" sz="39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PE" sz="39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s-PE" sz="39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s-PE" sz="39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s-PE" sz="39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DERECHO PENAL DE </a:t>
            </a:r>
            <a:r>
              <a:rPr lang="es-PE" sz="39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AUTOR</a:t>
            </a:r>
            <a:r>
              <a:rPr lang="es-PE" sz="39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s-PE" sz="39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s-PE" sz="39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«CACERIA DE BRUJAS</a:t>
            </a:r>
            <a:r>
              <a:rPr lang="es-PE" sz="39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</a:t>
            </a:r>
            <a:br>
              <a:rPr lang="es-PE" sz="39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s-PE" sz="39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312C-8ED1-417B-9B80-F7B35BC2A880}" type="datetime1">
              <a:rPr lang="es-PE" smtClean="0"/>
              <a:pPr/>
              <a:t>15/02/2019</a:t>
            </a:fld>
            <a:endParaRPr lang="es-PE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PE" b="1" dirty="0">
                <a:latin typeface="Arial" pitchFamily="34" charset="0"/>
                <a:cs typeface="Arial" pitchFamily="34" charset="0"/>
              </a:rPr>
              <a:t>PRINCIPIO DE CULPABILIDAD</a:t>
            </a:r>
            <a:endParaRPr lang="es-PE" dirty="0"/>
          </a:p>
        </p:txBody>
      </p:sp>
      <p:pic>
        <p:nvPicPr>
          <p:cNvPr id="3" name="Picture 4" descr="http://www.elgriton.com.mx/inicio/wp-content/uploads/2013/12/13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276872"/>
            <a:ext cx="9036496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728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es-PE" sz="39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s-PE" sz="39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.DERECHO </a:t>
            </a:r>
            <a:r>
              <a:rPr lang="es-PE" sz="39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PENAL </a:t>
            </a:r>
            <a:r>
              <a:rPr lang="es-PE" sz="39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 ACTO </a:t>
            </a:r>
            <a:r>
              <a:rPr lang="es-PE" sz="39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PE" sz="39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s-PE" sz="39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s-PE" sz="36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«TIPICIDAD Y CULPABILIDAD»</a:t>
            </a:r>
          </a:p>
        </p:txBody>
      </p:sp>
      <p:pic>
        <p:nvPicPr>
          <p:cNvPr id="6" name="Picture 2" descr="cenicien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564904"/>
            <a:ext cx="4499992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Resultado de imagen para DELITO ECONOMIC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564904"/>
            <a:ext cx="3744416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4932040" y="4797152"/>
            <a:ext cx="331236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39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Taxatividad</a:t>
            </a:r>
            <a:endParaRPr lang="es-PE" sz="39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4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s-PE" b="1" dirty="0">
                <a:latin typeface="Arial" pitchFamily="34" charset="0"/>
                <a:cs typeface="Arial" pitchFamily="34" charset="0"/>
              </a:rPr>
              <a:t>PRINCIPIO DE </a:t>
            </a:r>
            <a:r>
              <a:rPr lang="es-PE" b="1" dirty="0" smtClean="0">
                <a:latin typeface="Arial" pitchFamily="34" charset="0"/>
                <a:cs typeface="Arial" pitchFamily="34" charset="0"/>
              </a:rPr>
              <a:t>INOCENCIA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65847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Rectángulo"/>
          <p:cNvSpPr>
            <a:spLocks noChangeArrowheads="1"/>
          </p:cNvSpPr>
          <p:nvPr/>
        </p:nvSpPr>
        <p:spPr bwMode="auto">
          <a:xfrm>
            <a:off x="804626" y="1018234"/>
            <a:ext cx="7215187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PE" sz="3200" dirty="0">
                <a:latin typeface="Arial" charset="0"/>
                <a:cs typeface="Arial" charset="0"/>
              </a:rPr>
              <a:t>“El proceso recaudatorio en cada tributo y la correlativa redistribución de lo recaudado” </a:t>
            </a:r>
          </a:p>
          <a:p>
            <a:pPr algn="ctr"/>
            <a:endParaRPr lang="es-PE" sz="3200" b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/>
            <a:r>
              <a:rPr lang="es-PE" sz="32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Hacienda Pública</a:t>
            </a:r>
          </a:p>
          <a:p>
            <a:pPr algn="ctr"/>
            <a:endParaRPr lang="es-PE" sz="3200" b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/>
            <a:endParaRPr lang="es-PE" sz="32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/>
            <a:endParaRPr lang="es-PE" sz="3200" b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/>
            <a:endParaRPr lang="es-PE" sz="3200" b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/>
            <a:r>
              <a:rPr lang="es-PE" sz="3200" b="1" dirty="0" smtClean="0">
                <a:latin typeface="Arial" charset="0"/>
                <a:cs typeface="Arial" charset="0"/>
              </a:rPr>
              <a:t>Ingreso y gasto</a:t>
            </a:r>
            <a:endParaRPr lang="es-PE" sz="3200" b="1" dirty="0">
              <a:latin typeface="Arial" charset="0"/>
              <a:cs typeface="Arial" charset="0"/>
            </a:endParaRPr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251520" y="274638"/>
            <a:ext cx="8712968" cy="85010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40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kumimoji="0" lang="es-PE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.BIEN</a:t>
            </a:r>
            <a:r>
              <a:rPr kumimoji="0" lang="es-PE" sz="40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JURIDICO TUTELADO</a:t>
            </a:r>
            <a:endParaRPr kumimoji="0" lang="es-PE" sz="40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4098" name="Picture 2" descr="Resultado de imagen para balanz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819" y="3717032"/>
            <a:ext cx="2590800" cy="176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079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2001</TotalTime>
  <Words>1331</Words>
  <Application>Microsoft Office PowerPoint</Application>
  <PresentationFormat>Presentación en pantalla (4:3)</PresentationFormat>
  <Paragraphs>195</Paragraphs>
  <Slides>34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41" baseType="lpstr">
      <vt:lpstr>Arial</vt:lpstr>
      <vt:lpstr>Book Antiqua</vt:lpstr>
      <vt:lpstr>Calibri</vt:lpstr>
      <vt:lpstr>Century Schoolbook</vt:lpstr>
      <vt:lpstr>Times New Roman</vt:lpstr>
      <vt:lpstr>Wingdings</vt:lpstr>
      <vt:lpstr>Tema de Office</vt:lpstr>
      <vt:lpstr>EMPRESA, DIRECTIVOS Y RIESGO PENAL TRIBUTARIO</vt:lpstr>
      <vt:lpstr>RIESGO tributariO</vt:lpstr>
      <vt:lpstr>Presentación de PowerPoint</vt:lpstr>
      <vt:lpstr>Presentación de PowerPoint</vt:lpstr>
      <vt:lpstr>Presentación de PowerPoint</vt:lpstr>
      <vt:lpstr>TEORIAS Y TIPOS PENALES</vt:lpstr>
      <vt:lpstr> 4. DERECHO PENAL DE AUTOR        «CACERIA DE BRUJAS» </vt:lpstr>
      <vt:lpstr>5.DERECHO PENAL DE ACTO         «TIPICIDAD Y CULPABILIDAD»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ALGUNOS PROBLEMAS SIMILARES</vt:lpstr>
      <vt:lpstr>Presentación de PowerPoint</vt:lpstr>
      <vt:lpstr>Presentación de PowerPoint</vt:lpstr>
      <vt:lpstr>PLAN DE ACCIÒN BEPS Y DEFENSA</vt:lpstr>
      <vt:lpstr>Presentación de PowerPoint</vt:lpstr>
      <vt:lpstr>Presentación de PowerPoint</vt:lpstr>
      <vt:lpstr>OTRAS LIGAS</vt:lpstr>
      <vt:lpstr>OTRAS LIGAS</vt:lpstr>
      <vt:lpstr>Presentación de PowerPoint</vt:lpstr>
      <vt:lpstr>Presentación de PowerPoint</vt:lpstr>
      <vt:lpstr>Presentación de PowerPoint</vt:lpstr>
      <vt:lpstr>Gracias Quetzaltenango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daniel yacolca estares</dc:creator>
  <cp:lastModifiedBy>Daniel</cp:lastModifiedBy>
  <cp:revision>108</cp:revision>
  <cp:lastPrinted>2017-06-15T16:45:58Z</cp:lastPrinted>
  <dcterms:created xsi:type="dcterms:W3CDTF">2017-04-12T14:18:24Z</dcterms:created>
  <dcterms:modified xsi:type="dcterms:W3CDTF">2019-02-15T16:43:11Z</dcterms:modified>
</cp:coreProperties>
</file>