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3" r:id="rId4"/>
    <p:sldId id="267" r:id="rId5"/>
    <p:sldId id="268" r:id="rId6"/>
    <p:sldId id="297" r:id="rId7"/>
    <p:sldId id="298" r:id="rId8"/>
    <p:sldId id="281" r:id="rId9"/>
    <p:sldId id="296" r:id="rId10"/>
    <p:sldId id="294" r:id="rId11"/>
    <p:sldId id="295" r:id="rId12"/>
    <p:sldId id="269" r:id="rId13"/>
    <p:sldId id="270" r:id="rId14"/>
    <p:sldId id="271" r:id="rId15"/>
    <p:sldId id="282" r:id="rId16"/>
    <p:sldId id="272" r:id="rId17"/>
    <p:sldId id="283" r:id="rId18"/>
    <p:sldId id="288" r:id="rId19"/>
    <p:sldId id="284" r:id="rId20"/>
    <p:sldId id="289" r:id="rId21"/>
    <p:sldId id="278" r:id="rId22"/>
    <p:sldId id="279" r:id="rId23"/>
    <p:sldId id="280" r:id="rId24"/>
    <p:sldId id="286" r:id="rId25"/>
    <p:sldId id="287" r:id="rId26"/>
    <p:sldId id="258" r:id="rId27"/>
    <p:sldId id="26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9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031A3-7FE4-4BA5-B496-B75B3A36E3D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GT"/>
        </a:p>
      </dgm:t>
    </dgm:pt>
    <dgm:pt modelId="{0C0B6A9E-7BDD-4176-8EA1-789113B6B8F2}">
      <dgm:prSet phldrT="[Texto]"/>
      <dgm:spPr/>
      <dgm:t>
        <a:bodyPr/>
        <a:lstStyle/>
        <a:p>
          <a:r>
            <a:rPr lang="es-GT" dirty="0"/>
            <a:t>Facultad de Verificación AT (Art. 98 CT)</a:t>
          </a:r>
        </a:p>
      </dgm:t>
    </dgm:pt>
    <dgm:pt modelId="{08039345-7835-4BB4-871A-5F6285A523A0}" type="parTrans" cxnId="{DFDC2FE3-448D-4318-9217-42747A22D5DB}">
      <dgm:prSet/>
      <dgm:spPr/>
      <dgm:t>
        <a:bodyPr/>
        <a:lstStyle/>
        <a:p>
          <a:endParaRPr lang="es-GT"/>
        </a:p>
      </dgm:t>
    </dgm:pt>
    <dgm:pt modelId="{BDFAAEC1-5E64-4501-8E37-157280E2053F}" type="sibTrans" cxnId="{DFDC2FE3-448D-4318-9217-42747A22D5DB}">
      <dgm:prSet/>
      <dgm:spPr/>
      <dgm:t>
        <a:bodyPr/>
        <a:lstStyle/>
        <a:p>
          <a:endParaRPr lang="es-GT"/>
        </a:p>
      </dgm:t>
    </dgm:pt>
    <dgm:pt modelId="{E21BDED1-42B1-4936-8183-C0528E2B2EC6}">
      <dgm:prSet phldrT="[Texto]"/>
      <dgm:spPr/>
      <dgm:t>
        <a:bodyPr/>
        <a:lstStyle/>
        <a:p>
          <a:r>
            <a:rPr lang="es-GT" dirty="0"/>
            <a:t>Incumplimiento de Obligaciones o Infracciones (Art. 151 CT)</a:t>
          </a:r>
        </a:p>
      </dgm:t>
    </dgm:pt>
    <dgm:pt modelId="{D02444E2-626B-48E4-B3A5-4B4EE8E2C8D0}" type="parTrans" cxnId="{67C0CB8C-220E-4093-867F-BEDDC7B46FCA}">
      <dgm:prSet/>
      <dgm:spPr/>
      <dgm:t>
        <a:bodyPr/>
        <a:lstStyle/>
        <a:p>
          <a:endParaRPr lang="es-GT"/>
        </a:p>
      </dgm:t>
    </dgm:pt>
    <dgm:pt modelId="{45F4F0D2-D38C-474F-B568-2A584442564D}" type="sibTrans" cxnId="{67C0CB8C-220E-4093-867F-BEDDC7B46FCA}">
      <dgm:prSet/>
      <dgm:spPr/>
      <dgm:t>
        <a:bodyPr/>
        <a:lstStyle/>
        <a:p>
          <a:endParaRPr lang="es-GT"/>
        </a:p>
      </dgm:t>
    </dgm:pt>
    <dgm:pt modelId="{ABBD6380-878C-4578-BD73-DAC831031ED1}">
      <dgm:prSet phldrT="[Texto]"/>
      <dgm:spPr/>
      <dgm:t>
        <a:bodyPr/>
        <a:lstStyle/>
        <a:p>
          <a:r>
            <a:rPr lang="es-GT" dirty="0"/>
            <a:t>Mecanismo Previo para Solucionar el CT (Art. 145 “A” CT)</a:t>
          </a:r>
        </a:p>
      </dgm:t>
    </dgm:pt>
    <dgm:pt modelId="{135F9EB1-494F-47F6-B778-037FD0615C7C}" type="parTrans" cxnId="{6445F0EF-75C2-489C-83D2-22DA9D7EFA79}">
      <dgm:prSet/>
      <dgm:spPr/>
      <dgm:t>
        <a:bodyPr/>
        <a:lstStyle/>
        <a:p>
          <a:endParaRPr lang="es-GT"/>
        </a:p>
      </dgm:t>
    </dgm:pt>
    <dgm:pt modelId="{00EEA289-B643-4470-81B0-16A88DCEE799}" type="sibTrans" cxnId="{6445F0EF-75C2-489C-83D2-22DA9D7EFA79}">
      <dgm:prSet/>
      <dgm:spPr/>
      <dgm:t>
        <a:bodyPr/>
        <a:lstStyle/>
        <a:p>
          <a:endParaRPr lang="es-GT"/>
        </a:p>
      </dgm:t>
    </dgm:pt>
    <dgm:pt modelId="{E5C3DE9D-6004-4F33-91AA-4CA7FB311361}">
      <dgm:prSet phldrT="[Texto]"/>
      <dgm:spPr/>
      <dgm:t>
        <a:bodyPr/>
        <a:lstStyle/>
        <a:p>
          <a:r>
            <a:rPr lang="es-GT" dirty="0"/>
            <a:t>Verificación y Audiencia     (Art. 146 CT)</a:t>
          </a:r>
        </a:p>
      </dgm:t>
    </dgm:pt>
    <dgm:pt modelId="{33F85F63-020A-4D19-AC7F-980024F89E25}" type="parTrans" cxnId="{09C2F7AE-010A-46D2-A767-8AFC01776EAF}">
      <dgm:prSet/>
      <dgm:spPr/>
      <dgm:t>
        <a:bodyPr/>
        <a:lstStyle/>
        <a:p>
          <a:endParaRPr lang="es-GT"/>
        </a:p>
      </dgm:t>
    </dgm:pt>
    <dgm:pt modelId="{101A97F6-B05C-4C49-A79F-9E9CA097FD01}" type="sibTrans" cxnId="{09C2F7AE-010A-46D2-A767-8AFC01776EAF}">
      <dgm:prSet/>
      <dgm:spPr/>
      <dgm:t>
        <a:bodyPr/>
        <a:lstStyle/>
        <a:p>
          <a:endParaRPr lang="es-GT"/>
        </a:p>
      </dgm:t>
    </dgm:pt>
    <dgm:pt modelId="{45537424-B765-437B-BB80-913C60CF6D0B}" type="pres">
      <dgm:prSet presAssocID="{CC5031A3-7FE4-4BA5-B496-B75B3A36E3D6}" presName="Name0" presStyleCnt="0">
        <dgm:presLayoutVars>
          <dgm:dir/>
          <dgm:resizeHandles val="exact"/>
        </dgm:presLayoutVars>
      </dgm:prSet>
      <dgm:spPr/>
      <dgm:t>
        <a:bodyPr/>
        <a:lstStyle/>
        <a:p>
          <a:endParaRPr lang="es-GT"/>
        </a:p>
      </dgm:t>
    </dgm:pt>
    <dgm:pt modelId="{8C51EB05-D887-4BAE-9265-B1B608E47D36}" type="pres">
      <dgm:prSet presAssocID="{0C0B6A9E-7BDD-4176-8EA1-789113B6B8F2}" presName="node" presStyleLbl="node1" presStyleIdx="0" presStyleCnt="4">
        <dgm:presLayoutVars>
          <dgm:bulletEnabled val="1"/>
        </dgm:presLayoutVars>
      </dgm:prSet>
      <dgm:spPr/>
      <dgm:t>
        <a:bodyPr/>
        <a:lstStyle/>
        <a:p>
          <a:endParaRPr lang="es-GT"/>
        </a:p>
      </dgm:t>
    </dgm:pt>
    <dgm:pt modelId="{B4E8E87A-08B1-4B46-92B1-BEDC6E9985B4}" type="pres">
      <dgm:prSet presAssocID="{BDFAAEC1-5E64-4501-8E37-157280E2053F}" presName="sibTrans" presStyleLbl="sibTrans1D1" presStyleIdx="0" presStyleCnt="3"/>
      <dgm:spPr/>
      <dgm:t>
        <a:bodyPr/>
        <a:lstStyle/>
        <a:p>
          <a:endParaRPr lang="es-GT"/>
        </a:p>
      </dgm:t>
    </dgm:pt>
    <dgm:pt modelId="{7E1FB47B-97A8-4B37-BCC2-2F393FF92515}" type="pres">
      <dgm:prSet presAssocID="{BDFAAEC1-5E64-4501-8E37-157280E2053F}" presName="connectorText" presStyleLbl="sibTrans1D1" presStyleIdx="0" presStyleCnt="3"/>
      <dgm:spPr/>
      <dgm:t>
        <a:bodyPr/>
        <a:lstStyle/>
        <a:p>
          <a:endParaRPr lang="es-GT"/>
        </a:p>
      </dgm:t>
    </dgm:pt>
    <dgm:pt modelId="{A11D56DA-70D5-4C00-83CA-9C37F788DE7E}" type="pres">
      <dgm:prSet presAssocID="{E21BDED1-42B1-4936-8183-C0528E2B2EC6}" presName="node" presStyleLbl="node1" presStyleIdx="1" presStyleCnt="4">
        <dgm:presLayoutVars>
          <dgm:bulletEnabled val="1"/>
        </dgm:presLayoutVars>
      </dgm:prSet>
      <dgm:spPr/>
      <dgm:t>
        <a:bodyPr/>
        <a:lstStyle/>
        <a:p>
          <a:endParaRPr lang="es-GT"/>
        </a:p>
      </dgm:t>
    </dgm:pt>
    <dgm:pt modelId="{438CB038-AE3C-431C-B0F3-A73B3B8BA625}" type="pres">
      <dgm:prSet presAssocID="{45F4F0D2-D38C-474F-B568-2A584442564D}" presName="sibTrans" presStyleLbl="sibTrans1D1" presStyleIdx="1" presStyleCnt="3"/>
      <dgm:spPr/>
      <dgm:t>
        <a:bodyPr/>
        <a:lstStyle/>
        <a:p>
          <a:endParaRPr lang="es-GT"/>
        </a:p>
      </dgm:t>
    </dgm:pt>
    <dgm:pt modelId="{DFDBEABA-D130-4B2F-B4F0-19D4AB3C6DE1}" type="pres">
      <dgm:prSet presAssocID="{45F4F0D2-D38C-474F-B568-2A584442564D}" presName="connectorText" presStyleLbl="sibTrans1D1" presStyleIdx="1" presStyleCnt="3"/>
      <dgm:spPr/>
      <dgm:t>
        <a:bodyPr/>
        <a:lstStyle/>
        <a:p>
          <a:endParaRPr lang="es-GT"/>
        </a:p>
      </dgm:t>
    </dgm:pt>
    <dgm:pt modelId="{8A387F5A-1B82-4A42-BF4D-15F4FD1B6CF0}" type="pres">
      <dgm:prSet presAssocID="{ABBD6380-878C-4578-BD73-DAC831031ED1}" presName="node" presStyleLbl="node1" presStyleIdx="2" presStyleCnt="4">
        <dgm:presLayoutVars>
          <dgm:bulletEnabled val="1"/>
        </dgm:presLayoutVars>
      </dgm:prSet>
      <dgm:spPr/>
      <dgm:t>
        <a:bodyPr/>
        <a:lstStyle/>
        <a:p>
          <a:endParaRPr lang="es-GT"/>
        </a:p>
      </dgm:t>
    </dgm:pt>
    <dgm:pt modelId="{41BB6913-D0C8-4015-A6FF-4FD51FD6A408}" type="pres">
      <dgm:prSet presAssocID="{00EEA289-B643-4470-81B0-16A88DCEE799}" presName="sibTrans" presStyleLbl="sibTrans1D1" presStyleIdx="2" presStyleCnt="3"/>
      <dgm:spPr/>
      <dgm:t>
        <a:bodyPr/>
        <a:lstStyle/>
        <a:p>
          <a:endParaRPr lang="es-GT"/>
        </a:p>
      </dgm:t>
    </dgm:pt>
    <dgm:pt modelId="{347929BD-FCD4-470B-88BC-FF46FA4D40A7}" type="pres">
      <dgm:prSet presAssocID="{00EEA289-B643-4470-81B0-16A88DCEE799}" presName="connectorText" presStyleLbl="sibTrans1D1" presStyleIdx="2" presStyleCnt="3"/>
      <dgm:spPr/>
      <dgm:t>
        <a:bodyPr/>
        <a:lstStyle/>
        <a:p>
          <a:endParaRPr lang="es-GT"/>
        </a:p>
      </dgm:t>
    </dgm:pt>
    <dgm:pt modelId="{B02F1C28-03E3-42C2-8960-146029E9A485}" type="pres">
      <dgm:prSet presAssocID="{E5C3DE9D-6004-4F33-91AA-4CA7FB311361}" presName="node" presStyleLbl="node1" presStyleIdx="3" presStyleCnt="4">
        <dgm:presLayoutVars>
          <dgm:bulletEnabled val="1"/>
        </dgm:presLayoutVars>
      </dgm:prSet>
      <dgm:spPr/>
      <dgm:t>
        <a:bodyPr/>
        <a:lstStyle/>
        <a:p>
          <a:endParaRPr lang="es-GT"/>
        </a:p>
      </dgm:t>
    </dgm:pt>
  </dgm:ptLst>
  <dgm:cxnLst>
    <dgm:cxn modelId="{DFDC2FE3-448D-4318-9217-42747A22D5DB}" srcId="{CC5031A3-7FE4-4BA5-B496-B75B3A36E3D6}" destId="{0C0B6A9E-7BDD-4176-8EA1-789113B6B8F2}" srcOrd="0" destOrd="0" parTransId="{08039345-7835-4BB4-871A-5F6285A523A0}" sibTransId="{BDFAAEC1-5E64-4501-8E37-157280E2053F}"/>
    <dgm:cxn modelId="{6445F0EF-75C2-489C-83D2-22DA9D7EFA79}" srcId="{CC5031A3-7FE4-4BA5-B496-B75B3A36E3D6}" destId="{ABBD6380-878C-4578-BD73-DAC831031ED1}" srcOrd="2" destOrd="0" parTransId="{135F9EB1-494F-47F6-B778-037FD0615C7C}" sibTransId="{00EEA289-B643-4470-81B0-16A88DCEE799}"/>
    <dgm:cxn modelId="{3AA58148-5F4C-405C-BF51-BDB57958CBDB}" type="presOf" srcId="{0C0B6A9E-7BDD-4176-8EA1-789113B6B8F2}" destId="{8C51EB05-D887-4BAE-9265-B1B608E47D36}" srcOrd="0" destOrd="0" presId="urn:microsoft.com/office/officeart/2005/8/layout/bProcess3"/>
    <dgm:cxn modelId="{E199796F-D67D-472A-8B4B-7B27D45E22E4}" type="presOf" srcId="{00EEA289-B643-4470-81B0-16A88DCEE799}" destId="{347929BD-FCD4-470B-88BC-FF46FA4D40A7}" srcOrd="1" destOrd="0" presId="urn:microsoft.com/office/officeart/2005/8/layout/bProcess3"/>
    <dgm:cxn modelId="{FB78BA9C-3790-4B0D-B69D-A0C3BC91D6E0}" type="presOf" srcId="{00EEA289-B643-4470-81B0-16A88DCEE799}" destId="{41BB6913-D0C8-4015-A6FF-4FD51FD6A408}" srcOrd="0" destOrd="0" presId="urn:microsoft.com/office/officeart/2005/8/layout/bProcess3"/>
    <dgm:cxn modelId="{AC27CEBE-C137-45C7-B5F1-F89D38F89436}" type="presOf" srcId="{45F4F0D2-D38C-474F-B568-2A584442564D}" destId="{438CB038-AE3C-431C-B0F3-A73B3B8BA625}" srcOrd="0" destOrd="0" presId="urn:microsoft.com/office/officeart/2005/8/layout/bProcess3"/>
    <dgm:cxn modelId="{67C0CB8C-220E-4093-867F-BEDDC7B46FCA}" srcId="{CC5031A3-7FE4-4BA5-B496-B75B3A36E3D6}" destId="{E21BDED1-42B1-4936-8183-C0528E2B2EC6}" srcOrd="1" destOrd="0" parTransId="{D02444E2-626B-48E4-B3A5-4B4EE8E2C8D0}" sibTransId="{45F4F0D2-D38C-474F-B568-2A584442564D}"/>
    <dgm:cxn modelId="{2FB5DA9B-7A26-4033-965E-70CD1D7CC59C}" type="presOf" srcId="{CC5031A3-7FE4-4BA5-B496-B75B3A36E3D6}" destId="{45537424-B765-437B-BB80-913C60CF6D0B}" srcOrd="0" destOrd="0" presId="urn:microsoft.com/office/officeart/2005/8/layout/bProcess3"/>
    <dgm:cxn modelId="{913B0288-9E69-42B9-ADB6-44446723F452}" type="presOf" srcId="{E21BDED1-42B1-4936-8183-C0528E2B2EC6}" destId="{A11D56DA-70D5-4C00-83CA-9C37F788DE7E}" srcOrd="0" destOrd="0" presId="urn:microsoft.com/office/officeart/2005/8/layout/bProcess3"/>
    <dgm:cxn modelId="{5D21B811-6080-415E-91FD-89DE2886C0DE}" type="presOf" srcId="{E5C3DE9D-6004-4F33-91AA-4CA7FB311361}" destId="{B02F1C28-03E3-42C2-8960-146029E9A485}" srcOrd="0" destOrd="0" presId="urn:microsoft.com/office/officeart/2005/8/layout/bProcess3"/>
    <dgm:cxn modelId="{438B784A-E6E4-405C-9EB2-1C1CAF7D09B4}" type="presOf" srcId="{BDFAAEC1-5E64-4501-8E37-157280E2053F}" destId="{7E1FB47B-97A8-4B37-BCC2-2F393FF92515}" srcOrd="1" destOrd="0" presId="urn:microsoft.com/office/officeart/2005/8/layout/bProcess3"/>
    <dgm:cxn modelId="{516FDCF4-DF59-4D8C-A4B6-2024E50644C7}" type="presOf" srcId="{45F4F0D2-D38C-474F-B568-2A584442564D}" destId="{DFDBEABA-D130-4B2F-B4F0-19D4AB3C6DE1}" srcOrd="1" destOrd="0" presId="urn:microsoft.com/office/officeart/2005/8/layout/bProcess3"/>
    <dgm:cxn modelId="{CF9F711D-75F9-4ABE-8242-7A11DC93C5A6}" type="presOf" srcId="{ABBD6380-878C-4578-BD73-DAC831031ED1}" destId="{8A387F5A-1B82-4A42-BF4D-15F4FD1B6CF0}" srcOrd="0" destOrd="0" presId="urn:microsoft.com/office/officeart/2005/8/layout/bProcess3"/>
    <dgm:cxn modelId="{360910F9-4D0F-4BD8-A62C-29F1A6B362EB}" type="presOf" srcId="{BDFAAEC1-5E64-4501-8E37-157280E2053F}" destId="{B4E8E87A-08B1-4B46-92B1-BEDC6E9985B4}" srcOrd="0" destOrd="0" presId="urn:microsoft.com/office/officeart/2005/8/layout/bProcess3"/>
    <dgm:cxn modelId="{09C2F7AE-010A-46D2-A767-8AFC01776EAF}" srcId="{CC5031A3-7FE4-4BA5-B496-B75B3A36E3D6}" destId="{E5C3DE9D-6004-4F33-91AA-4CA7FB311361}" srcOrd="3" destOrd="0" parTransId="{33F85F63-020A-4D19-AC7F-980024F89E25}" sibTransId="{101A97F6-B05C-4C49-A79F-9E9CA097FD01}"/>
    <dgm:cxn modelId="{22EAF628-CA0D-4F57-8B2A-01E564577796}" type="presParOf" srcId="{45537424-B765-437B-BB80-913C60CF6D0B}" destId="{8C51EB05-D887-4BAE-9265-B1B608E47D36}" srcOrd="0" destOrd="0" presId="urn:microsoft.com/office/officeart/2005/8/layout/bProcess3"/>
    <dgm:cxn modelId="{FFDED0DA-650C-456B-9A2A-F90906FE9602}" type="presParOf" srcId="{45537424-B765-437B-BB80-913C60CF6D0B}" destId="{B4E8E87A-08B1-4B46-92B1-BEDC6E9985B4}" srcOrd="1" destOrd="0" presId="urn:microsoft.com/office/officeart/2005/8/layout/bProcess3"/>
    <dgm:cxn modelId="{6952D44B-E11C-4FF1-AB24-13449C10585C}" type="presParOf" srcId="{B4E8E87A-08B1-4B46-92B1-BEDC6E9985B4}" destId="{7E1FB47B-97A8-4B37-BCC2-2F393FF92515}" srcOrd="0" destOrd="0" presId="urn:microsoft.com/office/officeart/2005/8/layout/bProcess3"/>
    <dgm:cxn modelId="{66DB7887-A6C6-493C-A5D1-3DCCB4E748E8}" type="presParOf" srcId="{45537424-B765-437B-BB80-913C60CF6D0B}" destId="{A11D56DA-70D5-4C00-83CA-9C37F788DE7E}" srcOrd="2" destOrd="0" presId="urn:microsoft.com/office/officeart/2005/8/layout/bProcess3"/>
    <dgm:cxn modelId="{E23173E7-F2E7-4F94-B4B1-128105A7BC32}" type="presParOf" srcId="{45537424-B765-437B-BB80-913C60CF6D0B}" destId="{438CB038-AE3C-431C-B0F3-A73B3B8BA625}" srcOrd="3" destOrd="0" presId="urn:microsoft.com/office/officeart/2005/8/layout/bProcess3"/>
    <dgm:cxn modelId="{8E406D70-1C9D-411E-8DF0-69006616B6DF}" type="presParOf" srcId="{438CB038-AE3C-431C-B0F3-A73B3B8BA625}" destId="{DFDBEABA-D130-4B2F-B4F0-19D4AB3C6DE1}" srcOrd="0" destOrd="0" presId="urn:microsoft.com/office/officeart/2005/8/layout/bProcess3"/>
    <dgm:cxn modelId="{1DD8D974-50AA-4441-98F8-00F1C58D88A0}" type="presParOf" srcId="{45537424-B765-437B-BB80-913C60CF6D0B}" destId="{8A387F5A-1B82-4A42-BF4D-15F4FD1B6CF0}" srcOrd="4" destOrd="0" presId="urn:microsoft.com/office/officeart/2005/8/layout/bProcess3"/>
    <dgm:cxn modelId="{D2A43359-46EE-48DE-9ACA-24B49ED35513}" type="presParOf" srcId="{45537424-B765-437B-BB80-913C60CF6D0B}" destId="{41BB6913-D0C8-4015-A6FF-4FD51FD6A408}" srcOrd="5" destOrd="0" presId="urn:microsoft.com/office/officeart/2005/8/layout/bProcess3"/>
    <dgm:cxn modelId="{B00AE5F5-F414-409D-A052-640D2A2D2729}" type="presParOf" srcId="{41BB6913-D0C8-4015-A6FF-4FD51FD6A408}" destId="{347929BD-FCD4-470B-88BC-FF46FA4D40A7}" srcOrd="0" destOrd="0" presId="urn:microsoft.com/office/officeart/2005/8/layout/bProcess3"/>
    <dgm:cxn modelId="{44FDF658-3F57-4741-A54C-A161108683CD}" type="presParOf" srcId="{45537424-B765-437B-BB80-913C60CF6D0B}" destId="{B02F1C28-03E3-42C2-8960-146029E9A485}"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031A3-7FE4-4BA5-B496-B75B3A36E3D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GT"/>
        </a:p>
      </dgm:t>
    </dgm:pt>
    <dgm:pt modelId="{ED07953C-2874-48B2-A866-DAC7A0C90306}">
      <dgm:prSet phldrT="[Texto]"/>
      <dgm:spPr/>
      <dgm:t>
        <a:bodyPr/>
        <a:lstStyle/>
        <a:p>
          <a:r>
            <a:rPr lang="es-GT" dirty="0"/>
            <a:t>Período de Prueba </a:t>
          </a:r>
        </a:p>
        <a:p>
          <a:r>
            <a:rPr lang="es-GT" dirty="0"/>
            <a:t>(Art. 143 CT)</a:t>
          </a:r>
        </a:p>
      </dgm:t>
    </dgm:pt>
    <dgm:pt modelId="{8ACD90BE-C0BD-4DFE-8DC7-5BDCC3DDA3DC}" type="parTrans" cxnId="{91F086F3-2985-441A-8AF9-E126F6BAAC68}">
      <dgm:prSet/>
      <dgm:spPr/>
      <dgm:t>
        <a:bodyPr/>
        <a:lstStyle/>
        <a:p>
          <a:endParaRPr lang="es-GT"/>
        </a:p>
      </dgm:t>
    </dgm:pt>
    <dgm:pt modelId="{DF0977DA-25DF-4370-AAC9-2823787171F0}" type="sibTrans" cxnId="{91F086F3-2985-441A-8AF9-E126F6BAAC68}">
      <dgm:prSet/>
      <dgm:spPr/>
      <dgm:t>
        <a:bodyPr/>
        <a:lstStyle/>
        <a:p>
          <a:endParaRPr lang="es-GT"/>
        </a:p>
      </dgm:t>
    </dgm:pt>
    <dgm:pt modelId="{BF7553A9-7213-4A62-821D-F7C2D770B231}">
      <dgm:prSet phldrT="[Texto]"/>
      <dgm:spPr/>
      <dgm:t>
        <a:bodyPr/>
        <a:lstStyle/>
        <a:p>
          <a:r>
            <a:rPr lang="es-GT" dirty="0"/>
            <a:t>Resolución Administrativa (Art. 150 CT)</a:t>
          </a:r>
        </a:p>
      </dgm:t>
    </dgm:pt>
    <dgm:pt modelId="{25B6F4B3-52FB-4BEC-B016-6CEEE3CBE1C1}" type="sibTrans" cxnId="{E1CB6C40-D6F9-4603-9853-DAB3C42B44ED}">
      <dgm:prSet/>
      <dgm:spPr/>
      <dgm:t>
        <a:bodyPr/>
        <a:lstStyle/>
        <a:p>
          <a:endParaRPr lang="es-GT"/>
        </a:p>
      </dgm:t>
    </dgm:pt>
    <dgm:pt modelId="{F6213513-EF9A-43A9-B5DE-2D99F3830700}" type="parTrans" cxnId="{E1CB6C40-D6F9-4603-9853-DAB3C42B44ED}">
      <dgm:prSet/>
      <dgm:spPr/>
      <dgm:t>
        <a:bodyPr/>
        <a:lstStyle/>
        <a:p>
          <a:endParaRPr lang="es-GT"/>
        </a:p>
      </dgm:t>
    </dgm:pt>
    <dgm:pt modelId="{DE98CBF1-9424-4FDC-AE3D-F23687C5D108}">
      <dgm:prSet phldrT="[Texto]"/>
      <dgm:spPr/>
      <dgm:t>
        <a:bodyPr/>
        <a:lstStyle/>
        <a:p>
          <a:r>
            <a:rPr lang="es-GT" dirty="0"/>
            <a:t>Revocatoria (Art. 154 CT)</a:t>
          </a:r>
        </a:p>
      </dgm:t>
    </dgm:pt>
    <dgm:pt modelId="{98774226-5671-4011-A9A7-91D5DC84A91E}" type="sibTrans" cxnId="{B4C9717A-CF30-47E5-8124-896B1D20C23B}">
      <dgm:prSet/>
      <dgm:spPr/>
      <dgm:t>
        <a:bodyPr/>
        <a:lstStyle/>
        <a:p>
          <a:endParaRPr lang="es-GT"/>
        </a:p>
      </dgm:t>
    </dgm:pt>
    <dgm:pt modelId="{18517072-E776-411A-AA43-9EB970393BD1}" type="parTrans" cxnId="{B4C9717A-CF30-47E5-8124-896B1D20C23B}">
      <dgm:prSet/>
      <dgm:spPr/>
      <dgm:t>
        <a:bodyPr/>
        <a:lstStyle/>
        <a:p>
          <a:endParaRPr lang="es-GT"/>
        </a:p>
      </dgm:t>
    </dgm:pt>
    <dgm:pt modelId="{434698C2-6DC1-401D-8998-4C6DCD85ECAB}">
      <dgm:prSet phldrT="[Texto]"/>
      <dgm:spPr/>
      <dgm:t>
        <a:bodyPr/>
        <a:lstStyle/>
        <a:p>
          <a:r>
            <a:rPr lang="es-GT" dirty="0"/>
            <a:t>Tramite de Recursos        (Art. 159 CT)</a:t>
          </a:r>
        </a:p>
      </dgm:t>
    </dgm:pt>
    <dgm:pt modelId="{FC2A550D-B1B1-4166-A366-05228E17E8B3}" type="sibTrans" cxnId="{AF2EED67-5A41-4B81-A0F4-EB9225E37169}">
      <dgm:prSet/>
      <dgm:spPr/>
      <dgm:t>
        <a:bodyPr/>
        <a:lstStyle/>
        <a:p>
          <a:endParaRPr lang="es-GT"/>
        </a:p>
      </dgm:t>
    </dgm:pt>
    <dgm:pt modelId="{19052C55-FA49-4604-A68A-6F10B44D5EF4}" type="parTrans" cxnId="{AF2EED67-5A41-4B81-A0F4-EB9225E37169}">
      <dgm:prSet/>
      <dgm:spPr/>
      <dgm:t>
        <a:bodyPr/>
        <a:lstStyle/>
        <a:p>
          <a:endParaRPr lang="es-GT"/>
        </a:p>
      </dgm:t>
    </dgm:pt>
    <dgm:pt modelId="{45537424-B765-437B-BB80-913C60CF6D0B}" type="pres">
      <dgm:prSet presAssocID="{CC5031A3-7FE4-4BA5-B496-B75B3A36E3D6}" presName="Name0" presStyleCnt="0">
        <dgm:presLayoutVars>
          <dgm:dir/>
          <dgm:resizeHandles val="exact"/>
        </dgm:presLayoutVars>
      </dgm:prSet>
      <dgm:spPr/>
      <dgm:t>
        <a:bodyPr/>
        <a:lstStyle/>
        <a:p>
          <a:endParaRPr lang="es-GT"/>
        </a:p>
      </dgm:t>
    </dgm:pt>
    <dgm:pt modelId="{C04A7A49-1230-4BF1-BEFD-76986A2746A4}" type="pres">
      <dgm:prSet presAssocID="{ED07953C-2874-48B2-A866-DAC7A0C90306}" presName="node" presStyleLbl="node1" presStyleIdx="0" presStyleCnt="4">
        <dgm:presLayoutVars>
          <dgm:bulletEnabled val="1"/>
        </dgm:presLayoutVars>
      </dgm:prSet>
      <dgm:spPr/>
      <dgm:t>
        <a:bodyPr/>
        <a:lstStyle/>
        <a:p>
          <a:endParaRPr lang="es-GT"/>
        </a:p>
      </dgm:t>
    </dgm:pt>
    <dgm:pt modelId="{1212E952-8225-4ACA-93B7-DFD2A14944D5}" type="pres">
      <dgm:prSet presAssocID="{DF0977DA-25DF-4370-AAC9-2823787171F0}" presName="sibTrans" presStyleLbl="sibTrans1D1" presStyleIdx="0" presStyleCnt="3"/>
      <dgm:spPr/>
      <dgm:t>
        <a:bodyPr/>
        <a:lstStyle/>
        <a:p>
          <a:endParaRPr lang="es-GT"/>
        </a:p>
      </dgm:t>
    </dgm:pt>
    <dgm:pt modelId="{0AB7FB5B-9C6F-47E6-A15C-022EA4F6098C}" type="pres">
      <dgm:prSet presAssocID="{DF0977DA-25DF-4370-AAC9-2823787171F0}" presName="connectorText" presStyleLbl="sibTrans1D1" presStyleIdx="0" presStyleCnt="3"/>
      <dgm:spPr/>
      <dgm:t>
        <a:bodyPr/>
        <a:lstStyle/>
        <a:p>
          <a:endParaRPr lang="es-GT"/>
        </a:p>
      </dgm:t>
    </dgm:pt>
    <dgm:pt modelId="{50811C65-781A-46F8-8E0B-28D594F920AA}" type="pres">
      <dgm:prSet presAssocID="{BF7553A9-7213-4A62-821D-F7C2D770B231}" presName="node" presStyleLbl="node1" presStyleIdx="1" presStyleCnt="4">
        <dgm:presLayoutVars>
          <dgm:bulletEnabled val="1"/>
        </dgm:presLayoutVars>
      </dgm:prSet>
      <dgm:spPr/>
      <dgm:t>
        <a:bodyPr/>
        <a:lstStyle/>
        <a:p>
          <a:endParaRPr lang="es-GT"/>
        </a:p>
      </dgm:t>
    </dgm:pt>
    <dgm:pt modelId="{DBDE331F-C532-47DB-B141-B6E3D2DBE256}" type="pres">
      <dgm:prSet presAssocID="{25B6F4B3-52FB-4BEC-B016-6CEEE3CBE1C1}" presName="sibTrans" presStyleLbl="sibTrans1D1" presStyleIdx="1" presStyleCnt="3"/>
      <dgm:spPr/>
      <dgm:t>
        <a:bodyPr/>
        <a:lstStyle/>
        <a:p>
          <a:endParaRPr lang="es-GT"/>
        </a:p>
      </dgm:t>
    </dgm:pt>
    <dgm:pt modelId="{D52F4AA2-7A4F-4729-9198-A1F4955781B2}" type="pres">
      <dgm:prSet presAssocID="{25B6F4B3-52FB-4BEC-B016-6CEEE3CBE1C1}" presName="connectorText" presStyleLbl="sibTrans1D1" presStyleIdx="1" presStyleCnt="3"/>
      <dgm:spPr/>
      <dgm:t>
        <a:bodyPr/>
        <a:lstStyle/>
        <a:p>
          <a:endParaRPr lang="es-GT"/>
        </a:p>
      </dgm:t>
    </dgm:pt>
    <dgm:pt modelId="{3A588860-32AB-4157-949F-DFC55E7CD612}" type="pres">
      <dgm:prSet presAssocID="{DE98CBF1-9424-4FDC-AE3D-F23687C5D108}" presName="node" presStyleLbl="node1" presStyleIdx="2" presStyleCnt="4">
        <dgm:presLayoutVars>
          <dgm:bulletEnabled val="1"/>
        </dgm:presLayoutVars>
      </dgm:prSet>
      <dgm:spPr/>
      <dgm:t>
        <a:bodyPr/>
        <a:lstStyle/>
        <a:p>
          <a:endParaRPr lang="es-GT"/>
        </a:p>
      </dgm:t>
    </dgm:pt>
    <dgm:pt modelId="{DB4AC66C-2DB2-4E53-8511-290DD96CDDAB}" type="pres">
      <dgm:prSet presAssocID="{98774226-5671-4011-A9A7-91D5DC84A91E}" presName="sibTrans" presStyleLbl="sibTrans1D1" presStyleIdx="2" presStyleCnt="3"/>
      <dgm:spPr/>
      <dgm:t>
        <a:bodyPr/>
        <a:lstStyle/>
        <a:p>
          <a:endParaRPr lang="es-GT"/>
        </a:p>
      </dgm:t>
    </dgm:pt>
    <dgm:pt modelId="{154FB4F2-D45C-422D-914E-5680C9F64958}" type="pres">
      <dgm:prSet presAssocID="{98774226-5671-4011-A9A7-91D5DC84A91E}" presName="connectorText" presStyleLbl="sibTrans1D1" presStyleIdx="2" presStyleCnt="3"/>
      <dgm:spPr/>
      <dgm:t>
        <a:bodyPr/>
        <a:lstStyle/>
        <a:p>
          <a:endParaRPr lang="es-GT"/>
        </a:p>
      </dgm:t>
    </dgm:pt>
    <dgm:pt modelId="{1DB4A797-4467-4EAA-9DD9-181580BE5D15}" type="pres">
      <dgm:prSet presAssocID="{434698C2-6DC1-401D-8998-4C6DCD85ECAB}" presName="node" presStyleLbl="node1" presStyleIdx="3" presStyleCnt="4">
        <dgm:presLayoutVars>
          <dgm:bulletEnabled val="1"/>
        </dgm:presLayoutVars>
      </dgm:prSet>
      <dgm:spPr/>
      <dgm:t>
        <a:bodyPr/>
        <a:lstStyle/>
        <a:p>
          <a:endParaRPr lang="es-GT"/>
        </a:p>
      </dgm:t>
    </dgm:pt>
  </dgm:ptLst>
  <dgm:cxnLst>
    <dgm:cxn modelId="{AF2EED67-5A41-4B81-A0F4-EB9225E37169}" srcId="{CC5031A3-7FE4-4BA5-B496-B75B3A36E3D6}" destId="{434698C2-6DC1-401D-8998-4C6DCD85ECAB}" srcOrd="3" destOrd="0" parTransId="{19052C55-FA49-4604-A68A-6F10B44D5EF4}" sibTransId="{FC2A550D-B1B1-4166-A366-05228E17E8B3}"/>
    <dgm:cxn modelId="{B847C75C-2BEC-4233-B3F6-7C21EFD9B248}" type="presOf" srcId="{ED07953C-2874-48B2-A866-DAC7A0C90306}" destId="{C04A7A49-1230-4BF1-BEFD-76986A2746A4}" srcOrd="0" destOrd="0" presId="urn:microsoft.com/office/officeart/2005/8/layout/bProcess3"/>
    <dgm:cxn modelId="{EC482A40-7F00-4246-8E85-EE51A93726BD}" type="presOf" srcId="{BF7553A9-7213-4A62-821D-F7C2D770B231}" destId="{50811C65-781A-46F8-8E0B-28D594F920AA}" srcOrd="0" destOrd="0" presId="urn:microsoft.com/office/officeart/2005/8/layout/bProcess3"/>
    <dgm:cxn modelId="{CCFA5B3A-A829-4A13-8BD3-2616E56D27E8}" type="presOf" srcId="{434698C2-6DC1-401D-8998-4C6DCD85ECAB}" destId="{1DB4A797-4467-4EAA-9DD9-181580BE5D15}" srcOrd="0" destOrd="0" presId="urn:microsoft.com/office/officeart/2005/8/layout/bProcess3"/>
    <dgm:cxn modelId="{FD274DC2-5690-47DA-BACC-52A741E13EC5}" type="presOf" srcId="{25B6F4B3-52FB-4BEC-B016-6CEEE3CBE1C1}" destId="{DBDE331F-C532-47DB-B141-B6E3D2DBE256}" srcOrd="0" destOrd="0" presId="urn:microsoft.com/office/officeart/2005/8/layout/bProcess3"/>
    <dgm:cxn modelId="{E1CB6C40-D6F9-4603-9853-DAB3C42B44ED}" srcId="{CC5031A3-7FE4-4BA5-B496-B75B3A36E3D6}" destId="{BF7553A9-7213-4A62-821D-F7C2D770B231}" srcOrd="1" destOrd="0" parTransId="{F6213513-EF9A-43A9-B5DE-2D99F3830700}" sibTransId="{25B6F4B3-52FB-4BEC-B016-6CEEE3CBE1C1}"/>
    <dgm:cxn modelId="{8599FA72-58C6-4D0A-9A22-8FC8E7117EC5}" type="presOf" srcId="{98774226-5671-4011-A9A7-91D5DC84A91E}" destId="{154FB4F2-D45C-422D-914E-5680C9F64958}" srcOrd="1" destOrd="0" presId="urn:microsoft.com/office/officeart/2005/8/layout/bProcess3"/>
    <dgm:cxn modelId="{2FB5DA9B-7A26-4033-965E-70CD1D7CC59C}" type="presOf" srcId="{CC5031A3-7FE4-4BA5-B496-B75B3A36E3D6}" destId="{45537424-B765-437B-BB80-913C60CF6D0B}" srcOrd="0" destOrd="0" presId="urn:microsoft.com/office/officeart/2005/8/layout/bProcess3"/>
    <dgm:cxn modelId="{C18D8039-0E7F-4F8B-824A-6DFCB9B7106D}" type="presOf" srcId="{DF0977DA-25DF-4370-AAC9-2823787171F0}" destId="{0AB7FB5B-9C6F-47E6-A15C-022EA4F6098C}" srcOrd="1" destOrd="0" presId="urn:microsoft.com/office/officeart/2005/8/layout/bProcess3"/>
    <dgm:cxn modelId="{91F086F3-2985-441A-8AF9-E126F6BAAC68}" srcId="{CC5031A3-7FE4-4BA5-B496-B75B3A36E3D6}" destId="{ED07953C-2874-48B2-A866-DAC7A0C90306}" srcOrd="0" destOrd="0" parTransId="{8ACD90BE-C0BD-4DFE-8DC7-5BDCC3DDA3DC}" sibTransId="{DF0977DA-25DF-4370-AAC9-2823787171F0}"/>
    <dgm:cxn modelId="{B4C9717A-CF30-47E5-8124-896B1D20C23B}" srcId="{CC5031A3-7FE4-4BA5-B496-B75B3A36E3D6}" destId="{DE98CBF1-9424-4FDC-AE3D-F23687C5D108}" srcOrd="2" destOrd="0" parTransId="{18517072-E776-411A-AA43-9EB970393BD1}" sibTransId="{98774226-5671-4011-A9A7-91D5DC84A91E}"/>
    <dgm:cxn modelId="{420962A6-D2FC-47F7-A9A6-9C746063D04C}" type="presOf" srcId="{DE98CBF1-9424-4FDC-AE3D-F23687C5D108}" destId="{3A588860-32AB-4157-949F-DFC55E7CD612}" srcOrd="0" destOrd="0" presId="urn:microsoft.com/office/officeart/2005/8/layout/bProcess3"/>
    <dgm:cxn modelId="{11A7A912-6C7B-4483-921D-1829098A35D7}" type="presOf" srcId="{25B6F4B3-52FB-4BEC-B016-6CEEE3CBE1C1}" destId="{D52F4AA2-7A4F-4729-9198-A1F4955781B2}" srcOrd="1" destOrd="0" presId="urn:microsoft.com/office/officeart/2005/8/layout/bProcess3"/>
    <dgm:cxn modelId="{315D52B6-1EAF-43C7-9BDE-6111B7CF424E}" type="presOf" srcId="{98774226-5671-4011-A9A7-91D5DC84A91E}" destId="{DB4AC66C-2DB2-4E53-8511-290DD96CDDAB}" srcOrd="0" destOrd="0" presId="urn:microsoft.com/office/officeart/2005/8/layout/bProcess3"/>
    <dgm:cxn modelId="{AED7FC84-757F-4AD8-B719-BC8D16DCC125}" type="presOf" srcId="{DF0977DA-25DF-4370-AAC9-2823787171F0}" destId="{1212E952-8225-4ACA-93B7-DFD2A14944D5}" srcOrd="0" destOrd="0" presId="urn:microsoft.com/office/officeart/2005/8/layout/bProcess3"/>
    <dgm:cxn modelId="{A1E27BF0-0F40-4442-B259-C5EB51E64E81}" type="presParOf" srcId="{45537424-B765-437B-BB80-913C60CF6D0B}" destId="{C04A7A49-1230-4BF1-BEFD-76986A2746A4}" srcOrd="0" destOrd="0" presId="urn:microsoft.com/office/officeart/2005/8/layout/bProcess3"/>
    <dgm:cxn modelId="{58EFC811-B670-455E-9FDA-F56D21602D25}" type="presParOf" srcId="{45537424-B765-437B-BB80-913C60CF6D0B}" destId="{1212E952-8225-4ACA-93B7-DFD2A14944D5}" srcOrd="1" destOrd="0" presId="urn:microsoft.com/office/officeart/2005/8/layout/bProcess3"/>
    <dgm:cxn modelId="{B0FF5BF6-DB24-46DD-83CE-0D8068AC335A}" type="presParOf" srcId="{1212E952-8225-4ACA-93B7-DFD2A14944D5}" destId="{0AB7FB5B-9C6F-47E6-A15C-022EA4F6098C}" srcOrd="0" destOrd="0" presId="urn:microsoft.com/office/officeart/2005/8/layout/bProcess3"/>
    <dgm:cxn modelId="{3C53AA7F-C56C-419E-948F-E90DFF640407}" type="presParOf" srcId="{45537424-B765-437B-BB80-913C60CF6D0B}" destId="{50811C65-781A-46F8-8E0B-28D594F920AA}" srcOrd="2" destOrd="0" presId="urn:microsoft.com/office/officeart/2005/8/layout/bProcess3"/>
    <dgm:cxn modelId="{802F5379-E9F1-48C4-B6F3-FCF0C95DC92B}" type="presParOf" srcId="{45537424-B765-437B-BB80-913C60CF6D0B}" destId="{DBDE331F-C532-47DB-B141-B6E3D2DBE256}" srcOrd="3" destOrd="0" presId="urn:microsoft.com/office/officeart/2005/8/layout/bProcess3"/>
    <dgm:cxn modelId="{0B1F011E-46C2-45B6-BD6E-D5D7AEACB5B5}" type="presParOf" srcId="{DBDE331F-C532-47DB-B141-B6E3D2DBE256}" destId="{D52F4AA2-7A4F-4729-9198-A1F4955781B2}" srcOrd="0" destOrd="0" presId="urn:microsoft.com/office/officeart/2005/8/layout/bProcess3"/>
    <dgm:cxn modelId="{2036A435-26D9-4334-89D3-A93228106ADE}" type="presParOf" srcId="{45537424-B765-437B-BB80-913C60CF6D0B}" destId="{3A588860-32AB-4157-949F-DFC55E7CD612}" srcOrd="4" destOrd="0" presId="urn:microsoft.com/office/officeart/2005/8/layout/bProcess3"/>
    <dgm:cxn modelId="{FC4E9D99-7336-4763-80B9-43A12C027F7B}" type="presParOf" srcId="{45537424-B765-437B-BB80-913C60CF6D0B}" destId="{DB4AC66C-2DB2-4E53-8511-290DD96CDDAB}" srcOrd="5" destOrd="0" presId="urn:microsoft.com/office/officeart/2005/8/layout/bProcess3"/>
    <dgm:cxn modelId="{52BEC6EC-8A24-4FF5-884F-D30BF5773A37}" type="presParOf" srcId="{DB4AC66C-2DB2-4E53-8511-290DD96CDDAB}" destId="{154FB4F2-D45C-422D-914E-5680C9F64958}" srcOrd="0" destOrd="0" presId="urn:microsoft.com/office/officeart/2005/8/layout/bProcess3"/>
    <dgm:cxn modelId="{2AD5E190-BD1D-43CE-84C9-7A2AF80F5D45}" type="presParOf" srcId="{45537424-B765-437B-BB80-913C60CF6D0B}" destId="{1DB4A797-4467-4EAA-9DD9-181580BE5D15}"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D13AD5-3BDD-4464-9740-7E38564D27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GT"/>
        </a:p>
      </dgm:t>
    </dgm:pt>
    <dgm:pt modelId="{AC68D30C-B812-4226-8FB8-8E44ED944B01}">
      <dgm:prSet phldrT="[Texto]"/>
      <dgm:spPr/>
      <dgm:t>
        <a:bodyPr/>
        <a:lstStyle/>
        <a:p>
          <a:r>
            <a:rPr lang="es-GT" dirty="0"/>
            <a:t>Prueba legal o tasada</a:t>
          </a:r>
        </a:p>
      </dgm:t>
    </dgm:pt>
    <dgm:pt modelId="{EB7638DE-C6E6-4B2F-A963-056199B4A9EA}" type="parTrans" cxnId="{2BD53BF4-7F6A-4831-B952-BC798A1184FA}">
      <dgm:prSet/>
      <dgm:spPr/>
      <dgm:t>
        <a:bodyPr/>
        <a:lstStyle/>
        <a:p>
          <a:endParaRPr lang="es-GT"/>
        </a:p>
      </dgm:t>
    </dgm:pt>
    <dgm:pt modelId="{021B9D4C-779C-49FC-B153-3423942D0E09}" type="sibTrans" cxnId="{2BD53BF4-7F6A-4831-B952-BC798A1184FA}">
      <dgm:prSet/>
      <dgm:spPr/>
      <dgm:t>
        <a:bodyPr/>
        <a:lstStyle/>
        <a:p>
          <a:endParaRPr lang="es-GT"/>
        </a:p>
      </dgm:t>
    </dgm:pt>
    <dgm:pt modelId="{6FA84DBE-C25C-49F8-A40E-2FC714F5017A}">
      <dgm:prSet phldrT="[Texto]"/>
      <dgm:spPr/>
      <dgm:t>
        <a:bodyPr/>
        <a:lstStyle/>
        <a:p>
          <a:r>
            <a:rPr lang="es-GT" dirty="0"/>
            <a:t>Libre convicción</a:t>
          </a:r>
        </a:p>
      </dgm:t>
    </dgm:pt>
    <dgm:pt modelId="{BF2A7DC3-664B-4E45-BDB6-8DC5DF44942C}" type="parTrans" cxnId="{F4BE60C1-3A46-4731-8365-62F8337177ED}">
      <dgm:prSet/>
      <dgm:spPr/>
      <dgm:t>
        <a:bodyPr/>
        <a:lstStyle/>
        <a:p>
          <a:endParaRPr lang="es-GT"/>
        </a:p>
      </dgm:t>
    </dgm:pt>
    <dgm:pt modelId="{40AA632D-CEB9-4D93-B2F4-AA711A604514}" type="sibTrans" cxnId="{F4BE60C1-3A46-4731-8365-62F8337177ED}">
      <dgm:prSet/>
      <dgm:spPr/>
      <dgm:t>
        <a:bodyPr/>
        <a:lstStyle/>
        <a:p>
          <a:endParaRPr lang="es-GT"/>
        </a:p>
      </dgm:t>
    </dgm:pt>
    <dgm:pt modelId="{808AAD54-B879-49AE-8C54-A99344F55B21}">
      <dgm:prSet phldrT="[Texto]"/>
      <dgm:spPr/>
      <dgm:t>
        <a:bodyPr/>
        <a:lstStyle/>
        <a:p>
          <a:r>
            <a:rPr lang="es-GT" dirty="0"/>
            <a:t>Sana critica</a:t>
          </a:r>
        </a:p>
      </dgm:t>
    </dgm:pt>
    <dgm:pt modelId="{5BA6112F-5C5E-46A0-9F90-B0215384FB0B}" type="parTrans" cxnId="{D29E1E48-E5C0-4497-AD88-D299DE89DD99}">
      <dgm:prSet/>
      <dgm:spPr/>
      <dgm:t>
        <a:bodyPr/>
        <a:lstStyle/>
        <a:p>
          <a:endParaRPr lang="es-GT"/>
        </a:p>
      </dgm:t>
    </dgm:pt>
    <dgm:pt modelId="{EFE7DE59-ABE5-456B-B1D4-4B0B6C26C51F}" type="sibTrans" cxnId="{D29E1E48-E5C0-4497-AD88-D299DE89DD99}">
      <dgm:prSet/>
      <dgm:spPr/>
      <dgm:t>
        <a:bodyPr/>
        <a:lstStyle/>
        <a:p>
          <a:endParaRPr lang="es-GT"/>
        </a:p>
      </dgm:t>
    </dgm:pt>
    <dgm:pt modelId="{FCAF92A9-CF85-4BCC-A1CE-0ED143058EEE}" type="pres">
      <dgm:prSet presAssocID="{2AD13AD5-3BDD-4464-9740-7E38564D279E}" presName="Name0" presStyleCnt="0">
        <dgm:presLayoutVars>
          <dgm:chMax val="7"/>
          <dgm:chPref val="7"/>
          <dgm:dir/>
        </dgm:presLayoutVars>
      </dgm:prSet>
      <dgm:spPr/>
      <dgm:t>
        <a:bodyPr/>
        <a:lstStyle/>
        <a:p>
          <a:endParaRPr lang="es-GT"/>
        </a:p>
      </dgm:t>
    </dgm:pt>
    <dgm:pt modelId="{DCB2A99A-4B21-4070-81FE-7293D4ED7C7F}" type="pres">
      <dgm:prSet presAssocID="{2AD13AD5-3BDD-4464-9740-7E38564D279E}" presName="Name1" presStyleCnt="0"/>
      <dgm:spPr/>
    </dgm:pt>
    <dgm:pt modelId="{ECEFC445-C580-4D01-9057-2E91051FE6FE}" type="pres">
      <dgm:prSet presAssocID="{2AD13AD5-3BDD-4464-9740-7E38564D279E}" presName="cycle" presStyleCnt="0"/>
      <dgm:spPr/>
    </dgm:pt>
    <dgm:pt modelId="{E990BBF9-A2BE-427F-8143-3267773A38EC}" type="pres">
      <dgm:prSet presAssocID="{2AD13AD5-3BDD-4464-9740-7E38564D279E}" presName="srcNode" presStyleLbl="node1" presStyleIdx="0" presStyleCnt="3"/>
      <dgm:spPr/>
    </dgm:pt>
    <dgm:pt modelId="{70D475DC-103B-4316-A545-2BE8D4671035}" type="pres">
      <dgm:prSet presAssocID="{2AD13AD5-3BDD-4464-9740-7E38564D279E}" presName="conn" presStyleLbl="parChTrans1D2" presStyleIdx="0" presStyleCnt="1"/>
      <dgm:spPr/>
      <dgm:t>
        <a:bodyPr/>
        <a:lstStyle/>
        <a:p>
          <a:endParaRPr lang="es-GT"/>
        </a:p>
      </dgm:t>
    </dgm:pt>
    <dgm:pt modelId="{BC4B50FF-935A-414E-8AC7-7ED012D3E3DA}" type="pres">
      <dgm:prSet presAssocID="{2AD13AD5-3BDD-4464-9740-7E38564D279E}" presName="extraNode" presStyleLbl="node1" presStyleIdx="0" presStyleCnt="3"/>
      <dgm:spPr/>
    </dgm:pt>
    <dgm:pt modelId="{5EBCED34-652D-45FC-B945-1C0112D6CECE}" type="pres">
      <dgm:prSet presAssocID="{2AD13AD5-3BDD-4464-9740-7E38564D279E}" presName="dstNode" presStyleLbl="node1" presStyleIdx="0" presStyleCnt="3"/>
      <dgm:spPr/>
    </dgm:pt>
    <dgm:pt modelId="{C85A842E-5D46-4B57-B748-4EC488DE511B}" type="pres">
      <dgm:prSet presAssocID="{AC68D30C-B812-4226-8FB8-8E44ED944B01}" presName="text_1" presStyleLbl="node1" presStyleIdx="0" presStyleCnt="3">
        <dgm:presLayoutVars>
          <dgm:bulletEnabled val="1"/>
        </dgm:presLayoutVars>
      </dgm:prSet>
      <dgm:spPr/>
      <dgm:t>
        <a:bodyPr/>
        <a:lstStyle/>
        <a:p>
          <a:endParaRPr lang="es-GT"/>
        </a:p>
      </dgm:t>
    </dgm:pt>
    <dgm:pt modelId="{C4E768C2-C8E7-4126-B598-8161238465D4}" type="pres">
      <dgm:prSet presAssocID="{AC68D30C-B812-4226-8FB8-8E44ED944B01}" presName="accent_1" presStyleCnt="0"/>
      <dgm:spPr/>
    </dgm:pt>
    <dgm:pt modelId="{AB70ADF8-F568-42D6-AD94-EBD34F4108B6}" type="pres">
      <dgm:prSet presAssocID="{AC68D30C-B812-4226-8FB8-8E44ED944B01}" presName="accentRepeatNode" presStyleLbl="solidFgAcc1" presStyleIdx="0" presStyleCnt="3"/>
      <dgm:spPr/>
    </dgm:pt>
    <dgm:pt modelId="{86D0AF8E-CDED-4D93-9EDA-EA835DA507AD}" type="pres">
      <dgm:prSet presAssocID="{6FA84DBE-C25C-49F8-A40E-2FC714F5017A}" presName="text_2" presStyleLbl="node1" presStyleIdx="1" presStyleCnt="3">
        <dgm:presLayoutVars>
          <dgm:bulletEnabled val="1"/>
        </dgm:presLayoutVars>
      </dgm:prSet>
      <dgm:spPr/>
      <dgm:t>
        <a:bodyPr/>
        <a:lstStyle/>
        <a:p>
          <a:endParaRPr lang="es-GT"/>
        </a:p>
      </dgm:t>
    </dgm:pt>
    <dgm:pt modelId="{3F0BAED7-1499-4F23-AC14-BCB4B2546E53}" type="pres">
      <dgm:prSet presAssocID="{6FA84DBE-C25C-49F8-A40E-2FC714F5017A}" presName="accent_2" presStyleCnt="0"/>
      <dgm:spPr/>
    </dgm:pt>
    <dgm:pt modelId="{406EF577-DA7E-4D5D-8F0B-4865F395D036}" type="pres">
      <dgm:prSet presAssocID="{6FA84DBE-C25C-49F8-A40E-2FC714F5017A}" presName="accentRepeatNode" presStyleLbl="solidFgAcc1" presStyleIdx="1" presStyleCnt="3"/>
      <dgm:spPr/>
    </dgm:pt>
    <dgm:pt modelId="{760BBB82-C966-4B2B-9CC3-76353DC6080E}" type="pres">
      <dgm:prSet presAssocID="{808AAD54-B879-49AE-8C54-A99344F55B21}" presName="text_3" presStyleLbl="node1" presStyleIdx="2" presStyleCnt="3">
        <dgm:presLayoutVars>
          <dgm:bulletEnabled val="1"/>
        </dgm:presLayoutVars>
      </dgm:prSet>
      <dgm:spPr/>
      <dgm:t>
        <a:bodyPr/>
        <a:lstStyle/>
        <a:p>
          <a:endParaRPr lang="es-GT"/>
        </a:p>
      </dgm:t>
    </dgm:pt>
    <dgm:pt modelId="{ABA60908-A8E3-4C74-8046-A2C9A61D110A}" type="pres">
      <dgm:prSet presAssocID="{808AAD54-B879-49AE-8C54-A99344F55B21}" presName="accent_3" presStyleCnt="0"/>
      <dgm:spPr/>
    </dgm:pt>
    <dgm:pt modelId="{8EB696FC-7E49-450B-8F41-864F85C122F1}" type="pres">
      <dgm:prSet presAssocID="{808AAD54-B879-49AE-8C54-A99344F55B21}" presName="accentRepeatNode" presStyleLbl="solidFgAcc1" presStyleIdx="2" presStyleCnt="3"/>
      <dgm:spPr/>
    </dgm:pt>
  </dgm:ptLst>
  <dgm:cxnLst>
    <dgm:cxn modelId="{40967497-C67E-4B35-A099-A99FE4AA661B}" type="presOf" srcId="{808AAD54-B879-49AE-8C54-A99344F55B21}" destId="{760BBB82-C966-4B2B-9CC3-76353DC6080E}" srcOrd="0" destOrd="0" presId="urn:microsoft.com/office/officeart/2008/layout/VerticalCurvedList"/>
    <dgm:cxn modelId="{F4BE60C1-3A46-4731-8365-62F8337177ED}" srcId="{2AD13AD5-3BDD-4464-9740-7E38564D279E}" destId="{6FA84DBE-C25C-49F8-A40E-2FC714F5017A}" srcOrd="1" destOrd="0" parTransId="{BF2A7DC3-664B-4E45-BDB6-8DC5DF44942C}" sibTransId="{40AA632D-CEB9-4D93-B2F4-AA711A604514}"/>
    <dgm:cxn modelId="{E50843E5-CE41-403C-ACE6-5C40D72499E8}" type="presOf" srcId="{021B9D4C-779C-49FC-B153-3423942D0E09}" destId="{70D475DC-103B-4316-A545-2BE8D4671035}" srcOrd="0" destOrd="0" presId="urn:microsoft.com/office/officeart/2008/layout/VerticalCurvedList"/>
    <dgm:cxn modelId="{45470E8C-DAC9-47C7-9A21-B6A627223B12}" type="presOf" srcId="{AC68D30C-B812-4226-8FB8-8E44ED944B01}" destId="{C85A842E-5D46-4B57-B748-4EC488DE511B}" srcOrd="0" destOrd="0" presId="urn:microsoft.com/office/officeart/2008/layout/VerticalCurvedList"/>
    <dgm:cxn modelId="{23DBCD2F-9399-47F9-BE93-7A90DA603379}" type="presOf" srcId="{6FA84DBE-C25C-49F8-A40E-2FC714F5017A}" destId="{86D0AF8E-CDED-4D93-9EDA-EA835DA507AD}" srcOrd="0" destOrd="0" presId="urn:microsoft.com/office/officeart/2008/layout/VerticalCurvedList"/>
    <dgm:cxn modelId="{2BD53BF4-7F6A-4831-B952-BC798A1184FA}" srcId="{2AD13AD5-3BDD-4464-9740-7E38564D279E}" destId="{AC68D30C-B812-4226-8FB8-8E44ED944B01}" srcOrd="0" destOrd="0" parTransId="{EB7638DE-C6E6-4B2F-A963-056199B4A9EA}" sibTransId="{021B9D4C-779C-49FC-B153-3423942D0E09}"/>
    <dgm:cxn modelId="{E301376E-E4D8-4A78-9395-6CE593A175FD}" type="presOf" srcId="{2AD13AD5-3BDD-4464-9740-7E38564D279E}" destId="{FCAF92A9-CF85-4BCC-A1CE-0ED143058EEE}" srcOrd="0" destOrd="0" presId="urn:microsoft.com/office/officeart/2008/layout/VerticalCurvedList"/>
    <dgm:cxn modelId="{D29E1E48-E5C0-4497-AD88-D299DE89DD99}" srcId="{2AD13AD5-3BDD-4464-9740-7E38564D279E}" destId="{808AAD54-B879-49AE-8C54-A99344F55B21}" srcOrd="2" destOrd="0" parTransId="{5BA6112F-5C5E-46A0-9F90-B0215384FB0B}" sibTransId="{EFE7DE59-ABE5-456B-B1D4-4B0B6C26C51F}"/>
    <dgm:cxn modelId="{1377526D-54A6-43D6-950E-492D4623E082}" type="presParOf" srcId="{FCAF92A9-CF85-4BCC-A1CE-0ED143058EEE}" destId="{DCB2A99A-4B21-4070-81FE-7293D4ED7C7F}" srcOrd="0" destOrd="0" presId="urn:microsoft.com/office/officeart/2008/layout/VerticalCurvedList"/>
    <dgm:cxn modelId="{BE0AA259-8E31-4CC3-A4FB-A0474743675A}" type="presParOf" srcId="{DCB2A99A-4B21-4070-81FE-7293D4ED7C7F}" destId="{ECEFC445-C580-4D01-9057-2E91051FE6FE}" srcOrd="0" destOrd="0" presId="urn:microsoft.com/office/officeart/2008/layout/VerticalCurvedList"/>
    <dgm:cxn modelId="{A16E5090-3E51-489D-B591-F2ACAC064FC4}" type="presParOf" srcId="{ECEFC445-C580-4D01-9057-2E91051FE6FE}" destId="{E990BBF9-A2BE-427F-8143-3267773A38EC}" srcOrd="0" destOrd="0" presId="urn:microsoft.com/office/officeart/2008/layout/VerticalCurvedList"/>
    <dgm:cxn modelId="{DF19A8DC-96C4-41DF-BB8A-8766022BB2B8}" type="presParOf" srcId="{ECEFC445-C580-4D01-9057-2E91051FE6FE}" destId="{70D475DC-103B-4316-A545-2BE8D4671035}" srcOrd="1" destOrd="0" presId="urn:microsoft.com/office/officeart/2008/layout/VerticalCurvedList"/>
    <dgm:cxn modelId="{442E15D4-3602-4CBE-80C4-B955ECCD5B39}" type="presParOf" srcId="{ECEFC445-C580-4D01-9057-2E91051FE6FE}" destId="{BC4B50FF-935A-414E-8AC7-7ED012D3E3DA}" srcOrd="2" destOrd="0" presId="urn:microsoft.com/office/officeart/2008/layout/VerticalCurvedList"/>
    <dgm:cxn modelId="{E1504C04-6FA1-4FEF-946A-5CD073BB52E7}" type="presParOf" srcId="{ECEFC445-C580-4D01-9057-2E91051FE6FE}" destId="{5EBCED34-652D-45FC-B945-1C0112D6CECE}" srcOrd="3" destOrd="0" presId="urn:microsoft.com/office/officeart/2008/layout/VerticalCurvedList"/>
    <dgm:cxn modelId="{6A4A9AC5-A315-41A6-8812-1039AF37883A}" type="presParOf" srcId="{DCB2A99A-4B21-4070-81FE-7293D4ED7C7F}" destId="{C85A842E-5D46-4B57-B748-4EC488DE511B}" srcOrd="1" destOrd="0" presId="urn:microsoft.com/office/officeart/2008/layout/VerticalCurvedList"/>
    <dgm:cxn modelId="{32898101-5802-41B5-93B2-DB79DBEE847C}" type="presParOf" srcId="{DCB2A99A-4B21-4070-81FE-7293D4ED7C7F}" destId="{C4E768C2-C8E7-4126-B598-8161238465D4}" srcOrd="2" destOrd="0" presId="urn:microsoft.com/office/officeart/2008/layout/VerticalCurvedList"/>
    <dgm:cxn modelId="{127F23F7-5F39-4704-9FAA-5211E2427C4A}" type="presParOf" srcId="{C4E768C2-C8E7-4126-B598-8161238465D4}" destId="{AB70ADF8-F568-42D6-AD94-EBD34F4108B6}" srcOrd="0" destOrd="0" presId="urn:microsoft.com/office/officeart/2008/layout/VerticalCurvedList"/>
    <dgm:cxn modelId="{226598A4-6CA5-4780-A5C3-260919F9F14F}" type="presParOf" srcId="{DCB2A99A-4B21-4070-81FE-7293D4ED7C7F}" destId="{86D0AF8E-CDED-4D93-9EDA-EA835DA507AD}" srcOrd="3" destOrd="0" presId="urn:microsoft.com/office/officeart/2008/layout/VerticalCurvedList"/>
    <dgm:cxn modelId="{F8B6B893-F8F9-45C6-8538-447AAE79E20E}" type="presParOf" srcId="{DCB2A99A-4B21-4070-81FE-7293D4ED7C7F}" destId="{3F0BAED7-1499-4F23-AC14-BCB4B2546E53}" srcOrd="4" destOrd="0" presId="urn:microsoft.com/office/officeart/2008/layout/VerticalCurvedList"/>
    <dgm:cxn modelId="{1135C4B0-7493-4EE0-9178-32E75C2A941A}" type="presParOf" srcId="{3F0BAED7-1499-4F23-AC14-BCB4B2546E53}" destId="{406EF577-DA7E-4D5D-8F0B-4865F395D036}" srcOrd="0" destOrd="0" presId="urn:microsoft.com/office/officeart/2008/layout/VerticalCurvedList"/>
    <dgm:cxn modelId="{46325BB1-D973-4FEF-BFE0-87C245017530}" type="presParOf" srcId="{DCB2A99A-4B21-4070-81FE-7293D4ED7C7F}" destId="{760BBB82-C966-4B2B-9CC3-76353DC6080E}" srcOrd="5" destOrd="0" presId="urn:microsoft.com/office/officeart/2008/layout/VerticalCurvedList"/>
    <dgm:cxn modelId="{D265239A-B584-4C08-ADFF-F25A384A66CB}" type="presParOf" srcId="{DCB2A99A-4B21-4070-81FE-7293D4ED7C7F}" destId="{ABA60908-A8E3-4C74-8046-A2C9A61D110A}" srcOrd="6" destOrd="0" presId="urn:microsoft.com/office/officeart/2008/layout/VerticalCurvedList"/>
    <dgm:cxn modelId="{AEE5BCD6-C185-451F-B419-94F1C2490593}" type="presParOf" srcId="{ABA60908-A8E3-4C74-8046-A2C9A61D110A}" destId="{8EB696FC-7E49-450B-8F41-864F85C122F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2/14/2019</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6343B39-165A-4B68-AA5C-581F5336313C}" type="datetimeFigureOut">
              <a:rPr lang="en-US" dirty="0"/>
              <a:t>2/14/2019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942C8C57-33F9-4259-AC4F-0E3F5BEC9B94}" type="datetimeFigureOut">
              <a:rPr lang="en-US" dirty="0"/>
              <a:t>2/14/2019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s-ES"/>
              <a:t>Editar los estilos de texto del patrón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8748772B-8FA2-401F-A0A1-A59855EDBC3E}" type="datetimeFigureOut">
              <a:rPr lang="en-US" dirty="0"/>
              <a:t>2/14/2019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3DD5BDE-5A90-4611-82E9-0FC5746D30C5}" type="datetimeFigureOut">
              <a:rPr lang="en-US" dirty="0"/>
              <a:t>2/14/2019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2/14/2019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2/14/2019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2/14/2019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2/14/2019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2/14/2019</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09472EB-AC54-4713-BFC2-BEB621108C63}" type="datetimeFigureOut">
              <a:rPr lang="en-US" dirty="0"/>
              <a:t>2/14/2019</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2/14/2019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2/14/2019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2/14/2019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2/14/2019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6ED06B6-C816-4861-964D-15A98395707D}" type="datetimeFigureOut">
              <a:rPr lang="en-US" dirty="0"/>
              <a:t>2/14/2019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0B1A8AB-EA7C-4B1B-9D73-E2551851FABE}" type="datetimeFigureOut">
              <a:rPr lang="en-US" dirty="0"/>
              <a:t>2/14/2019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2/14/2019</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08EFAE-4897-4F56-B619-F44C1AACE743}"/>
              </a:ext>
            </a:extLst>
          </p:cNvPr>
          <p:cNvSpPr>
            <a:spLocks noGrp="1"/>
          </p:cNvSpPr>
          <p:nvPr>
            <p:ph type="ctrTitle"/>
          </p:nvPr>
        </p:nvSpPr>
        <p:spPr/>
        <p:txBody>
          <a:bodyPr/>
          <a:lstStyle/>
          <a:p>
            <a:r>
              <a:rPr lang="es-GT" dirty="0"/>
              <a:t>La Prueba en el Procedimiento Administrativo Tributario.</a:t>
            </a:r>
          </a:p>
        </p:txBody>
      </p:sp>
      <p:sp>
        <p:nvSpPr>
          <p:cNvPr id="3" name="Subtítulo 2">
            <a:extLst>
              <a:ext uri="{FF2B5EF4-FFF2-40B4-BE49-F238E27FC236}">
                <a16:creationId xmlns:a16="http://schemas.microsoft.com/office/drawing/2014/main" xmlns="" id="{397E3B6A-FF5C-4375-AC1B-E7DC7D42CBAF}"/>
              </a:ext>
            </a:extLst>
          </p:cNvPr>
          <p:cNvSpPr>
            <a:spLocks noGrp="1"/>
          </p:cNvSpPr>
          <p:nvPr>
            <p:ph type="subTitle" idx="1"/>
          </p:nvPr>
        </p:nvSpPr>
        <p:spPr/>
        <p:txBody>
          <a:bodyPr/>
          <a:lstStyle/>
          <a:p>
            <a:r>
              <a:rPr lang="es-GT" b="1" dirty="0"/>
              <a:t>Marvin Sajquim Méndez</a:t>
            </a:r>
          </a:p>
          <a:p>
            <a:r>
              <a:rPr lang="es-GT" dirty="0"/>
              <a:t>Bufete corporativo empresarial </a:t>
            </a:r>
            <a:r>
              <a:rPr lang="es-GT" dirty="0" err="1"/>
              <a:t>s&amp;m</a:t>
            </a:r>
            <a:endParaRPr lang="es-GT" dirty="0"/>
          </a:p>
          <a:p>
            <a:endParaRPr lang="es-GT" dirty="0"/>
          </a:p>
        </p:txBody>
      </p:sp>
    </p:spTree>
    <p:extLst>
      <p:ext uri="{BB962C8B-B14F-4D97-AF65-F5344CB8AC3E}">
        <p14:creationId xmlns:p14="http://schemas.microsoft.com/office/powerpoint/2010/main" val="1388639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73F042-1055-49F0-BCFA-DA3690D7DCC5}"/>
              </a:ext>
            </a:extLst>
          </p:cNvPr>
          <p:cNvSpPr>
            <a:spLocks noGrp="1"/>
          </p:cNvSpPr>
          <p:nvPr>
            <p:ph type="title"/>
          </p:nvPr>
        </p:nvSpPr>
        <p:spPr/>
        <p:txBody>
          <a:bodyPr/>
          <a:lstStyle/>
          <a:p>
            <a:r>
              <a:rPr lang="es-GT" dirty="0"/>
              <a:t>Procedimiento Administrativo.</a:t>
            </a:r>
          </a:p>
        </p:txBody>
      </p:sp>
      <p:graphicFrame>
        <p:nvGraphicFramePr>
          <p:cNvPr id="4" name="Marcador de contenido 3">
            <a:extLst>
              <a:ext uri="{FF2B5EF4-FFF2-40B4-BE49-F238E27FC236}">
                <a16:creationId xmlns:a16="http://schemas.microsoft.com/office/drawing/2014/main" xmlns="" id="{677662D2-B6C5-4155-BF66-ECFA0FFD4234}"/>
              </a:ext>
            </a:extLst>
          </p:cNvPr>
          <p:cNvGraphicFramePr>
            <a:graphicFrameLocks noGrp="1"/>
          </p:cNvGraphicFramePr>
          <p:nvPr>
            <p:ph idx="1"/>
            <p:extLst/>
          </p:nvPr>
        </p:nvGraphicFramePr>
        <p:xfrm>
          <a:off x="809470" y="2608289"/>
          <a:ext cx="10073390" cy="373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65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73F042-1055-49F0-BCFA-DA3690D7DCC5}"/>
              </a:ext>
            </a:extLst>
          </p:cNvPr>
          <p:cNvSpPr>
            <a:spLocks noGrp="1"/>
          </p:cNvSpPr>
          <p:nvPr>
            <p:ph type="title"/>
          </p:nvPr>
        </p:nvSpPr>
        <p:spPr/>
        <p:txBody>
          <a:bodyPr/>
          <a:lstStyle/>
          <a:p>
            <a:r>
              <a:rPr lang="es-GT" dirty="0"/>
              <a:t>Procedimiento Administrativo.</a:t>
            </a:r>
          </a:p>
        </p:txBody>
      </p:sp>
      <p:graphicFrame>
        <p:nvGraphicFramePr>
          <p:cNvPr id="4" name="Marcador de contenido 3">
            <a:extLst>
              <a:ext uri="{FF2B5EF4-FFF2-40B4-BE49-F238E27FC236}">
                <a16:creationId xmlns:a16="http://schemas.microsoft.com/office/drawing/2014/main" xmlns="" id="{677662D2-B6C5-4155-BF66-ECFA0FFD4234}"/>
              </a:ext>
            </a:extLst>
          </p:cNvPr>
          <p:cNvGraphicFramePr>
            <a:graphicFrameLocks noGrp="1"/>
          </p:cNvGraphicFramePr>
          <p:nvPr>
            <p:ph idx="1"/>
            <p:extLst/>
          </p:nvPr>
        </p:nvGraphicFramePr>
        <p:xfrm>
          <a:off x="809470" y="2863121"/>
          <a:ext cx="10073390" cy="3477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35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498319-149C-44E8-871B-3EC18C515666}"/>
              </a:ext>
            </a:extLst>
          </p:cNvPr>
          <p:cNvSpPr>
            <a:spLocks noGrp="1"/>
          </p:cNvSpPr>
          <p:nvPr>
            <p:ph type="title"/>
          </p:nvPr>
        </p:nvSpPr>
        <p:spPr/>
        <p:txBody>
          <a:bodyPr/>
          <a:lstStyle/>
          <a:p>
            <a:r>
              <a:rPr lang="es-GT" dirty="0"/>
              <a:t>Modelo Código Tributario CIAT</a:t>
            </a:r>
          </a:p>
        </p:txBody>
      </p:sp>
      <p:sp>
        <p:nvSpPr>
          <p:cNvPr id="3" name="Marcador de contenido 2">
            <a:extLst>
              <a:ext uri="{FF2B5EF4-FFF2-40B4-BE49-F238E27FC236}">
                <a16:creationId xmlns:a16="http://schemas.microsoft.com/office/drawing/2014/main" xmlns="" id="{AE5B20B2-254E-45C1-8BDA-A9B35E84BC9A}"/>
              </a:ext>
            </a:extLst>
          </p:cNvPr>
          <p:cNvSpPr>
            <a:spLocks noGrp="1"/>
          </p:cNvSpPr>
          <p:nvPr>
            <p:ph idx="1"/>
          </p:nvPr>
        </p:nvSpPr>
        <p:spPr>
          <a:xfrm>
            <a:off x="1154954" y="2353455"/>
            <a:ext cx="9293190" cy="3957403"/>
          </a:xfrm>
        </p:spPr>
        <p:txBody>
          <a:bodyPr>
            <a:normAutofit lnSpcReduction="10000"/>
          </a:bodyPr>
          <a:lstStyle/>
          <a:p>
            <a:pPr algn="just">
              <a:lnSpc>
                <a:spcPct val="110000"/>
              </a:lnSpc>
            </a:pPr>
            <a:r>
              <a:rPr lang="es-GT" sz="2000" dirty="0"/>
              <a:t>Entre los principios que guarda el Modelo de Código Tributario del CIAT, se encuentra el </a:t>
            </a:r>
            <a:r>
              <a:rPr lang="es-GT" sz="2000" b="1" dirty="0"/>
              <a:t>principio genera</a:t>
            </a:r>
            <a:r>
              <a:rPr lang="es-GT" sz="2000" dirty="0"/>
              <a:t>l de que </a:t>
            </a:r>
            <a:r>
              <a:rPr lang="es-GT" sz="2000" b="1" dirty="0"/>
              <a:t>quien alega la ocurrencia de un hecho para fundar su derecho, debe probarlo.</a:t>
            </a:r>
          </a:p>
          <a:p>
            <a:pPr algn="just">
              <a:lnSpc>
                <a:spcPct val="110000"/>
              </a:lnSpc>
            </a:pPr>
            <a:r>
              <a:rPr lang="es-GT" sz="2000" dirty="0"/>
              <a:t>Teoría de que para resolver un conflicto tributario, se debe hacer uso de </a:t>
            </a:r>
            <a:r>
              <a:rPr lang="es-GT" sz="2000" b="1" dirty="0"/>
              <a:t>todos los medios admitidos en derecho</a:t>
            </a:r>
            <a:r>
              <a:rPr lang="es-GT" sz="2000" dirty="0"/>
              <a:t>, apreciados de acuerdo a la </a:t>
            </a:r>
            <a:r>
              <a:rPr lang="es-GT" sz="2000" b="1" dirty="0"/>
              <a:t>regla de la sana critica lo que implica equidad y justicia.</a:t>
            </a:r>
          </a:p>
          <a:p>
            <a:pPr algn="just">
              <a:lnSpc>
                <a:spcPct val="110000"/>
              </a:lnSpc>
            </a:pPr>
            <a:r>
              <a:rPr lang="es-GT" sz="2000" dirty="0"/>
              <a:t>Otro punto importante es el </a:t>
            </a:r>
            <a:r>
              <a:rPr lang="es-GT" sz="2000" b="1" dirty="0"/>
              <a:t>alcance de los registros contables </a:t>
            </a:r>
            <a:r>
              <a:rPr lang="es-GT" sz="2000" dirty="0"/>
              <a:t>como prueba, siempre y cuando reflejen la realidad económica y financiera del obligado tributario, lo cual implica que la Administración Tributaria puede desconocerlo completamente como prueba, en tanto no reflejen dicha realidad.</a:t>
            </a:r>
          </a:p>
        </p:txBody>
      </p:sp>
    </p:spTree>
    <p:extLst>
      <p:ext uri="{BB962C8B-B14F-4D97-AF65-F5344CB8AC3E}">
        <p14:creationId xmlns:p14="http://schemas.microsoft.com/office/powerpoint/2010/main" val="77090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A50639-AAD7-4715-A96D-F408F5E093CD}"/>
              </a:ext>
            </a:extLst>
          </p:cNvPr>
          <p:cNvSpPr>
            <a:spLocks noGrp="1"/>
          </p:cNvSpPr>
          <p:nvPr>
            <p:ph type="title"/>
          </p:nvPr>
        </p:nvSpPr>
        <p:spPr/>
        <p:txBody>
          <a:bodyPr/>
          <a:lstStyle/>
          <a:p>
            <a:r>
              <a:rPr lang="es-GT" dirty="0"/>
              <a:t>Modelo Código Tributario CIAT</a:t>
            </a:r>
          </a:p>
        </p:txBody>
      </p:sp>
      <p:sp>
        <p:nvSpPr>
          <p:cNvPr id="3" name="Marcador de contenido 2">
            <a:extLst>
              <a:ext uri="{FF2B5EF4-FFF2-40B4-BE49-F238E27FC236}">
                <a16:creationId xmlns:a16="http://schemas.microsoft.com/office/drawing/2014/main" xmlns="" id="{DE2DBFEB-2000-437B-BCC5-3F9172C3DD67}"/>
              </a:ext>
            </a:extLst>
          </p:cNvPr>
          <p:cNvSpPr>
            <a:spLocks noGrp="1"/>
          </p:cNvSpPr>
          <p:nvPr>
            <p:ph idx="1"/>
          </p:nvPr>
        </p:nvSpPr>
        <p:spPr/>
        <p:txBody>
          <a:bodyPr>
            <a:normAutofit fontScale="92500" lnSpcReduction="20000"/>
          </a:bodyPr>
          <a:lstStyle/>
          <a:p>
            <a:pPr algn="just">
              <a:lnSpc>
                <a:spcPct val="110000"/>
              </a:lnSpc>
            </a:pPr>
            <a:r>
              <a:rPr lang="es-GT" sz="2400" dirty="0"/>
              <a:t>Se sanciona lo relativo a la </a:t>
            </a:r>
            <a:r>
              <a:rPr lang="es-GT" sz="2400" b="1" dirty="0"/>
              <a:t>prueba extemporánea</a:t>
            </a:r>
            <a:r>
              <a:rPr lang="es-GT" sz="2400" dirty="0"/>
              <a:t>, definiendo como tal a aquellas que fueron </a:t>
            </a:r>
            <a:r>
              <a:rPr lang="es-GT" sz="2400" b="1" dirty="0"/>
              <a:t>solicitadas</a:t>
            </a:r>
            <a:r>
              <a:rPr lang="es-GT" sz="2400" dirty="0"/>
              <a:t> por la Administración Tributaria de manera específica y </a:t>
            </a:r>
            <a:r>
              <a:rPr lang="es-GT" sz="2400" b="1" dirty="0"/>
              <a:t>no presentadas por los obligados tributarios</a:t>
            </a:r>
            <a:r>
              <a:rPr lang="es-GT" sz="2400" dirty="0"/>
              <a:t> de manera oportuna, lo cual se considera una </a:t>
            </a:r>
            <a:r>
              <a:rPr lang="es-GT" sz="2400" b="1" dirty="0"/>
              <a:t>actitud dolosa de los obligados tributarios</a:t>
            </a:r>
            <a:r>
              <a:rPr lang="es-GT" sz="2400" dirty="0"/>
              <a:t>, a menos que el obligado demuestre que la no presentación de la prueba no se generó por su causa.</a:t>
            </a:r>
          </a:p>
          <a:p>
            <a:pPr algn="just">
              <a:lnSpc>
                <a:spcPct val="110000"/>
              </a:lnSpc>
            </a:pPr>
            <a:r>
              <a:rPr lang="es-GT" sz="2400" dirty="0"/>
              <a:t>En la sección 3. Prueba, presunciones y fundamentación fáctica de actuaciones, artículos del 88 al 90.</a:t>
            </a:r>
          </a:p>
          <a:p>
            <a:endParaRPr lang="es-GT" dirty="0"/>
          </a:p>
        </p:txBody>
      </p:sp>
    </p:spTree>
    <p:extLst>
      <p:ext uri="{BB962C8B-B14F-4D97-AF65-F5344CB8AC3E}">
        <p14:creationId xmlns:p14="http://schemas.microsoft.com/office/powerpoint/2010/main" val="342098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A5C622-6E37-4B08-A224-230DEA72F91E}"/>
              </a:ext>
            </a:extLst>
          </p:cNvPr>
          <p:cNvSpPr>
            <a:spLocks noGrp="1"/>
          </p:cNvSpPr>
          <p:nvPr>
            <p:ph type="title"/>
          </p:nvPr>
        </p:nvSpPr>
        <p:spPr/>
        <p:txBody>
          <a:bodyPr/>
          <a:lstStyle/>
          <a:p>
            <a:r>
              <a:rPr lang="es-GT" dirty="0"/>
              <a:t>Medios de Prueba (Art. 142 “A” CT)</a:t>
            </a:r>
          </a:p>
        </p:txBody>
      </p:sp>
      <p:sp>
        <p:nvSpPr>
          <p:cNvPr id="3" name="Marcador de contenido 2">
            <a:extLst>
              <a:ext uri="{FF2B5EF4-FFF2-40B4-BE49-F238E27FC236}">
                <a16:creationId xmlns:a16="http://schemas.microsoft.com/office/drawing/2014/main" xmlns="" id="{D1897E96-E74F-4B85-B163-9B0D670AAB22}"/>
              </a:ext>
            </a:extLst>
          </p:cNvPr>
          <p:cNvSpPr>
            <a:spLocks noGrp="1"/>
          </p:cNvSpPr>
          <p:nvPr>
            <p:ph idx="1"/>
          </p:nvPr>
        </p:nvSpPr>
        <p:spPr/>
        <p:txBody>
          <a:bodyPr>
            <a:normAutofit/>
          </a:bodyPr>
          <a:lstStyle/>
          <a:p>
            <a:pPr algn="just"/>
            <a:r>
              <a:rPr lang="es-GT" sz="2400" dirty="0"/>
              <a:t>En las actuaciones ante la Administración Tributaria, podrán utilizarse </a:t>
            </a:r>
            <a:r>
              <a:rPr lang="es-GT" sz="2400" b="1" dirty="0"/>
              <a:t>todos los medios de prueba admitidos en derecho</a:t>
            </a:r>
            <a:r>
              <a:rPr lang="es-GT" sz="2400" dirty="0"/>
              <a:t>. Los documentos que se aporten a título de prueba, podrán presentarse en original o fotocopia simple, para tal efecto, se procederá de la siguiente manera: (…)</a:t>
            </a:r>
          </a:p>
        </p:txBody>
      </p:sp>
    </p:spTree>
    <p:extLst>
      <p:ext uri="{BB962C8B-B14F-4D97-AF65-F5344CB8AC3E}">
        <p14:creationId xmlns:p14="http://schemas.microsoft.com/office/powerpoint/2010/main" val="398727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18ABE6-D79D-4C22-890D-C4285FC19B6B}"/>
              </a:ext>
            </a:extLst>
          </p:cNvPr>
          <p:cNvSpPr>
            <a:spLocks noGrp="1"/>
          </p:cNvSpPr>
          <p:nvPr>
            <p:ph type="title"/>
          </p:nvPr>
        </p:nvSpPr>
        <p:spPr/>
        <p:txBody>
          <a:bodyPr/>
          <a:lstStyle/>
          <a:p>
            <a:r>
              <a:rPr lang="es-GT" dirty="0"/>
              <a:t>Normas Aplicables (Art. 168 CT)</a:t>
            </a:r>
          </a:p>
        </p:txBody>
      </p:sp>
      <p:sp>
        <p:nvSpPr>
          <p:cNvPr id="3" name="Marcador de contenido 2">
            <a:extLst>
              <a:ext uri="{FF2B5EF4-FFF2-40B4-BE49-F238E27FC236}">
                <a16:creationId xmlns:a16="http://schemas.microsoft.com/office/drawing/2014/main" xmlns="" id="{B68D3D6C-6EC4-4654-9263-51F19789846C}"/>
              </a:ext>
            </a:extLst>
          </p:cNvPr>
          <p:cNvSpPr>
            <a:spLocks noGrp="1"/>
          </p:cNvSpPr>
          <p:nvPr>
            <p:ph idx="1"/>
          </p:nvPr>
        </p:nvSpPr>
        <p:spPr/>
        <p:txBody>
          <a:bodyPr>
            <a:normAutofit/>
          </a:bodyPr>
          <a:lstStyle/>
          <a:p>
            <a:pPr algn="just"/>
            <a:r>
              <a:rPr lang="es-GT" sz="2400" dirty="0"/>
              <a:t>En todo lo no previsto en esta Ley para </a:t>
            </a:r>
            <a:r>
              <a:rPr lang="es-GT" sz="2400" b="1" dirty="0"/>
              <a:t>resolver el recurso contencioso administrativo</a:t>
            </a:r>
            <a:r>
              <a:rPr lang="es-GT" sz="2400" dirty="0"/>
              <a:t> se aplicarán las normas contenidas en la </a:t>
            </a:r>
            <a:r>
              <a:rPr lang="es-GT" sz="2400" b="1" dirty="0"/>
              <a:t>Ley de lo Contencioso Administrativo,</a:t>
            </a:r>
            <a:r>
              <a:rPr lang="es-GT" sz="2400" dirty="0"/>
              <a:t> Decreto Número 119-96 del Congreso de la República, y </a:t>
            </a:r>
            <a:r>
              <a:rPr lang="es-GT" sz="2400" b="1" dirty="0"/>
              <a:t>supletoriamente el Código Procesal Civil y Mercantil,</a:t>
            </a:r>
            <a:r>
              <a:rPr lang="es-GT" sz="2400" dirty="0"/>
              <a:t> Decreto Ley 107 del Jefe de Estado, y la </a:t>
            </a:r>
            <a:r>
              <a:rPr lang="es-GT" sz="2400" b="1" dirty="0"/>
              <a:t>Ley del Organismo Judicial</a:t>
            </a:r>
            <a:r>
              <a:rPr lang="es-GT" sz="2400" dirty="0"/>
              <a:t>, Decreto Número 2-89 del Congreso de la República, y sus reformas.</a:t>
            </a:r>
          </a:p>
        </p:txBody>
      </p:sp>
    </p:spTree>
    <p:extLst>
      <p:ext uri="{BB962C8B-B14F-4D97-AF65-F5344CB8AC3E}">
        <p14:creationId xmlns:p14="http://schemas.microsoft.com/office/powerpoint/2010/main" val="382811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EE57B3D-C6FC-46CA-9CD3-440F870FC68A}"/>
              </a:ext>
            </a:extLst>
          </p:cNvPr>
          <p:cNvSpPr>
            <a:spLocks noGrp="1"/>
          </p:cNvSpPr>
          <p:nvPr>
            <p:ph type="title"/>
          </p:nvPr>
        </p:nvSpPr>
        <p:spPr/>
        <p:txBody>
          <a:bodyPr/>
          <a:lstStyle/>
          <a:p>
            <a:r>
              <a:rPr lang="es-GT" dirty="0"/>
              <a:t>Medios de Prueba (Art. 168 </a:t>
            </a:r>
            <a:r>
              <a:rPr lang="es-GT" dirty="0" err="1"/>
              <a:t>CPCyM</a:t>
            </a:r>
            <a:r>
              <a:rPr lang="es-GT" dirty="0"/>
              <a:t>)</a:t>
            </a:r>
          </a:p>
        </p:txBody>
      </p:sp>
      <p:sp>
        <p:nvSpPr>
          <p:cNvPr id="3" name="Marcador de contenido 2">
            <a:extLst>
              <a:ext uri="{FF2B5EF4-FFF2-40B4-BE49-F238E27FC236}">
                <a16:creationId xmlns:a16="http://schemas.microsoft.com/office/drawing/2014/main" xmlns="" id="{9097D42F-E151-4DB3-BEAF-ABBAD4E2B760}"/>
              </a:ext>
            </a:extLst>
          </p:cNvPr>
          <p:cNvSpPr>
            <a:spLocks noGrp="1"/>
          </p:cNvSpPr>
          <p:nvPr>
            <p:ph idx="1"/>
          </p:nvPr>
        </p:nvSpPr>
        <p:spPr/>
        <p:txBody>
          <a:bodyPr>
            <a:normAutofit/>
          </a:bodyPr>
          <a:lstStyle/>
          <a:p>
            <a:pPr>
              <a:buFont typeface="+mj-lt"/>
              <a:buAutoNum type="arabicPeriod"/>
            </a:pPr>
            <a:r>
              <a:rPr lang="es-GT" sz="2400" dirty="0"/>
              <a:t>Declaración de las partes.</a:t>
            </a:r>
          </a:p>
          <a:p>
            <a:pPr>
              <a:buFont typeface="+mj-lt"/>
              <a:buAutoNum type="arabicPeriod"/>
            </a:pPr>
            <a:r>
              <a:rPr lang="es-GT" sz="2400" dirty="0"/>
              <a:t>Declaración de testigos.</a:t>
            </a:r>
          </a:p>
          <a:p>
            <a:pPr>
              <a:buFont typeface="+mj-lt"/>
              <a:buAutoNum type="arabicPeriod"/>
            </a:pPr>
            <a:r>
              <a:rPr lang="es-GT" sz="2400" dirty="0"/>
              <a:t>Dictamen de expertos.</a:t>
            </a:r>
          </a:p>
          <a:p>
            <a:pPr>
              <a:buFont typeface="+mj-lt"/>
              <a:buAutoNum type="arabicPeriod"/>
            </a:pPr>
            <a:r>
              <a:rPr lang="es-GT" sz="2400" dirty="0"/>
              <a:t>Reconocimiento judicial.</a:t>
            </a:r>
          </a:p>
          <a:p>
            <a:pPr>
              <a:buFont typeface="+mj-lt"/>
              <a:buAutoNum type="arabicPeriod"/>
            </a:pPr>
            <a:r>
              <a:rPr lang="es-GT" sz="2400" dirty="0"/>
              <a:t>Documentos.</a:t>
            </a:r>
          </a:p>
          <a:p>
            <a:pPr>
              <a:buFont typeface="+mj-lt"/>
              <a:buAutoNum type="arabicPeriod"/>
            </a:pPr>
            <a:r>
              <a:rPr lang="es-GT" sz="2400" dirty="0"/>
              <a:t>Medios científicos de prueba.</a:t>
            </a:r>
          </a:p>
          <a:p>
            <a:pPr>
              <a:buFont typeface="+mj-lt"/>
              <a:buAutoNum type="arabicPeriod"/>
            </a:pPr>
            <a:r>
              <a:rPr lang="es-GT" sz="2400" dirty="0"/>
              <a:t>Presunción.</a:t>
            </a:r>
          </a:p>
        </p:txBody>
      </p:sp>
    </p:spTree>
    <p:extLst>
      <p:ext uri="{BB962C8B-B14F-4D97-AF65-F5344CB8AC3E}">
        <p14:creationId xmlns:p14="http://schemas.microsoft.com/office/powerpoint/2010/main" val="300450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EB534B-6293-435D-8F6F-015D3D9DA859}"/>
              </a:ext>
            </a:extLst>
          </p:cNvPr>
          <p:cNvSpPr>
            <a:spLocks noGrp="1"/>
          </p:cNvSpPr>
          <p:nvPr>
            <p:ph type="title"/>
          </p:nvPr>
        </p:nvSpPr>
        <p:spPr/>
        <p:txBody>
          <a:bodyPr/>
          <a:lstStyle/>
          <a:p>
            <a:r>
              <a:rPr lang="es-GT" dirty="0"/>
              <a:t>Carga de la Prueba (Art. 126 </a:t>
            </a:r>
            <a:r>
              <a:rPr lang="es-GT" dirty="0" err="1"/>
              <a:t>CPCyM</a:t>
            </a:r>
            <a:r>
              <a:rPr lang="es-GT" dirty="0"/>
              <a:t>)</a:t>
            </a:r>
          </a:p>
        </p:txBody>
      </p:sp>
      <p:sp>
        <p:nvSpPr>
          <p:cNvPr id="3" name="Marcador de contenido 2">
            <a:extLst>
              <a:ext uri="{FF2B5EF4-FFF2-40B4-BE49-F238E27FC236}">
                <a16:creationId xmlns:a16="http://schemas.microsoft.com/office/drawing/2014/main" xmlns="" id="{A67D3907-22B6-405B-ADEE-625738A1D905}"/>
              </a:ext>
            </a:extLst>
          </p:cNvPr>
          <p:cNvSpPr>
            <a:spLocks noGrp="1"/>
          </p:cNvSpPr>
          <p:nvPr>
            <p:ph idx="1"/>
          </p:nvPr>
        </p:nvSpPr>
        <p:spPr/>
        <p:txBody>
          <a:bodyPr>
            <a:normAutofit fontScale="92500" lnSpcReduction="20000"/>
          </a:bodyPr>
          <a:lstStyle/>
          <a:p>
            <a:pPr algn="just">
              <a:lnSpc>
                <a:spcPct val="110000"/>
              </a:lnSpc>
            </a:pPr>
            <a:r>
              <a:rPr lang="es-GT" sz="2400" b="1" dirty="0"/>
              <a:t>Las partes tienen la carga de demostrar sus respectivas proposiciones de hecho.</a:t>
            </a:r>
          </a:p>
          <a:p>
            <a:pPr algn="just">
              <a:lnSpc>
                <a:spcPct val="110000"/>
              </a:lnSpc>
            </a:pPr>
            <a:r>
              <a:rPr lang="es-GT" sz="2400" b="1" dirty="0"/>
              <a:t>Quien pretende algo ha de probar los hechos constitutivos de su pretensión; quien contradice la pretensión del adversario, ha de probar los hechos extintivos </a:t>
            </a:r>
            <a:r>
              <a:rPr lang="es-GT" sz="2400" dirty="0"/>
              <a:t>o las circunstancias impeditivas de esa pretensión. Sin perjuicio de la aplicación de las normas precedentes, los jueces apreciarán de acuerdo con lo establecido en el articulo siguiente. las omisiones o las deficiencias en la producción de la prueba.</a:t>
            </a:r>
          </a:p>
        </p:txBody>
      </p:sp>
    </p:spTree>
    <p:extLst>
      <p:ext uri="{BB962C8B-B14F-4D97-AF65-F5344CB8AC3E}">
        <p14:creationId xmlns:p14="http://schemas.microsoft.com/office/powerpoint/2010/main" val="217473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04A8CD-78E2-4D51-82A6-C17719C1F3C6}"/>
              </a:ext>
            </a:extLst>
          </p:cNvPr>
          <p:cNvSpPr>
            <a:spLocks noGrp="1"/>
          </p:cNvSpPr>
          <p:nvPr>
            <p:ph type="title"/>
          </p:nvPr>
        </p:nvSpPr>
        <p:spPr/>
        <p:txBody>
          <a:bodyPr/>
          <a:lstStyle/>
          <a:p>
            <a:r>
              <a:rPr lang="es-GT" dirty="0"/>
              <a:t>Carga de la Prueba</a:t>
            </a:r>
          </a:p>
        </p:txBody>
      </p:sp>
      <p:sp>
        <p:nvSpPr>
          <p:cNvPr id="3" name="Marcador de contenido 2">
            <a:extLst>
              <a:ext uri="{FF2B5EF4-FFF2-40B4-BE49-F238E27FC236}">
                <a16:creationId xmlns:a16="http://schemas.microsoft.com/office/drawing/2014/main" xmlns="" id="{A76415BC-75B5-4194-9113-AC5E3E54A73F}"/>
              </a:ext>
            </a:extLst>
          </p:cNvPr>
          <p:cNvSpPr>
            <a:spLocks noGrp="1"/>
          </p:cNvSpPr>
          <p:nvPr>
            <p:ph idx="1"/>
          </p:nvPr>
        </p:nvSpPr>
        <p:spPr>
          <a:xfrm>
            <a:off x="1154954" y="2603500"/>
            <a:ext cx="9248220" cy="3632408"/>
          </a:xfrm>
        </p:spPr>
        <p:txBody>
          <a:bodyPr>
            <a:normAutofit fontScale="85000" lnSpcReduction="20000"/>
          </a:bodyPr>
          <a:lstStyle/>
          <a:p>
            <a:pPr algn="just">
              <a:lnSpc>
                <a:spcPct val="110000"/>
              </a:lnSpc>
            </a:pPr>
            <a:r>
              <a:rPr lang="es-GT" sz="2400" dirty="0"/>
              <a:t>La doctrina ha afirmado que los principios que sostienen la carga de la prueba son: </a:t>
            </a:r>
          </a:p>
          <a:p>
            <a:pPr algn="just">
              <a:lnSpc>
                <a:spcPct val="110000"/>
              </a:lnSpc>
            </a:pPr>
            <a:r>
              <a:rPr lang="es-GT" sz="2400" dirty="0"/>
              <a:t>a) el actor tiene la carga de la prueba y </a:t>
            </a:r>
          </a:p>
          <a:p>
            <a:pPr algn="just">
              <a:lnSpc>
                <a:spcPct val="110000"/>
              </a:lnSpc>
            </a:pPr>
            <a:r>
              <a:rPr lang="es-GT" sz="2400" dirty="0"/>
              <a:t>b) la carga es de quien afirma, no de quien niega.</a:t>
            </a:r>
          </a:p>
          <a:p>
            <a:pPr algn="just">
              <a:lnSpc>
                <a:spcPct val="110000"/>
              </a:lnSpc>
            </a:pPr>
            <a:r>
              <a:rPr lang="es-GT" sz="2400" dirty="0"/>
              <a:t>La aplicación de los principios, ha logrado hacer recaer la carga probatoria en quien afirma un hecho y liberar de ella a quien se limitaba a negar los hechos expuestos. </a:t>
            </a:r>
          </a:p>
          <a:p>
            <a:pPr algn="just">
              <a:lnSpc>
                <a:spcPct val="110000"/>
              </a:lnSpc>
            </a:pPr>
            <a:r>
              <a:rPr lang="es-GT" sz="2400" dirty="0"/>
              <a:t>Al existir dos extremos, las dos partes deben probar y dotar de contenido al hecho de que probar, en sentido jurídico, significa hacer conocidos para el juez los hechos debatidos y dudosos, y darle la certeza de su modo preciso de ser. </a:t>
            </a:r>
          </a:p>
          <a:p>
            <a:endParaRPr lang="es-GT" dirty="0"/>
          </a:p>
        </p:txBody>
      </p:sp>
    </p:spTree>
    <p:extLst>
      <p:ext uri="{BB962C8B-B14F-4D97-AF65-F5344CB8AC3E}">
        <p14:creationId xmlns:p14="http://schemas.microsoft.com/office/powerpoint/2010/main" val="423962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DD0857-281C-4C88-83EF-C512D05EAA69}"/>
              </a:ext>
            </a:extLst>
          </p:cNvPr>
          <p:cNvSpPr>
            <a:spLocks noGrp="1"/>
          </p:cNvSpPr>
          <p:nvPr>
            <p:ph type="title"/>
          </p:nvPr>
        </p:nvSpPr>
        <p:spPr/>
        <p:txBody>
          <a:bodyPr/>
          <a:lstStyle/>
          <a:p>
            <a:r>
              <a:rPr lang="es-GT" dirty="0"/>
              <a:t>Periodo de Prueba (Art. 143 CT)</a:t>
            </a:r>
          </a:p>
        </p:txBody>
      </p:sp>
      <p:sp>
        <p:nvSpPr>
          <p:cNvPr id="3" name="Marcador de contenido 2">
            <a:extLst>
              <a:ext uri="{FF2B5EF4-FFF2-40B4-BE49-F238E27FC236}">
                <a16:creationId xmlns:a16="http://schemas.microsoft.com/office/drawing/2014/main" xmlns="" id="{CCBA0F8C-26CA-48E9-91E1-B0C5AD30F46B}"/>
              </a:ext>
            </a:extLst>
          </p:cNvPr>
          <p:cNvSpPr>
            <a:spLocks noGrp="1"/>
          </p:cNvSpPr>
          <p:nvPr>
            <p:ph idx="1"/>
          </p:nvPr>
        </p:nvSpPr>
        <p:spPr/>
        <p:txBody>
          <a:bodyPr>
            <a:normAutofit lnSpcReduction="10000"/>
          </a:bodyPr>
          <a:lstStyle/>
          <a:p>
            <a:pPr algn="just"/>
            <a:r>
              <a:rPr lang="es-GT" sz="2400" dirty="0"/>
              <a:t>Cuando se discutan cuestiones de hecho, el período de prueba será de treinta (30) días hábiles, el cual no podrá prorrogarse.</a:t>
            </a:r>
          </a:p>
          <a:p>
            <a:pPr algn="just"/>
            <a:r>
              <a:rPr lang="es-GT" sz="2400" dirty="0"/>
              <a:t>El período de prueba podrá declararse vencido antes de su finalización, cuando las pruebas se hubiesen aportado y los interesados así lo soliciten.</a:t>
            </a:r>
          </a:p>
          <a:p>
            <a:pPr algn="just"/>
            <a:r>
              <a:rPr lang="es-GT" sz="2400" b="1" dirty="0"/>
              <a:t>No se admitirán las pruebas presentadas fuera del período de prueba, salvo las que se recaben para mejor resolver, aunque no hubiesen sido ofrecidas</a:t>
            </a:r>
            <a:r>
              <a:rPr lang="es-GT" sz="2400" dirty="0"/>
              <a:t>.</a:t>
            </a:r>
          </a:p>
        </p:txBody>
      </p:sp>
    </p:spTree>
    <p:extLst>
      <p:ext uri="{BB962C8B-B14F-4D97-AF65-F5344CB8AC3E}">
        <p14:creationId xmlns:p14="http://schemas.microsoft.com/office/powerpoint/2010/main" val="23957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25D2F98-69F5-488E-8118-3CF231673DA6}"/>
              </a:ext>
            </a:extLst>
          </p:cNvPr>
          <p:cNvSpPr>
            <a:spLocks noGrp="1"/>
          </p:cNvSpPr>
          <p:nvPr>
            <p:ph type="title"/>
          </p:nvPr>
        </p:nvSpPr>
        <p:spPr/>
        <p:txBody>
          <a:bodyPr/>
          <a:lstStyle/>
          <a:p>
            <a:pPr algn="ctr"/>
            <a:r>
              <a:rPr lang="es-GT" dirty="0"/>
              <a:t>Tanto vale no tener derecho como no poder probarlo.</a:t>
            </a:r>
          </a:p>
        </p:txBody>
      </p:sp>
      <p:sp>
        <p:nvSpPr>
          <p:cNvPr id="6" name="Marcador de texto 5">
            <a:extLst>
              <a:ext uri="{FF2B5EF4-FFF2-40B4-BE49-F238E27FC236}">
                <a16:creationId xmlns:a16="http://schemas.microsoft.com/office/drawing/2014/main" xmlns="" id="{3679B566-1899-4F14-B85D-35BFACFAA972}"/>
              </a:ext>
            </a:extLst>
          </p:cNvPr>
          <p:cNvSpPr>
            <a:spLocks noGrp="1"/>
          </p:cNvSpPr>
          <p:nvPr>
            <p:ph type="body" sz="half" idx="14"/>
          </p:nvPr>
        </p:nvSpPr>
        <p:spPr/>
        <p:txBody>
          <a:bodyPr/>
          <a:lstStyle/>
          <a:p>
            <a:r>
              <a:rPr lang="es-GT" dirty="0"/>
              <a:t>Antiguo Adagio.</a:t>
            </a:r>
          </a:p>
        </p:txBody>
      </p:sp>
    </p:spTree>
    <p:extLst>
      <p:ext uri="{BB962C8B-B14F-4D97-AF65-F5344CB8AC3E}">
        <p14:creationId xmlns:p14="http://schemas.microsoft.com/office/powerpoint/2010/main" val="2988907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908DE2-3A7C-4D76-8CCE-BB0807AEB09B}"/>
              </a:ext>
            </a:extLst>
          </p:cNvPr>
          <p:cNvSpPr>
            <a:spLocks noGrp="1"/>
          </p:cNvSpPr>
          <p:nvPr>
            <p:ph type="title"/>
          </p:nvPr>
        </p:nvSpPr>
        <p:spPr/>
        <p:txBody>
          <a:bodyPr/>
          <a:lstStyle/>
          <a:p>
            <a:r>
              <a:rPr lang="es-GT" sz="2800" dirty="0"/>
              <a:t>Apreciación de la prueba (Art. 127 </a:t>
            </a:r>
            <a:r>
              <a:rPr lang="es-GT" sz="2800" dirty="0" err="1"/>
              <a:t>CPCy</a:t>
            </a:r>
            <a:r>
              <a:rPr lang="es-GT" sz="2800" dirty="0"/>
              <a:t> M)</a:t>
            </a:r>
          </a:p>
        </p:txBody>
      </p:sp>
      <p:sp>
        <p:nvSpPr>
          <p:cNvPr id="3" name="Marcador de contenido 2">
            <a:extLst>
              <a:ext uri="{FF2B5EF4-FFF2-40B4-BE49-F238E27FC236}">
                <a16:creationId xmlns:a16="http://schemas.microsoft.com/office/drawing/2014/main" xmlns="" id="{0C7EDBFF-DD11-4343-BDF0-95E6272C1D80}"/>
              </a:ext>
            </a:extLst>
          </p:cNvPr>
          <p:cNvSpPr>
            <a:spLocks noGrp="1"/>
          </p:cNvSpPr>
          <p:nvPr>
            <p:ph idx="1"/>
          </p:nvPr>
        </p:nvSpPr>
        <p:spPr/>
        <p:txBody>
          <a:bodyPr>
            <a:normAutofit/>
          </a:bodyPr>
          <a:lstStyle/>
          <a:p>
            <a:pPr algn="just">
              <a:lnSpc>
                <a:spcPct val="110000"/>
              </a:lnSpc>
            </a:pPr>
            <a:r>
              <a:rPr lang="es-GT" sz="2400" dirty="0"/>
              <a:t>(…) Los tribunales, salvo texto de ley en contrario, </a:t>
            </a:r>
            <a:r>
              <a:rPr lang="es-GT" sz="2400" b="1" dirty="0"/>
              <a:t>apreciarán el mérito de las pruebas de acuerdo con las reglas de la sana crítica </a:t>
            </a:r>
            <a:r>
              <a:rPr lang="es-GT" sz="2400" dirty="0"/>
              <a:t>Desecharán en el momento de dictar sentencia, las pruebas que no se ajusten a los puntos de hecho expuestos en la demanda y su contestación.</a:t>
            </a:r>
          </a:p>
        </p:txBody>
      </p:sp>
    </p:spTree>
    <p:extLst>
      <p:ext uri="{BB962C8B-B14F-4D97-AF65-F5344CB8AC3E}">
        <p14:creationId xmlns:p14="http://schemas.microsoft.com/office/powerpoint/2010/main" val="9111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2DFED5-1CC2-4D89-995F-E60515BA25BD}"/>
              </a:ext>
            </a:extLst>
          </p:cNvPr>
          <p:cNvSpPr>
            <a:spLocks noGrp="1"/>
          </p:cNvSpPr>
          <p:nvPr>
            <p:ph type="title"/>
          </p:nvPr>
        </p:nvSpPr>
        <p:spPr/>
        <p:txBody>
          <a:bodyPr/>
          <a:lstStyle/>
          <a:p>
            <a:r>
              <a:rPr lang="es-GT" dirty="0"/>
              <a:t>Límites al deber de proporcionar información.</a:t>
            </a:r>
          </a:p>
        </p:txBody>
      </p:sp>
      <p:sp>
        <p:nvSpPr>
          <p:cNvPr id="3" name="Marcador de contenido 2">
            <a:extLst>
              <a:ext uri="{FF2B5EF4-FFF2-40B4-BE49-F238E27FC236}">
                <a16:creationId xmlns:a16="http://schemas.microsoft.com/office/drawing/2014/main" xmlns="" id="{FACA76C7-F26E-42A4-A806-A704573E2877}"/>
              </a:ext>
            </a:extLst>
          </p:cNvPr>
          <p:cNvSpPr>
            <a:spLocks noGrp="1"/>
          </p:cNvSpPr>
          <p:nvPr>
            <p:ph idx="1"/>
          </p:nvPr>
        </p:nvSpPr>
        <p:spPr/>
        <p:txBody>
          <a:bodyPr>
            <a:normAutofit fontScale="92500"/>
          </a:bodyPr>
          <a:lstStyle/>
          <a:p>
            <a:pPr algn="just">
              <a:lnSpc>
                <a:spcPct val="110000"/>
              </a:lnSpc>
            </a:pPr>
            <a:r>
              <a:rPr lang="es-GT" sz="2400" dirty="0"/>
              <a:t>Derecho contenido en el artículo 16 constitucional, ninguna persona puede ser obligada a declarar contra sí misma. </a:t>
            </a:r>
          </a:p>
          <a:p>
            <a:pPr algn="just">
              <a:lnSpc>
                <a:spcPct val="110000"/>
              </a:lnSpc>
            </a:pPr>
            <a:r>
              <a:rPr lang="es-GT" sz="2400" b="1" dirty="0"/>
              <a:t>El Estado debe probar los hechos que configuren una posible infracción y no pretender que el contribuyente está obligado a proporcionar información o documentos que lo incriminen</a:t>
            </a:r>
            <a:r>
              <a:rPr lang="es-GT" sz="2400" dirty="0"/>
              <a:t>, porque todo ciudadano o contribuyente está protegido con la garantía de la no autoincriminación.</a:t>
            </a:r>
          </a:p>
        </p:txBody>
      </p:sp>
    </p:spTree>
    <p:extLst>
      <p:ext uri="{BB962C8B-B14F-4D97-AF65-F5344CB8AC3E}">
        <p14:creationId xmlns:p14="http://schemas.microsoft.com/office/powerpoint/2010/main" val="252525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B2A391-27DC-4A43-B883-17451A331695}"/>
              </a:ext>
            </a:extLst>
          </p:cNvPr>
          <p:cNvSpPr>
            <a:spLocks noGrp="1"/>
          </p:cNvSpPr>
          <p:nvPr>
            <p:ph type="title"/>
          </p:nvPr>
        </p:nvSpPr>
        <p:spPr/>
        <p:txBody>
          <a:bodyPr/>
          <a:lstStyle/>
          <a:p>
            <a:r>
              <a:rPr lang="es-GT" dirty="0"/>
              <a:t>Sistemas de valoración</a:t>
            </a:r>
          </a:p>
        </p:txBody>
      </p:sp>
      <p:graphicFrame>
        <p:nvGraphicFramePr>
          <p:cNvPr id="4" name="Marcador de contenido 3">
            <a:extLst>
              <a:ext uri="{FF2B5EF4-FFF2-40B4-BE49-F238E27FC236}">
                <a16:creationId xmlns:a16="http://schemas.microsoft.com/office/drawing/2014/main" xmlns="" id="{F7DE4422-00F0-4385-BB88-34C94F11F72A}"/>
              </a:ext>
            </a:extLst>
          </p:cNvPr>
          <p:cNvGraphicFramePr>
            <a:graphicFrameLocks noGrp="1"/>
          </p:cNvGraphicFramePr>
          <p:nvPr>
            <p:ph idx="1"/>
            <p:extLst>
              <p:ext uri="{D42A27DB-BD31-4B8C-83A1-F6EECF244321}">
                <p14:modId xmlns:p14="http://schemas.microsoft.com/office/powerpoint/2010/main" val="2279258576"/>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740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622047-8518-4237-AB90-0DA1D2E40BD4}"/>
              </a:ext>
            </a:extLst>
          </p:cNvPr>
          <p:cNvSpPr>
            <a:spLocks noGrp="1"/>
          </p:cNvSpPr>
          <p:nvPr>
            <p:ph type="title"/>
          </p:nvPr>
        </p:nvSpPr>
        <p:spPr/>
        <p:txBody>
          <a:bodyPr/>
          <a:lstStyle/>
          <a:p>
            <a:r>
              <a:rPr lang="es-GT" dirty="0"/>
              <a:t>Prueba legal o tasada</a:t>
            </a:r>
          </a:p>
        </p:txBody>
      </p:sp>
      <p:sp>
        <p:nvSpPr>
          <p:cNvPr id="3" name="Marcador de contenido 2">
            <a:extLst>
              <a:ext uri="{FF2B5EF4-FFF2-40B4-BE49-F238E27FC236}">
                <a16:creationId xmlns:a16="http://schemas.microsoft.com/office/drawing/2014/main" xmlns="" id="{E9FB528F-6FD3-4AB1-A15F-506D844A49F4}"/>
              </a:ext>
            </a:extLst>
          </p:cNvPr>
          <p:cNvSpPr>
            <a:spLocks noGrp="1"/>
          </p:cNvSpPr>
          <p:nvPr>
            <p:ph idx="1"/>
          </p:nvPr>
        </p:nvSpPr>
        <p:spPr/>
        <p:txBody>
          <a:bodyPr>
            <a:normAutofit lnSpcReduction="10000"/>
          </a:bodyPr>
          <a:lstStyle/>
          <a:p>
            <a:pPr algn="just"/>
            <a:r>
              <a:rPr lang="es-GT" sz="2000" dirty="0"/>
              <a:t>En este tipo de prueba es el legislador quien le marca al juez el valor que éste debe concertar a cada medio probatorio, determinando un valor anticipado que es impuesto, sin considerar el nivel de convencimiento que le produjo al juzgador en el caso que analiza y que debe juzgar.</a:t>
            </a:r>
          </a:p>
          <a:p>
            <a:pPr algn="just"/>
            <a:r>
              <a:rPr lang="es-GT" sz="2000" dirty="0"/>
              <a:t>Se le limita al juzgador su capacidad de razonamiento, trabaja con parámetros limitados. El Código Procesal Civil y Mercantil en su artículo 186, es prueba legal, los documentos autorizados por notario, por funcionario o empleado público en ejercicio de su cargo, y el mismo precepto legal afirma que los anteriores documentos producen fe y hacen plena prueba.</a:t>
            </a:r>
          </a:p>
          <a:p>
            <a:endParaRPr lang="es-GT" dirty="0"/>
          </a:p>
        </p:txBody>
      </p:sp>
    </p:spTree>
    <p:extLst>
      <p:ext uri="{BB962C8B-B14F-4D97-AF65-F5344CB8AC3E}">
        <p14:creationId xmlns:p14="http://schemas.microsoft.com/office/powerpoint/2010/main" val="2225963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06B2422-9815-4C62-A56A-7CA2530C1169}"/>
              </a:ext>
            </a:extLst>
          </p:cNvPr>
          <p:cNvSpPr>
            <a:spLocks noGrp="1"/>
          </p:cNvSpPr>
          <p:nvPr>
            <p:ph type="title"/>
          </p:nvPr>
        </p:nvSpPr>
        <p:spPr/>
        <p:txBody>
          <a:bodyPr/>
          <a:lstStyle/>
          <a:p>
            <a:r>
              <a:rPr lang="es-GT" dirty="0"/>
              <a:t>Libre convicción</a:t>
            </a:r>
          </a:p>
        </p:txBody>
      </p:sp>
      <p:sp>
        <p:nvSpPr>
          <p:cNvPr id="3" name="Marcador de contenido 2">
            <a:extLst>
              <a:ext uri="{FF2B5EF4-FFF2-40B4-BE49-F238E27FC236}">
                <a16:creationId xmlns:a16="http://schemas.microsoft.com/office/drawing/2014/main" xmlns="" id="{B5777256-DD9D-48AE-8AAC-75725B302C6E}"/>
              </a:ext>
            </a:extLst>
          </p:cNvPr>
          <p:cNvSpPr>
            <a:spLocks noGrp="1"/>
          </p:cNvSpPr>
          <p:nvPr>
            <p:ph idx="1"/>
          </p:nvPr>
        </p:nvSpPr>
        <p:spPr/>
        <p:txBody>
          <a:bodyPr>
            <a:normAutofit fontScale="85000" lnSpcReduction="20000"/>
          </a:bodyPr>
          <a:lstStyle/>
          <a:p>
            <a:pPr algn="just">
              <a:lnSpc>
                <a:spcPct val="120000"/>
              </a:lnSpc>
            </a:pPr>
            <a:r>
              <a:rPr lang="es-GT" sz="2400" dirty="0"/>
              <a:t>Es un sistema a través del cual se le da libertad en la apreciación de la prueba al juzgador, con ello podrá elaborar un análisis de los elementos probatorios, conforme a esta forma de valoración, los juzgadores no deben sujetarse a reglas que le indiquen el valor estipulado a cada medio de prueba. </a:t>
            </a:r>
          </a:p>
          <a:p>
            <a:pPr algn="just">
              <a:lnSpc>
                <a:spcPct val="120000"/>
              </a:lnSpc>
            </a:pPr>
            <a:r>
              <a:rPr lang="es-GT" sz="2400" dirty="0"/>
              <a:t>El sistema posee el inconveniente de dictar sentencias injustas, lo cual es producto de la falta de experiencia o bien en algunos casos la mala fe del juzgador. </a:t>
            </a:r>
            <a:r>
              <a:rPr lang="es-GT" sz="2400" b="1" dirty="0"/>
              <a:t>La libre convicción se base en los principios de justicia, certeza y seguridad jurídica, los cuales se reflejan en dicho sistema.  </a:t>
            </a:r>
          </a:p>
        </p:txBody>
      </p:sp>
    </p:spTree>
    <p:extLst>
      <p:ext uri="{BB962C8B-B14F-4D97-AF65-F5344CB8AC3E}">
        <p14:creationId xmlns:p14="http://schemas.microsoft.com/office/powerpoint/2010/main" val="2052904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AF7D3D-E9A4-4A21-81C8-5F953EF2E2AC}"/>
              </a:ext>
            </a:extLst>
          </p:cNvPr>
          <p:cNvSpPr>
            <a:spLocks noGrp="1"/>
          </p:cNvSpPr>
          <p:nvPr>
            <p:ph type="title"/>
          </p:nvPr>
        </p:nvSpPr>
        <p:spPr/>
        <p:txBody>
          <a:bodyPr/>
          <a:lstStyle/>
          <a:p>
            <a:r>
              <a:rPr lang="es-GT" dirty="0"/>
              <a:t>Sana critica</a:t>
            </a:r>
          </a:p>
        </p:txBody>
      </p:sp>
      <p:sp>
        <p:nvSpPr>
          <p:cNvPr id="3" name="Marcador de contenido 2">
            <a:extLst>
              <a:ext uri="{FF2B5EF4-FFF2-40B4-BE49-F238E27FC236}">
                <a16:creationId xmlns:a16="http://schemas.microsoft.com/office/drawing/2014/main" xmlns="" id="{E27BF781-F5D3-4136-BE5E-EED23FE51884}"/>
              </a:ext>
            </a:extLst>
          </p:cNvPr>
          <p:cNvSpPr>
            <a:spLocks noGrp="1"/>
          </p:cNvSpPr>
          <p:nvPr>
            <p:ph idx="1"/>
          </p:nvPr>
        </p:nvSpPr>
        <p:spPr>
          <a:xfrm>
            <a:off x="1154954" y="2603500"/>
            <a:ext cx="8825659" cy="3416300"/>
          </a:xfrm>
        </p:spPr>
        <p:txBody>
          <a:bodyPr>
            <a:normAutofit fontScale="85000" lnSpcReduction="10000"/>
          </a:bodyPr>
          <a:lstStyle/>
          <a:p>
            <a:pPr algn="just"/>
            <a:r>
              <a:rPr lang="es-GT" sz="2400" dirty="0"/>
              <a:t>Se considera un sistema de valoración más moderno y completo el cual permite al juzgador mayor libertad de criterio al valorar los medios de prueba que le han sido presentados por las partes, lo anterior sin incurrir en libertinaje o en extremos rigurosos.</a:t>
            </a:r>
          </a:p>
          <a:p>
            <a:pPr algn="just"/>
            <a:r>
              <a:rPr lang="es-GT" sz="2400" dirty="0"/>
              <a:t>Los lineamientos que el juzgador debe considerar al momento de valorar la prueba según sistema son fundamentalmente: a) </a:t>
            </a:r>
            <a:r>
              <a:rPr lang="es-GT" sz="2400" b="1" dirty="0"/>
              <a:t>la experiencia</a:t>
            </a:r>
            <a:r>
              <a:rPr lang="es-GT" sz="2400" dirty="0"/>
              <a:t>, b) </a:t>
            </a:r>
            <a:r>
              <a:rPr lang="es-GT" sz="2400" b="1" dirty="0"/>
              <a:t>la lógica</a:t>
            </a:r>
            <a:r>
              <a:rPr lang="es-GT" sz="2400" dirty="0"/>
              <a:t>, y c) del </a:t>
            </a:r>
            <a:r>
              <a:rPr lang="es-GT" sz="2400" b="1" dirty="0"/>
              <a:t>debido razonamiento </a:t>
            </a:r>
            <a:r>
              <a:rPr lang="es-GT" sz="2400" dirty="0"/>
              <a:t>sobre los motivos que pudiera tener para estimar  o desestimar los medios probatorios y para llegar a conclusiones de certeza jurídica, los juzgadores están obligados a explicar cuidadosamente el fallo, el razonamiento jurídico, o el criterio. </a:t>
            </a:r>
          </a:p>
        </p:txBody>
      </p:sp>
    </p:spTree>
    <p:extLst>
      <p:ext uri="{BB962C8B-B14F-4D97-AF65-F5344CB8AC3E}">
        <p14:creationId xmlns:p14="http://schemas.microsoft.com/office/powerpoint/2010/main" val="746957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DE107A-00DA-44B0-B985-5BC1D3259982}"/>
              </a:ext>
            </a:extLst>
          </p:cNvPr>
          <p:cNvSpPr>
            <a:spLocks noGrp="1"/>
          </p:cNvSpPr>
          <p:nvPr>
            <p:ph type="title"/>
          </p:nvPr>
        </p:nvSpPr>
        <p:spPr>
          <a:xfrm>
            <a:off x="1574801" y="980517"/>
            <a:ext cx="8460983" cy="2698249"/>
          </a:xfrm>
        </p:spPr>
        <p:txBody>
          <a:bodyPr/>
          <a:lstStyle/>
          <a:p>
            <a:pPr algn="ctr"/>
            <a:r>
              <a:rPr lang="es-GT" sz="3600" dirty="0"/>
              <a:t>Quien tiene un derecho y carece de pruebas para hacerlas valer ante los tribunales, no tiene más que la sombra de un derecho. </a:t>
            </a:r>
          </a:p>
        </p:txBody>
      </p:sp>
      <p:sp>
        <p:nvSpPr>
          <p:cNvPr id="3" name="Marcador de texto 2">
            <a:extLst>
              <a:ext uri="{FF2B5EF4-FFF2-40B4-BE49-F238E27FC236}">
                <a16:creationId xmlns:a16="http://schemas.microsoft.com/office/drawing/2014/main" xmlns="" id="{B1E6EAEA-8261-4782-AA8D-930047645A4A}"/>
              </a:ext>
            </a:extLst>
          </p:cNvPr>
          <p:cNvSpPr>
            <a:spLocks noGrp="1"/>
          </p:cNvSpPr>
          <p:nvPr>
            <p:ph type="body" sz="half" idx="14"/>
          </p:nvPr>
        </p:nvSpPr>
        <p:spPr/>
        <p:txBody>
          <a:bodyPr/>
          <a:lstStyle/>
          <a:p>
            <a:r>
              <a:rPr lang="es-GT" dirty="0"/>
              <a:t>Tomas Hutchinson. </a:t>
            </a:r>
          </a:p>
        </p:txBody>
      </p:sp>
    </p:spTree>
    <p:extLst>
      <p:ext uri="{BB962C8B-B14F-4D97-AF65-F5344CB8AC3E}">
        <p14:creationId xmlns:p14="http://schemas.microsoft.com/office/powerpoint/2010/main" val="537652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E91DB22-9436-4171-BB16-FD7FE2DABEBA}"/>
              </a:ext>
            </a:extLst>
          </p:cNvPr>
          <p:cNvSpPr>
            <a:spLocks noGrp="1"/>
          </p:cNvSpPr>
          <p:nvPr>
            <p:ph type="title"/>
          </p:nvPr>
        </p:nvSpPr>
        <p:spPr/>
        <p:txBody>
          <a:bodyPr/>
          <a:lstStyle/>
          <a:p>
            <a:r>
              <a:rPr lang="es-GT" b="1" dirty="0"/>
              <a:t>Gracias por su atención.</a:t>
            </a:r>
          </a:p>
        </p:txBody>
      </p:sp>
      <p:sp>
        <p:nvSpPr>
          <p:cNvPr id="5" name="Marcador de texto 4">
            <a:extLst>
              <a:ext uri="{FF2B5EF4-FFF2-40B4-BE49-F238E27FC236}">
                <a16:creationId xmlns:a16="http://schemas.microsoft.com/office/drawing/2014/main" xmlns="" id="{9A7596FB-B31F-4A16-AFD4-58CD076DFF27}"/>
              </a:ext>
            </a:extLst>
          </p:cNvPr>
          <p:cNvSpPr>
            <a:spLocks noGrp="1"/>
          </p:cNvSpPr>
          <p:nvPr>
            <p:ph type="body" idx="1"/>
          </p:nvPr>
        </p:nvSpPr>
        <p:spPr/>
        <p:txBody>
          <a:bodyPr>
            <a:normAutofit fontScale="92500" lnSpcReduction="10000"/>
          </a:bodyPr>
          <a:lstStyle/>
          <a:p>
            <a:r>
              <a:rPr lang="es-GT" sz="2400" dirty="0"/>
              <a:t>Marvin Sajquim Méndez</a:t>
            </a:r>
          </a:p>
          <a:p>
            <a:r>
              <a:rPr lang="es-GT" sz="2400" dirty="0"/>
              <a:t>sajquim@gmail.com</a:t>
            </a:r>
          </a:p>
        </p:txBody>
      </p:sp>
    </p:spTree>
    <p:extLst>
      <p:ext uri="{BB962C8B-B14F-4D97-AF65-F5344CB8AC3E}">
        <p14:creationId xmlns:p14="http://schemas.microsoft.com/office/powerpoint/2010/main" val="138486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74EE87A8-870A-4456-8F7F-D0E162ABECB2}"/>
              </a:ext>
            </a:extLst>
          </p:cNvPr>
          <p:cNvPicPr>
            <a:picLocks noChangeAspect="1"/>
          </p:cNvPicPr>
          <p:nvPr/>
        </p:nvPicPr>
        <p:blipFill rotWithShape="1">
          <a:blip r:embed="rId2"/>
          <a:srcRect b="16284"/>
          <a:stretch/>
        </p:blipFill>
        <p:spPr>
          <a:xfrm>
            <a:off x="2806658" y="389744"/>
            <a:ext cx="6352331" cy="6099640"/>
          </a:xfrm>
          <a:prstGeom prst="rect">
            <a:avLst/>
          </a:prstGeom>
        </p:spPr>
      </p:pic>
    </p:spTree>
    <p:extLst>
      <p:ext uri="{BB962C8B-B14F-4D97-AF65-F5344CB8AC3E}">
        <p14:creationId xmlns:p14="http://schemas.microsoft.com/office/powerpoint/2010/main" val="119882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0B4F92-1E90-4778-B877-686624414584}"/>
              </a:ext>
            </a:extLst>
          </p:cNvPr>
          <p:cNvSpPr>
            <a:spLocks noGrp="1"/>
          </p:cNvSpPr>
          <p:nvPr>
            <p:ph type="title"/>
          </p:nvPr>
        </p:nvSpPr>
        <p:spPr/>
        <p:txBody>
          <a:bodyPr/>
          <a:lstStyle/>
          <a:p>
            <a:r>
              <a:rPr lang="es-GT" dirty="0"/>
              <a:t>Debido Proceso</a:t>
            </a:r>
          </a:p>
        </p:txBody>
      </p:sp>
      <p:sp>
        <p:nvSpPr>
          <p:cNvPr id="3" name="Marcador de contenido 2">
            <a:extLst>
              <a:ext uri="{FF2B5EF4-FFF2-40B4-BE49-F238E27FC236}">
                <a16:creationId xmlns:a16="http://schemas.microsoft.com/office/drawing/2014/main" xmlns="" id="{E7E5E737-84C7-482A-9662-A0C761CAD442}"/>
              </a:ext>
            </a:extLst>
          </p:cNvPr>
          <p:cNvSpPr>
            <a:spLocks noGrp="1"/>
          </p:cNvSpPr>
          <p:nvPr>
            <p:ph idx="1"/>
          </p:nvPr>
        </p:nvSpPr>
        <p:spPr>
          <a:xfrm>
            <a:off x="1154954" y="2443397"/>
            <a:ext cx="8825659" cy="3837481"/>
          </a:xfrm>
        </p:spPr>
        <p:txBody>
          <a:bodyPr>
            <a:normAutofit lnSpcReduction="10000"/>
          </a:bodyPr>
          <a:lstStyle/>
          <a:p>
            <a:pPr algn="just"/>
            <a:r>
              <a:rPr lang="es-GT" sz="2000" dirty="0"/>
              <a:t>Contenido en el artículo 12 de la Constitución Política, que consagra el Derecho de Defensa, de la manera siguiente: </a:t>
            </a:r>
          </a:p>
          <a:p>
            <a:pPr algn="just"/>
            <a:r>
              <a:rPr lang="es-GT" sz="2000" b="1" i="1" dirty="0"/>
              <a:t>“La defensa de la persona y sus derechos son inviolables. Nadie podrá ser condenado, ni privado de sus derechos, sin haber sido citado, oído y vencido en proceso legal ante juez o tribunal competente y preestablecido (...) que no estén preestablecidos legalmente”. </a:t>
            </a:r>
            <a:endParaRPr lang="es-GT" sz="2000" b="1" dirty="0"/>
          </a:p>
          <a:p>
            <a:pPr algn="just"/>
            <a:r>
              <a:rPr lang="es-GT" sz="2000" dirty="0"/>
              <a:t>En el ámbito tributario debe entenderse que, para poder afectar los derechos patrimoniales de la persona, por el pago de impuestos en favor del Estado e imponer una sanción administrativa, debe observarse todo un procedimiento previo, en este caso regulado por el Código Tributaria.</a:t>
            </a:r>
          </a:p>
        </p:txBody>
      </p:sp>
    </p:spTree>
    <p:extLst>
      <p:ext uri="{BB962C8B-B14F-4D97-AF65-F5344CB8AC3E}">
        <p14:creationId xmlns:p14="http://schemas.microsoft.com/office/powerpoint/2010/main" val="4098382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7CEB71-9D36-4962-AB28-77C49326CBFE}"/>
              </a:ext>
            </a:extLst>
          </p:cNvPr>
          <p:cNvSpPr>
            <a:spLocks noGrp="1"/>
          </p:cNvSpPr>
          <p:nvPr>
            <p:ph type="title"/>
          </p:nvPr>
        </p:nvSpPr>
        <p:spPr/>
        <p:txBody>
          <a:bodyPr/>
          <a:lstStyle/>
          <a:p>
            <a:r>
              <a:rPr lang="es-GT" dirty="0"/>
              <a:t>Debido Proceso</a:t>
            </a:r>
          </a:p>
        </p:txBody>
      </p:sp>
      <p:sp>
        <p:nvSpPr>
          <p:cNvPr id="3" name="Marcador de contenido 2">
            <a:extLst>
              <a:ext uri="{FF2B5EF4-FFF2-40B4-BE49-F238E27FC236}">
                <a16:creationId xmlns:a16="http://schemas.microsoft.com/office/drawing/2014/main" xmlns="" id="{BCF0B4CA-BE03-40AB-8B22-6A43F6D792C0}"/>
              </a:ext>
            </a:extLst>
          </p:cNvPr>
          <p:cNvSpPr>
            <a:spLocks noGrp="1"/>
          </p:cNvSpPr>
          <p:nvPr>
            <p:ph idx="1"/>
          </p:nvPr>
        </p:nvSpPr>
        <p:spPr/>
        <p:txBody>
          <a:bodyPr>
            <a:normAutofit fontScale="85000" lnSpcReduction="10000"/>
          </a:bodyPr>
          <a:lstStyle/>
          <a:p>
            <a:pPr algn="just">
              <a:lnSpc>
                <a:spcPct val="120000"/>
              </a:lnSpc>
            </a:pPr>
            <a:r>
              <a:rPr lang="es-GT" sz="2400" dirty="0"/>
              <a:t>El Procedimiento Administrativo Tributario encarna en sí mismo el principio constitucional del debido proceso, dado que en él se expresan las etapas que debe agotar la Administración Tributaria, como ente que ejerce la verificación de la determinación tributaria, </a:t>
            </a:r>
            <a:r>
              <a:rPr lang="es-GT" sz="2400" b="1" dirty="0"/>
              <a:t>expresando sus objeciones </a:t>
            </a:r>
            <a:r>
              <a:rPr lang="es-GT" sz="2400" dirty="0"/>
              <a:t>a los contribuyentes sobre el cumplimiento de sus obligaciones tributarias, confiriere audiencia, recibe los argumentos técnicos o legales y pruebas, valora y determina la existencia o no de la infracción tributaria, en una resolución final debidamente razonada. </a:t>
            </a:r>
          </a:p>
        </p:txBody>
      </p:sp>
    </p:spTree>
    <p:extLst>
      <p:ext uri="{BB962C8B-B14F-4D97-AF65-F5344CB8AC3E}">
        <p14:creationId xmlns:p14="http://schemas.microsoft.com/office/powerpoint/2010/main" val="4025795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44F85A4-3626-4CF5-B6EB-6D180111D8A4}"/>
              </a:ext>
            </a:extLst>
          </p:cNvPr>
          <p:cNvSpPr>
            <a:spLocks noGrp="1"/>
          </p:cNvSpPr>
          <p:nvPr>
            <p:ph type="title"/>
          </p:nvPr>
        </p:nvSpPr>
        <p:spPr/>
        <p:txBody>
          <a:bodyPr/>
          <a:lstStyle/>
          <a:p>
            <a:r>
              <a:rPr lang="es-GT" dirty="0"/>
              <a:t>Objetivo de la prueba</a:t>
            </a:r>
          </a:p>
        </p:txBody>
      </p:sp>
      <p:sp>
        <p:nvSpPr>
          <p:cNvPr id="3" name="Marcador de contenido 2">
            <a:extLst>
              <a:ext uri="{FF2B5EF4-FFF2-40B4-BE49-F238E27FC236}">
                <a16:creationId xmlns:a16="http://schemas.microsoft.com/office/drawing/2014/main" xmlns="" id="{B1A8AE90-81FE-406A-9AA7-2AA2F3E44CAC}"/>
              </a:ext>
            </a:extLst>
          </p:cNvPr>
          <p:cNvSpPr>
            <a:spLocks noGrp="1"/>
          </p:cNvSpPr>
          <p:nvPr>
            <p:ph idx="1"/>
          </p:nvPr>
        </p:nvSpPr>
        <p:spPr/>
        <p:txBody>
          <a:bodyPr>
            <a:normAutofit/>
          </a:bodyPr>
          <a:lstStyle/>
          <a:p>
            <a:pPr algn="just"/>
            <a:r>
              <a:rPr lang="es-GT" sz="2400" dirty="0"/>
              <a:t>Demostrar</a:t>
            </a:r>
            <a:r>
              <a:rPr lang="es-GT" sz="2400" b="1" dirty="0"/>
              <a:t> </a:t>
            </a:r>
            <a:r>
              <a:rPr lang="es-GT" sz="2400" dirty="0"/>
              <a:t>el </a:t>
            </a:r>
            <a:r>
              <a:rPr lang="es-GT" sz="2400" b="1" dirty="0"/>
              <a:t>nacimiento</a:t>
            </a:r>
            <a:r>
              <a:rPr lang="es-GT" sz="2400" dirty="0"/>
              <a:t> del </a:t>
            </a:r>
            <a:r>
              <a:rPr lang="es-GT" sz="2400" b="1" dirty="0"/>
              <a:t>hecho generador</a:t>
            </a:r>
            <a:r>
              <a:rPr lang="es-GT" sz="2400" dirty="0"/>
              <a:t> previsto en la ley, el </a:t>
            </a:r>
            <a:r>
              <a:rPr lang="es-GT" sz="2400" b="1" dirty="0"/>
              <a:t>cumplimiento</a:t>
            </a:r>
            <a:r>
              <a:rPr lang="es-GT" sz="2400" dirty="0"/>
              <a:t> o bien el </a:t>
            </a:r>
            <a:r>
              <a:rPr lang="es-GT" sz="2400" b="1" dirty="0"/>
              <a:t>incumplimiento</a:t>
            </a:r>
            <a:r>
              <a:rPr lang="es-GT" sz="2400" dirty="0"/>
              <a:t> de las </a:t>
            </a:r>
            <a:r>
              <a:rPr lang="es-GT" sz="2400" b="1" dirty="0"/>
              <a:t>obligaciones tributarias </a:t>
            </a:r>
            <a:r>
              <a:rPr lang="es-GT" sz="2400" dirty="0"/>
              <a:t>del sujeto pasivo, brindando certeza de los hechos.</a:t>
            </a:r>
          </a:p>
        </p:txBody>
      </p:sp>
    </p:spTree>
    <p:extLst>
      <p:ext uri="{BB962C8B-B14F-4D97-AF65-F5344CB8AC3E}">
        <p14:creationId xmlns:p14="http://schemas.microsoft.com/office/powerpoint/2010/main" val="156655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E1D97C-6345-4949-B61C-75BB44DFDD62}"/>
              </a:ext>
            </a:extLst>
          </p:cNvPr>
          <p:cNvSpPr>
            <a:spLocks noGrp="1"/>
          </p:cNvSpPr>
          <p:nvPr>
            <p:ph type="title"/>
          </p:nvPr>
        </p:nvSpPr>
        <p:spPr/>
        <p:txBody>
          <a:bodyPr/>
          <a:lstStyle/>
          <a:p>
            <a:r>
              <a:rPr lang="es-GT" dirty="0"/>
              <a:t>Importancia de la prueba</a:t>
            </a:r>
          </a:p>
        </p:txBody>
      </p:sp>
      <p:sp>
        <p:nvSpPr>
          <p:cNvPr id="3" name="Marcador de contenido 2">
            <a:extLst>
              <a:ext uri="{FF2B5EF4-FFF2-40B4-BE49-F238E27FC236}">
                <a16:creationId xmlns:a16="http://schemas.microsoft.com/office/drawing/2014/main" xmlns="" id="{7F19FF86-7521-4A03-B14B-D12B8317D80B}"/>
              </a:ext>
            </a:extLst>
          </p:cNvPr>
          <p:cNvSpPr>
            <a:spLocks noGrp="1"/>
          </p:cNvSpPr>
          <p:nvPr>
            <p:ph idx="1"/>
          </p:nvPr>
        </p:nvSpPr>
        <p:spPr/>
        <p:txBody>
          <a:bodyPr>
            <a:normAutofit/>
          </a:bodyPr>
          <a:lstStyle/>
          <a:p>
            <a:pPr algn="just">
              <a:lnSpc>
                <a:spcPct val="110000"/>
              </a:lnSpc>
            </a:pPr>
            <a:r>
              <a:rPr lang="es-GT" sz="2400" dirty="0"/>
              <a:t>Radica en su capacidad para demostrar la verdad real y material de los hechos controvertidos en el proceso, y a al vez, es </a:t>
            </a:r>
            <a:r>
              <a:rPr lang="es-GT" sz="2400" b="1" dirty="0"/>
              <a:t>garantía contra la arbitrariedad </a:t>
            </a:r>
            <a:r>
              <a:rPr lang="es-GT" sz="2400" dirty="0"/>
              <a:t>que puede tener las decisiones judiciales, o de funcionarios dentro de un procedimiento administrativo, siendo el </a:t>
            </a:r>
            <a:r>
              <a:rPr lang="es-GT" sz="2400" b="1" dirty="0"/>
              <a:t>fin inmediato la búsqueda y comprobación de la verdad</a:t>
            </a:r>
            <a:r>
              <a:rPr lang="es-GT" sz="2400" dirty="0"/>
              <a:t>, por las partes en el Procedimiento Administrativo Tributario.</a:t>
            </a:r>
          </a:p>
        </p:txBody>
      </p:sp>
    </p:spTree>
    <p:extLst>
      <p:ext uri="{BB962C8B-B14F-4D97-AF65-F5344CB8AC3E}">
        <p14:creationId xmlns:p14="http://schemas.microsoft.com/office/powerpoint/2010/main" val="112480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A75489-60E1-4F4D-900D-EB6BA3D69171}"/>
              </a:ext>
            </a:extLst>
          </p:cNvPr>
          <p:cNvSpPr>
            <a:spLocks noGrp="1"/>
          </p:cNvSpPr>
          <p:nvPr>
            <p:ph type="title"/>
          </p:nvPr>
        </p:nvSpPr>
        <p:spPr/>
        <p:txBody>
          <a:bodyPr/>
          <a:lstStyle/>
          <a:p>
            <a:r>
              <a:rPr lang="es-GT" dirty="0"/>
              <a:t>Procedimiento Administrativo</a:t>
            </a:r>
          </a:p>
        </p:txBody>
      </p:sp>
      <p:sp>
        <p:nvSpPr>
          <p:cNvPr id="3" name="Marcador de contenido 2">
            <a:extLst>
              <a:ext uri="{FF2B5EF4-FFF2-40B4-BE49-F238E27FC236}">
                <a16:creationId xmlns:a16="http://schemas.microsoft.com/office/drawing/2014/main" xmlns="" id="{66274EE0-0E3A-4E7B-AC5C-0C7F9DAD8F48}"/>
              </a:ext>
            </a:extLst>
          </p:cNvPr>
          <p:cNvSpPr>
            <a:spLocks noGrp="1"/>
          </p:cNvSpPr>
          <p:nvPr>
            <p:ph idx="1"/>
          </p:nvPr>
        </p:nvSpPr>
        <p:spPr/>
        <p:txBody>
          <a:bodyPr>
            <a:normAutofit lnSpcReduction="10000"/>
          </a:bodyPr>
          <a:lstStyle/>
          <a:p>
            <a:pPr algn="just">
              <a:lnSpc>
                <a:spcPct val="110000"/>
              </a:lnSpc>
            </a:pPr>
            <a:r>
              <a:rPr lang="es-GT" sz="2400" smtClean="0"/>
              <a:t>La </a:t>
            </a:r>
            <a:r>
              <a:rPr lang="es-GT" sz="2400" dirty="0"/>
              <a:t>prueba es un </a:t>
            </a:r>
            <a:r>
              <a:rPr lang="es-GT" sz="2400" b="1" dirty="0"/>
              <a:t>instrumento</a:t>
            </a:r>
            <a:r>
              <a:rPr lang="es-GT" sz="2400" dirty="0"/>
              <a:t> que prueba la existencia del </a:t>
            </a:r>
            <a:r>
              <a:rPr lang="es-GT" sz="2400" b="1" dirty="0"/>
              <a:t>hecho generador, la base imponible y la cuantía del tributo</a:t>
            </a:r>
            <a:r>
              <a:rPr lang="es-GT" sz="2400" dirty="0"/>
              <a:t>, a esta operación se denomina determinación tributaria expresada por medio de un acto escrito, de autoridad competente, debidamente motivado. Teniendo en cuenta que </a:t>
            </a:r>
            <a:r>
              <a:rPr lang="es-GT" sz="2400" b="1" dirty="0"/>
              <a:t>a falta de pruebas </a:t>
            </a:r>
            <a:r>
              <a:rPr lang="es-GT" sz="2400" dirty="0"/>
              <a:t>que den fe de la existencia de lo ya mencionado, se realizará la </a:t>
            </a:r>
            <a:r>
              <a:rPr lang="es-GT" sz="2400" b="1" dirty="0"/>
              <a:t>determinación de oficio sobre base presunta</a:t>
            </a:r>
            <a:r>
              <a:rPr lang="es-GT" sz="2400" dirty="0"/>
              <a:t>.</a:t>
            </a:r>
          </a:p>
          <a:p>
            <a:endParaRPr lang="es-GT" dirty="0"/>
          </a:p>
        </p:txBody>
      </p:sp>
    </p:spTree>
    <p:extLst>
      <p:ext uri="{BB962C8B-B14F-4D97-AF65-F5344CB8AC3E}">
        <p14:creationId xmlns:p14="http://schemas.microsoft.com/office/powerpoint/2010/main" val="191482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5BB70DE-401B-4729-9366-257DAAD1EA55}"/>
              </a:ext>
            </a:extLst>
          </p:cNvPr>
          <p:cNvPicPr>
            <a:picLocks noChangeAspect="1"/>
          </p:cNvPicPr>
          <p:nvPr/>
        </p:nvPicPr>
        <p:blipFill>
          <a:blip r:embed="rId2"/>
          <a:stretch>
            <a:fillRect/>
          </a:stretch>
        </p:blipFill>
        <p:spPr>
          <a:xfrm>
            <a:off x="2218544" y="1037235"/>
            <a:ext cx="7465102" cy="4976735"/>
          </a:xfrm>
          <a:prstGeom prst="rect">
            <a:avLst/>
          </a:prstGeom>
        </p:spPr>
      </p:pic>
    </p:spTree>
    <p:extLst>
      <p:ext uri="{BB962C8B-B14F-4D97-AF65-F5344CB8AC3E}">
        <p14:creationId xmlns:p14="http://schemas.microsoft.com/office/powerpoint/2010/main" val="1969865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1023</TotalTime>
  <Words>1730</Words>
  <Application>Microsoft Office PowerPoint</Application>
  <PresentationFormat>Panorámica</PresentationFormat>
  <Paragraphs>83</Paragraphs>
  <Slides>27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Century Gothic</vt:lpstr>
      <vt:lpstr>Wingdings 3</vt:lpstr>
      <vt:lpstr>Sala de reuniones Ion</vt:lpstr>
      <vt:lpstr>La Prueba en el Procedimiento Administrativo Tributario.</vt:lpstr>
      <vt:lpstr>Tanto vale no tener derecho como no poder probarlo.</vt:lpstr>
      <vt:lpstr>Presentación de PowerPoint</vt:lpstr>
      <vt:lpstr>Debido Proceso</vt:lpstr>
      <vt:lpstr>Debido Proceso</vt:lpstr>
      <vt:lpstr>Objetivo de la prueba</vt:lpstr>
      <vt:lpstr>Importancia de la prueba</vt:lpstr>
      <vt:lpstr>Procedimiento Administrativo</vt:lpstr>
      <vt:lpstr>Presentación de PowerPoint</vt:lpstr>
      <vt:lpstr>Procedimiento Administrativo.</vt:lpstr>
      <vt:lpstr>Procedimiento Administrativo.</vt:lpstr>
      <vt:lpstr>Modelo Código Tributario CIAT</vt:lpstr>
      <vt:lpstr>Modelo Código Tributario CIAT</vt:lpstr>
      <vt:lpstr>Medios de Prueba (Art. 142 “A” CT)</vt:lpstr>
      <vt:lpstr>Normas Aplicables (Art. 168 CT)</vt:lpstr>
      <vt:lpstr>Medios de Prueba (Art. 168 CPCyM)</vt:lpstr>
      <vt:lpstr>Carga de la Prueba (Art. 126 CPCyM)</vt:lpstr>
      <vt:lpstr>Carga de la Prueba</vt:lpstr>
      <vt:lpstr>Periodo de Prueba (Art. 143 CT)</vt:lpstr>
      <vt:lpstr>Apreciación de la prueba (Art. 127 CPCy M)</vt:lpstr>
      <vt:lpstr>Límites al deber de proporcionar información.</vt:lpstr>
      <vt:lpstr>Sistemas de valoración</vt:lpstr>
      <vt:lpstr>Prueba legal o tasada</vt:lpstr>
      <vt:lpstr>Libre convicción</vt:lpstr>
      <vt:lpstr>Sana critica</vt:lpstr>
      <vt:lpstr>Quien tiene un derecho y carece de pruebas para hacerlas valer ante los tribunales, no tiene más que la sombra de un derecho. </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Prueba en Materia Tributaria.</dc:title>
  <dc:creator>Marvin Sajquim</dc:creator>
  <cp:lastModifiedBy>INGRID DE LEON</cp:lastModifiedBy>
  <cp:revision>50</cp:revision>
  <dcterms:created xsi:type="dcterms:W3CDTF">2019-02-07T20:46:29Z</dcterms:created>
  <dcterms:modified xsi:type="dcterms:W3CDTF">2019-02-14T19:08:51Z</dcterms:modified>
</cp:coreProperties>
</file>