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258" r:id="rId2"/>
    <p:sldId id="368" r:id="rId3"/>
    <p:sldId id="293" r:id="rId4"/>
    <p:sldId id="374" r:id="rId5"/>
    <p:sldId id="373" r:id="rId6"/>
    <p:sldId id="375" r:id="rId7"/>
    <p:sldId id="376" r:id="rId8"/>
    <p:sldId id="369" r:id="rId9"/>
    <p:sldId id="308" r:id="rId10"/>
    <p:sldId id="322" r:id="rId11"/>
    <p:sldId id="309" r:id="rId12"/>
    <p:sldId id="323" r:id="rId13"/>
    <p:sldId id="324" r:id="rId14"/>
    <p:sldId id="325" r:id="rId15"/>
    <p:sldId id="326" r:id="rId16"/>
    <p:sldId id="327" r:id="rId17"/>
    <p:sldId id="328" r:id="rId18"/>
    <p:sldId id="329" r:id="rId19"/>
    <p:sldId id="330" r:id="rId20"/>
    <p:sldId id="339" r:id="rId21"/>
    <p:sldId id="340" r:id="rId22"/>
    <p:sldId id="341" r:id="rId23"/>
    <p:sldId id="342" r:id="rId24"/>
    <p:sldId id="343" r:id="rId25"/>
    <p:sldId id="371" r:id="rId26"/>
    <p:sldId id="370" r:id="rId27"/>
    <p:sldId id="344" r:id="rId28"/>
    <p:sldId id="345" r:id="rId29"/>
    <p:sldId id="346" r:id="rId30"/>
    <p:sldId id="347" r:id="rId31"/>
    <p:sldId id="348" r:id="rId32"/>
    <p:sldId id="349" r:id="rId33"/>
    <p:sldId id="350" r:id="rId34"/>
    <p:sldId id="351" r:id="rId35"/>
    <p:sldId id="352" r:id="rId36"/>
    <p:sldId id="353" r:id="rId37"/>
    <p:sldId id="354" r:id="rId38"/>
    <p:sldId id="355" r:id="rId39"/>
    <p:sldId id="356" r:id="rId40"/>
    <p:sldId id="357" r:id="rId41"/>
    <p:sldId id="358" r:id="rId42"/>
    <p:sldId id="359" r:id="rId43"/>
    <p:sldId id="360" r:id="rId44"/>
    <p:sldId id="361" r:id="rId45"/>
    <p:sldId id="362" r:id="rId46"/>
    <p:sldId id="363" r:id="rId47"/>
    <p:sldId id="364" r:id="rId48"/>
    <p:sldId id="365" r:id="rId49"/>
    <p:sldId id="366" r:id="rId50"/>
    <p:sldId id="367" r:id="rId51"/>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3" d="100"/>
          <a:sy n="83" d="100"/>
        </p:scale>
        <p:origin x="-96" y="-1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077670-EC52-824B-B43E-099B3A53804E}" type="doc">
      <dgm:prSet loTypeId="urn:microsoft.com/office/officeart/2005/8/layout/vList6" loCatId="" qsTypeId="urn:microsoft.com/office/officeart/2005/8/quickstyle/simple4" qsCatId="simple" csTypeId="urn:microsoft.com/office/officeart/2005/8/colors/accent1_2" csCatId="accent1" phldr="1"/>
      <dgm:spPr/>
      <dgm:t>
        <a:bodyPr/>
        <a:lstStyle/>
        <a:p>
          <a:endParaRPr lang="es-ES"/>
        </a:p>
      </dgm:t>
    </dgm:pt>
    <dgm:pt modelId="{77202952-F149-A242-8BF4-41925395968A}">
      <dgm:prSet phldrT="[Texto]"/>
      <dgm:spPr/>
      <dgm:t>
        <a:bodyPr/>
        <a:lstStyle/>
        <a:p>
          <a:r>
            <a:rPr lang="es-ES" dirty="0" smtClean="0"/>
            <a:t>Autoridad Administrativa</a:t>
          </a:r>
          <a:endParaRPr lang="es-ES" dirty="0"/>
        </a:p>
      </dgm:t>
    </dgm:pt>
    <dgm:pt modelId="{5F63C297-05B5-AA40-BC2B-8CF08BB0FAE8}" type="parTrans" cxnId="{D9E670EE-2116-824C-9117-436F89EC972C}">
      <dgm:prSet/>
      <dgm:spPr/>
      <dgm:t>
        <a:bodyPr/>
        <a:lstStyle/>
        <a:p>
          <a:endParaRPr lang="es-ES"/>
        </a:p>
      </dgm:t>
    </dgm:pt>
    <dgm:pt modelId="{C6B2174A-1184-C044-9617-0D3D639E34D4}" type="sibTrans" cxnId="{D9E670EE-2116-824C-9117-436F89EC972C}">
      <dgm:prSet/>
      <dgm:spPr/>
      <dgm:t>
        <a:bodyPr/>
        <a:lstStyle/>
        <a:p>
          <a:endParaRPr lang="es-ES"/>
        </a:p>
      </dgm:t>
    </dgm:pt>
    <dgm:pt modelId="{2691CE6D-33EF-554B-A558-7697578C9745}">
      <dgm:prSet phldrT="[Texto]"/>
      <dgm:spPr/>
      <dgm:t>
        <a:bodyPr/>
        <a:lstStyle/>
        <a:p>
          <a:r>
            <a:rPr lang="es-ES" dirty="0" smtClean="0"/>
            <a:t>Legalidad, haciendo valer violaciones.</a:t>
          </a:r>
          <a:endParaRPr lang="es-ES" dirty="0"/>
        </a:p>
      </dgm:t>
    </dgm:pt>
    <dgm:pt modelId="{FEF182F6-AEEB-2A45-BAF7-625E01F92108}" type="parTrans" cxnId="{0C1EE6DE-B1BA-9F47-93EC-1C9F15CD6D80}">
      <dgm:prSet/>
      <dgm:spPr/>
      <dgm:t>
        <a:bodyPr/>
        <a:lstStyle/>
        <a:p>
          <a:endParaRPr lang="es-ES"/>
        </a:p>
      </dgm:t>
    </dgm:pt>
    <dgm:pt modelId="{0CD25B2E-23A2-E948-8E62-C487ECF0EF38}" type="sibTrans" cxnId="{0C1EE6DE-B1BA-9F47-93EC-1C9F15CD6D80}">
      <dgm:prSet/>
      <dgm:spPr/>
      <dgm:t>
        <a:bodyPr/>
        <a:lstStyle/>
        <a:p>
          <a:endParaRPr lang="es-ES"/>
        </a:p>
      </dgm:t>
    </dgm:pt>
    <dgm:pt modelId="{68D5EFA0-C0DA-E240-8947-2897BC4C19E9}">
      <dgm:prSet phldrT="[Texto]"/>
      <dgm:spPr/>
      <dgm:t>
        <a:bodyPr/>
        <a:lstStyle/>
        <a:p>
          <a:r>
            <a:rPr lang="es-ES" dirty="0" smtClean="0"/>
            <a:t>Tribunal Constitucional (AMPARO)</a:t>
          </a:r>
          <a:endParaRPr lang="es-ES" dirty="0"/>
        </a:p>
      </dgm:t>
    </dgm:pt>
    <dgm:pt modelId="{1F7FE771-F517-454D-AB77-2E43DF37CD74}" type="parTrans" cxnId="{6B6C608F-8A82-3C4C-A45A-26F72C849D52}">
      <dgm:prSet/>
      <dgm:spPr/>
      <dgm:t>
        <a:bodyPr/>
        <a:lstStyle/>
        <a:p>
          <a:endParaRPr lang="es-ES"/>
        </a:p>
      </dgm:t>
    </dgm:pt>
    <dgm:pt modelId="{80EC64AD-A810-E347-9772-1268ED367588}" type="sibTrans" cxnId="{6B6C608F-8A82-3C4C-A45A-26F72C849D52}">
      <dgm:prSet/>
      <dgm:spPr/>
      <dgm:t>
        <a:bodyPr/>
        <a:lstStyle/>
        <a:p>
          <a:endParaRPr lang="es-ES"/>
        </a:p>
      </dgm:t>
    </dgm:pt>
    <dgm:pt modelId="{A1447E30-D932-5E47-BE36-62F6F081D920}">
      <dgm:prSet/>
      <dgm:spPr/>
      <dgm:t>
        <a:bodyPr/>
        <a:lstStyle/>
        <a:p>
          <a:r>
            <a:rPr lang="es-ES" dirty="0" smtClean="0"/>
            <a:t>TFJA</a:t>
          </a:r>
          <a:endParaRPr lang="es-ES" dirty="0"/>
        </a:p>
      </dgm:t>
    </dgm:pt>
    <dgm:pt modelId="{1E4B46B4-BE44-F547-A266-A0E36543BA8E}" type="parTrans" cxnId="{15E56C76-13B5-D94D-B506-3AA119390F8D}">
      <dgm:prSet/>
      <dgm:spPr/>
      <dgm:t>
        <a:bodyPr/>
        <a:lstStyle/>
        <a:p>
          <a:endParaRPr lang="es-ES"/>
        </a:p>
      </dgm:t>
    </dgm:pt>
    <dgm:pt modelId="{9CA0289E-AC43-984C-BA99-F5E39FD29104}" type="sibTrans" cxnId="{15E56C76-13B5-D94D-B506-3AA119390F8D}">
      <dgm:prSet/>
      <dgm:spPr/>
      <dgm:t>
        <a:bodyPr/>
        <a:lstStyle/>
        <a:p>
          <a:endParaRPr lang="es-ES"/>
        </a:p>
      </dgm:t>
    </dgm:pt>
    <dgm:pt modelId="{79CADFFB-01F0-4542-BEF4-DA249F881775}">
      <dgm:prSet phldrT="[Texto]"/>
      <dgm:spPr/>
      <dgm:t>
        <a:bodyPr/>
        <a:lstStyle/>
        <a:p>
          <a:r>
            <a:rPr lang="es-ES" dirty="0" smtClean="0"/>
            <a:t>Control Concentrado.</a:t>
          </a:r>
          <a:endParaRPr lang="es-ES" dirty="0"/>
        </a:p>
      </dgm:t>
    </dgm:pt>
    <dgm:pt modelId="{1D923070-A755-E849-8A45-A5A2703E05A2}" type="sibTrans" cxnId="{D5C2B56E-E640-AF42-8093-5EE3706037F5}">
      <dgm:prSet/>
      <dgm:spPr/>
      <dgm:t>
        <a:bodyPr/>
        <a:lstStyle/>
        <a:p>
          <a:endParaRPr lang="es-ES"/>
        </a:p>
      </dgm:t>
    </dgm:pt>
    <dgm:pt modelId="{8D7E05B2-D688-1543-9298-40318C11BDB1}" type="parTrans" cxnId="{D5C2B56E-E640-AF42-8093-5EE3706037F5}">
      <dgm:prSet/>
      <dgm:spPr/>
      <dgm:t>
        <a:bodyPr/>
        <a:lstStyle/>
        <a:p>
          <a:endParaRPr lang="es-ES"/>
        </a:p>
      </dgm:t>
    </dgm:pt>
    <dgm:pt modelId="{4E29BB23-0A01-3C4C-94ED-8421D16648C0}">
      <dgm:prSet phldrT="[Texto]"/>
      <dgm:spPr/>
      <dgm:t>
        <a:bodyPr/>
        <a:lstStyle/>
        <a:p>
          <a:r>
            <a:rPr lang="es-ES" dirty="0" smtClean="0"/>
            <a:t>Control Difuso.</a:t>
          </a:r>
          <a:endParaRPr lang="es-ES" dirty="0"/>
        </a:p>
      </dgm:t>
    </dgm:pt>
    <dgm:pt modelId="{6000A23C-2A46-2344-A599-A09909A70478}" type="parTrans" cxnId="{8217DA22-7012-BA40-BB92-82452ED3F7E6}">
      <dgm:prSet/>
      <dgm:spPr/>
      <dgm:t>
        <a:bodyPr/>
        <a:lstStyle/>
        <a:p>
          <a:endParaRPr lang="es-ES"/>
        </a:p>
      </dgm:t>
    </dgm:pt>
    <dgm:pt modelId="{4A1554FB-634A-B241-871F-207676D920F2}" type="sibTrans" cxnId="{8217DA22-7012-BA40-BB92-82452ED3F7E6}">
      <dgm:prSet/>
      <dgm:spPr/>
      <dgm:t>
        <a:bodyPr/>
        <a:lstStyle/>
        <a:p>
          <a:endParaRPr lang="es-ES"/>
        </a:p>
      </dgm:t>
    </dgm:pt>
    <dgm:pt modelId="{C3B23BDF-C8F5-C241-B9A6-777747F9362B}" type="pres">
      <dgm:prSet presAssocID="{11077670-EC52-824B-B43E-099B3A53804E}" presName="Name0" presStyleCnt="0">
        <dgm:presLayoutVars>
          <dgm:dir/>
          <dgm:animLvl val="lvl"/>
          <dgm:resizeHandles/>
        </dgm:presLayoutVars>
      </dgm:prSet>
      <dgm:spPr/>
      <dgm:t>
        <a:bodyPr/>
        <a:lstStyle/>
        <a:p>
          <a:endParaRPr lang="es-ES"/>
        </a:p>
      </dgm:t>
    </dgm:pt>
    <dgm:pt modelId="{166689EF-DA7E-5A4F-922F-886D6E372A32}" type="pres">
      <dgm:prSet presAssocID="{77202952-F149-A242-8BF4-41925395968A}" presName="linNode" presStyleCnt="0"/>
      <dgm:spPr/>
    </dgm:pt>
    <dgm:pt modelId="{F1B98046-C4FA-8449-B85F-E302B9ECC850}" type="pres">
      <dgm:prSet presAssocID="{77202952-F149-A242-8BF4-41925395968A}" presName="parentShp" presStyleLbl="node1" presStyleIdx="0" presStyleCnt="3">
        <dgm:presLayoutVars>
          <dgm:bulletEnabled val="1"/>
        </dgm:presLayoutVars>
      </dgm:prSet>
      <dgm:spPr/>
      <dgm:t>
        <a:bodyPr/>
        <a:lstStyle/>
        <a:p>
          <a:endParaRPr lang="es-ES"/>
        </a:p>
      </dgm:t>
    </dgm:pt>
    <dgm:pt modelId="{928C2AE1-CBA1-8F4F-AC87-E6A22D180795}" type="pres">
      <dgm:prSet presAssocID="{77202952-F149-A242-8BF4-41925395968A}" presName="childShp" presStyleLbl="bgAccFollowNode1" presStyleIdx="0" presStyleCnt="3">
        <dgm:presLayoutVars>
          <dgm:bulletEnabled val="1"/>
        </dgm:presLayoutVars>
      </dgm:prSet>
      <dgm:spPr/>
      <dgm:t>
        <a:bodyPr/>
        <a:lstStyle/>
        <a:p>
          <a:endParaRPr lang="es-ES"/>
        </a:p>
      </dgm:t>
    </dgm:pt>
    <dgm:pt modelId="{4743DB47-8EC4-B844-8BFE-6477C92AD63D}" type="pres">
      <dgm:prSet presAssocID="{C6B2174A-1184-C044-9617-0D3D639E34D4}" presName="spacing" presStyleCnt="0"/>
      <dgm:spPr/>
    </dgm:pt>
    <dgm:pt modelId="{DB7807FC-567D-C842-BA99-E157263D78C7}" type="pres">
      <dgm:prSet presAssocID="{A1447E30-D932-5E47-BE36-62F6F081D920}" presName="linNode" presStyleCnt="0"/>
      <dgm:spPr/>
    </dgm:pt>
    <dgm:pt modelId="{73952C18-6BBF-8841-B05D-B8F1DAF446D0}" type="pres">
      <dgm:prSet presAssocID="{A1447E30-D932-5E47-BE36-62F6F081D920}" presName="parentShp" presStyleLbl="node1" presStyleIdx="1" presStyleCnt="3">
        <dgm:presLayoutVars>
          <dgm:bulletEnabled val="1"/>
        </dgm:presLayoutVars>
      </dgm:prSet>
      <dgm:spPr/>
      <dgm:t>
        <a:bodyPr/>
        <a:lstStyle/>
        <a:p>
          <a:endParaRPr lang="es-ES"/>
        </a:p>
      </dgm:t>
    </dgm:pt>
    <dgm:pt modelId="{9724C29F-AF38-A341-904F-D98318DF8245}" type="pres">
      <dgm:prSet presAssocID="{A1447E30-D932-5E47-BE36-62F6F081D920}" presName="childShp" presStyleLbl="bgAccFollowNode1" presStyleIdx="1" presStyleCnt="3" custLinFactNeighborY="-1205">
        <dgm:presLayoutVars>
          <dgm:bulletEnabled val="1"/>
        </dgm:presLayoutVars>
      </dgm:prSet>
      <dgm:spPr/>
      <dgm:t>
        <a:bodyPr/>
        <a:lstStyle/>
        <a:p>
          <a:endParaRPr lang="es-ES"/>
        </a:p>
      </dgm:t>
    </dgm:pt>
    <dgm:pt modelId="{C4894865-B45E-7F49-B3C6-20ECA9C3FBAD}" type="pres">
      <dgm:prSet presAssocID="{9CA0289E-AC43-984C-BA99-F5E39FD29104}" presName="spacing" presStyleCnt="0"/>
      <dgm:spPr/>
    </dgm:pt>
    <dgm:pt modelId="{419FA139-8F9F-C249-870C-F4468870FD46}" type="pres">
      <dgm:prSet presAssocID="{68D5EFA0-C0DA-E240-8947-2897BC4C19E9}" presName="linNode" presStyleCnt="0"/>
      <dgm:spPr/>
    </dgm:pt>
    <dgm:pt modelId="{81F99EE7-B73E-8E42-AB10-7ADED65865A7}" type="pres">
      <dgm:prSet presAssocID="{68D5EFA0-C0DA-E240-8947-2897BC4C19E9}" presName="parentShp" presStyleLbl="node1" presStyleIdx="2" presStyleCnt="3">
        <dgm:presLayoutVars>
          <dgm:bulletEnabled val="1"/>
        </dgm:presLayoutVars>
      </dgm:prSet>
      <dgm:spPr/>
      <dgm:t>
        <a:bodyPr/>
        <a:lstStyle/>
        <a:p>
          <a:endParaRPr lang="es-ES"/>
        </a:p>
      </dgm:t>
    </dgm:pt>
    <dgm:pt modelId="{E5D18975-592C-6847-852B-E87847C15B88}" type="pres">
      <dgm:prSet presAssocID="{68D5EFA0-C0DA-E240-8947-2897BC4C19E9}" presName="childShp" presStyleLbl="bgAccFollowNode1" presStyleIdx="2" presStyleCnt="3">
        <dgm:presLayoutVars>
          <dgm:bulletEnabled val="1"/>
        </dgm:presLayoutVars>
      </dgm:prSet>
      <dgm:spPr/>
      <dgm:t>
        <a:bodyPr/>
        <a:lstStyle/>
        <a:p>
          <a:endParaRPr lang="es-ES"/>
        </a:p>
      </dgm:t>
    </dgm:pt>
  </dgm:ptLst>
  <dgm:cxnLst>
    <dgm:cxn modelId="{6B6C608F-8A82-3C4C-A45A-26F72C849D52}" srcId="{11077670-EC52-824B-B43E-099B3A53804E}" destId="{68D5EFA0-C0DA-E240-8947-2897BC4C19E9}" srcOrd="2" destOrd="0" parTransId="{1F7FE771-F517-454D-AB77-2E43DF37CD74}" sibTransId="{80EC64AD-A810-E347-9772-1268ED367588}"/>
    <dgm:cxn modelId="{0C1EE6DE-B1BA-9F47-93EC-1C9F15CD6D80}" srcId="{77202952-F149-A242-8BF4-41925395968A}" destId="{2691CE6D-33EF-554B-A558-7697578C9745}" srcOrd="0" destOrd="0" parTransId="{FEF182F6-AEEB-2A45-BAF7-625E01F92108}" sibTransId="{0CD25B2E-23A2-E948-8E62-C487ECF0EF38}"/>
    <dgm:cxn modelId="{15E56C76-13B5-D94D-B506-3AA119390F8D}" srcId="{11077670-EC52-824B-B43E-099B3A53804E}" destId="{A1447E30-D932-5E47-BE36-62F6F081D920}" srcOrd="1" destOrd="0" parTransId="{1E4B46B4-BE44-F547-A266-A0E36543BA8E}" sibTransId="{9CA0289E-AC43-984C-BA99-F5E39FD29104}"/>
    <dgm:cxn modelId="{A9D1359F-4F06-5D4E-9BD9-0F4CC730D5C2}" type="presOf" srcId="{79CADFFB-01F0-4542-BEF4-DA249F881775}" destId="{E5D18975-592C-6847-852B-E87847C15B88}" srcOrd="0" destOrd="0" presId="urn:microsoft.com/office/officeart/2005/8/layout/vList6"/>
    <dgm:cxn modelId="{D9E670EE-2116-824C-9117-436F89EC972C}" srcId="{11077670-EC52-824B-B43E-099B3A53804E}" destId="{77202952-F149-A242-8BF4-41925395968A}" srcOrd="0" destOrd="0" parTransId="{5F63C297-05B5-AA40-BC2B-8CF08BB0FAE8}" sibTransId="{C6B2174A-1184-C044-9617-0D3D639E34D4}"/>
    <dgm:cxn modelId="{8AFF8AA1-0AC1-594F-A2C9-20976DE4742D}" type="presOf" srcId="{11077670-EC52-824B-B43E-099B3A53804E}" destId="{C3B23BDF-C8F5-C241-B9A6-777747F9362B}" srcOrd="0" destOrd="0" presId="urn:microsoft.com/office/officeart/2005/8/layout/vList6"/>
    <dgm:cxn modelId="{D5C2B56E-E640-AF42-8093-5EE3706037F5}" srcId="{68D5EFA0-C0DA-E240-8947-2897BC4C19E9}" destId="{79CADFFB-01F0-4542-BEF4-DA249F881775}" srcOrd="0" destOrd="0" parTransId="{8D7E05B2-D688-1543-9298-40318C11BDB1}" sibTransId="{1D923070-A755-E849-8A45-A5A2703E05A2}"/>
    <dgm:cxn modelId="{8217DA22-7012-BA40-BB92-82452ED3F7E6}" srcId="{A1447E30-D932-5E47-BE36-62F6F081D920}" destId="{4E29BB23-0A01-3C4C-94ED-8421D16648C0}" srcOrd="0" destOrd="0" parTransId="{6000A23C-2A46-2344-A599-A09909A70478}" sibTransId="{4A1554FB-634A-B241-871F-207676D920F2}"/>
    <dgm:cxn modelId="{52C97A50-53B9-DB4E-B634-F4AED472CB64}" type="presOf" srcId="{2691CE6D-33EF-554B-A558-7697578C9745}" destId="{928C2AE1-CBA1-8F4F-AC87-E6A22D180795}" srcOrd="0" destOrd="0" presId="urn:microsoft.com/office/officeart/2005/8/layout/vList6"/>
    <dgm:cxn modelId="{3E720170-BC40-F246-9D6C-C408C2BA686A}" type="presOf" srcId="{4E29BB23-0A01-3C4C-94ED-8421D16648C0}" destId="{9724C29F-AF38-A341-904F-D98318DF8245}" srcOrd="0" destOrd="0" presId="urn:microsoft.com/office/officeart/2005/8/layout/vList6"/>
    <dgm:cxn modelId="{F7F82EF3-AFD9-D645-BE93-8F250FB5E313}" type="presOf" srcId="{77202952-F149-A242-8BF4-41925395968A}" destId="{F1B98046-C4FA-8449-B85F-E302B9ECC850}" srcOrd="0" destOrd="0" presId="urn:microsoft.com/office/officeart/2005/8/layout/vList6"/>
    <dgm:cxn modelId="{3E02EF66-5F45-3440-91FB-9813CF4531DE}" type="presOf" srcId="{A1447E30-D932-5E47-BE36-62F6F081D920}" destId="{73952C18-6BBF-8841-B05D-B8F1DAF446D0}" srcOrd="0" destOrd="0" presId="urn:microsoft.com/office/officeart/2005/8/layout/vList6"/>
    <dgm:cxn modelId="{D8B922EC-51AB-A54B-88DD-BE6479EFBE2D}" type="presOf" srcId="{68D5EFA0-C0DA-E240-8947-2897BC4C19E9}" destId="{81F99EE7-B73E-8E42-AB10-7ADED65865A7}" srcOrd="0" destOrd="0" presId="urn:microsoft.com/office/officeart/2005/8/layout/vList6"/>
    <dgm:cxn modelId="{EBF62DB4-85FC-E849-A3BF-3B6170AD9D88}" type="presParOf" srcId="{C3B23BDF-C8F5-C241-B9A6-777747F9362B}" destId="{166689EF-DA7E-5A4F-922F-886D6E372A32}" srcOrd="0" destOrd="0" presId="urn:microsoft.com/office/officeart/2005/8/layout/vList6"/>
    <dgm:cxn modelId="{BD04FB83-83E4-8144-86A4-3E8D7FA68BF2}" type="presParOf" srcId="{166689EF-DA7E-5A4F-922F-886D6E372A32}" destId="{F1B98046-C4FA-8449-B85F-E302B9ECC850}" srcOrd="0" destOrd="0" presId="urn:microsoft.com/office/officeart/2005/8/layout/vList6"/>
    <dgm:cxn modelId="{C7485531-D69D-8B45-ACFA-F2512EC6C166}" type="presParOf" srcId="{166689EF-DA7E-5A4F-922F-886D6E372A32}" destId="{928C2AE1-CBA1-8F4F-AC87-E6A22D180795}" srcOrd="1" destOrd="0" presId="urn:microsoft.com/office/officeart/2005/8/layout/vList6"/>
    <dgm:cxn modelId="{178A401A-4A86-374E-A06E-C66BE466D043}" type="presParOf" srcId="{C3B23BDF-C8F5-C241-B9A6-777747F9362B}" destId="{4743DB47-8EC4-B844-8BFE-6477C92AD63D}" srcOrd="1" destOrd="0" presId="urn:microsoft.com/office/officeart/2005/8/layout/vList6"/>
    <dgm:cxn modelId="{7AEB96EB-121F-0E4B-854D-DF44863D752D}" type="presParOf" srcId="{C3B23BDF-C8F5-C241-B9A6-777747F9362B}" destId="{DB7807FC-567D-C842-BA99-E157263D78C7}" srcOrd="2" destOrd="0" presId="urn:microsoft.com/office/officeart/2005/8/layout/vList6"/>
    <dgm:cxn modelId="{D177E06A-0D60-4046-B5C8-FB0A2FDF3429}" type="presParOf" srcId="{DB7807FC-567D-C842-BA99-E157263D78C7}" destId="{73952C18-6BBF-8841-B05D-B8F1DAF446D0}" srcOrd="0" destOrd="0" presId="urn:microsoft.com/office/officeart/2005/8/layout/vList6"/>
    <dgm:cxn modelId="{9DC40FC1-C4A4-F44C-BE70-F526845DD764}" type="presParOf" srcId="{DB7807FC-567D-C842-BA99-E157263D78C7}" destId="{9724C29F-AF38-A341-904F-D98318DF8245}" srcOrd="1" destOrd="0" presId="urn:microsoft.com/office/officeart/2005/8/layout/vList6"/>
    <dgm:cxn modelId="{7939E074-C497-A84D-B15F-611A34593F93}" type="presParOf" srcId="{C3B23BDF-C8F5-C241-B9A6-777747F9362B}" destId="{C4894865-B45E-7F49-B3C6-20ECA9C3FBAD}" srcOrd="3" destOrd="0" presId="urn:microsoft.com/office/officeart/2005/8/layout/vList6"/>
    <dgm:cxn modelId="{A211423C-A88A-6D44-8228-93DE4DAB392B}" type="presParOf" srcId="{C3B23BDF-C8F5-C241-B9A6-777747F9362B}" destId="{419FA139-8F9F-C249-870C-F4468870FD46}" srcOrd="4" destOrd="0" presId="urn:microsoft.com/office/officeart/2005/8/layout/vList6"/>
    <dgm:cxn modelId="{620AF841-9FD8-0B47-B1E5-765244822F84}" type="presParOf" srcId="{419FA139-8F9F-C249-870C-F4468870FD46}" destId="{81F99EE7-B73E-8E42-AB10-7ADED65865A7}" srcOrd="0" destOrd="0" presId="urn:microsoft.com/office/officeart/2005/8/layout/vList6"/>
    <dgm:cxn modelId="{6AEC2AB4-C2DF-484A-8B93-1B46DA9C13B8}" type="presParOf" srcId="{419FA139-8F9F-C249-870C-F4468870FD46}" destId="{E5D18975-592C-6847-852B-E87847C15B8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C2AE1-CBA1-8F4F-AC87-E6A22D180795}">
      <dsp:nvSpPr>
        <dsp:cNvPr id="0" name=""/>
        <dsp:cNvSpPr/>
      </dsp:nvSpPr>
      <dsp:spPr>
        <a:xfrm>
          <a:off x="2438399" y="0"/>
          <a:ext cx="3657600" cy="1269999"/>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228600" lvl="1" indent="-228600" algn="l" defTabSz="1200150">
            <a:lnSpc>
              <a:spcPct val="90000"/>
            </a:lnSpc>
            <a:spcBef>
              <a:spcPct val="0"/>
            </a:spcBef>
            <a:spcAft>
              <a:spcPct val="15000"/>
            </a:spcAft>
            <a:buChar char="••"/>
          </a:pPr>
          <a:r>
            <a:rPr lang="es-ES" sz="2700" kern="1200" dirty="0" smtClean="0"/>
            <a:t>Legalidad, haciendo valer violaciones.</a:t>
          </a:r>
          <a:endParaRPr lang="es-ES" sz="2700" kern="1200" dirty="0"/>
        </a:p>
      </dsp:txBody>
      <dsp:txXfrm>
        <a:off x="2438399" y="158750"/>
        <a:ext cx="3181350" cy="952499"/>
      </dsp:txXfrm>
    </dsp:sp>
    <dsp:sp modelId="{F1B98046-C4FA-8449-B85F-E302B9ECC850}">
      <dsp:nvSpPr>
        <dsp:cNvPr id="0" name=""/>
        <dsp:cNvSpPr/>
      </dsp:nvSpPr>
      <dsp:spPr>
        <a:xfrm>
          <a:off x="0" y="0"/>
          <a:ext cx="2438400" cy="1269999"/>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ES" sz="2500" kern="1200" dirty="0" smtClean="0"/>
            <a:t>Autoridad Administrativa</a:t>
          </a:r>
          <a:endParaRPr lang="es-ES" sz="2500" kern="1200" dirty="0"/>
        </a:p>
      </dsp:txBody>
      <dsp:txXfrm>
        <a:off x="61996" y="61996"/>
        <a:ext cx="2314408" cy="1146007"/>
      </dsp:txXfrm>
    </dsp:sp>
    <dsp:sp modelId="{9724C29F-AF38-A341-904F-D98318DF8245}">
      <dsp:nvSpPr>
        <dsp:cNvPr id="0" name=""/>
        <dsp:cNvSpPr/>
      </dsp:nvSpPr>
      <dsp:spPr>
        <a:xfrm>
          <a:off x="2438399" y="1381696"/>
          <a:ext cx="3657600" cy="1269999"/>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228600" lvl="1" indent="-228600" algn="l" defTabSz="1200150">
            <a:lnSpc>
              <a:spcPct val="90000"/>
            </a:lnSpc>
            <a:spcBef>
              <a:spcPct val="0"/>
            </a:spcBef>
            <a:spcAft>
              <a:spcPct val="15000"/>
            </a:spcAft>
            <a:buChar char="••"/>
          </a:pPr>
          <a:r>
            <a:rPr lang="es-ES" sz="2700" kern="1200" dirty="0" smtClean="0"/>
            <a:t>Control Difuso.</a:t>
          </a:r>
          <a:endParaRPr lang="es-ES" sz="2700" kern="1200" dirty="0"/>
        </a:p>
      </dsp:txBody>
      <dsp:txXfrm>
        <a:off x="2438399" y="1540446"/>
        <a:ext cx="3181350" cy="952499"/>
      </dsp:txXfrm>
    </dsp:sp>
    <dsp:sp modelId="{73952C18-6BBF-8841-B05D-B8F1DAF446D0}">
      <dsp:nvSpPr>
        <dsp:cNvPr id="0" name=""/>
        <dsp:cNvSpPr/>
      </dsp:nvSpPr>
      <dsp:spPr>
        <a:xfrm>
          <a:off x="0" y="1397000"/>
          <a:ext cx="2438400" cy="1269999"/>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ES" sz="2500" kern="1200" dirty="0" smtClean="0"/>
            <a:t>TFJA</a:t>
          </a:r>
          <a:endParaRPr lang="es-ES" sz="2500" kern="1200" dirty="0"/>
        </a:p>
      </dsp:txBody>
      <dsp:txXfrm>
        <a:off x="61996" y="1458996"/>
        <a:ext cx="2314408" cy="1146007"/>
      </dsp:txXfrm>
    </dsp:sp>
    <dsp:sp modelId="{E5D18975-592C-6847-852B-E87847C15B88}">
      <dsp:nvSpPr>
        <dsp:cNvPr id="0" name=""/>
        <dsp:cNvSpPr/>
      </dsp:nvSpPr>
      <dsp:spPr>
        <a:xfrm>
          <a:off x="2438400" y="2793999"/>
          <a:ext cx="3657600" cy="1269999"/>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228600" lvl="1" indent="-228600" algn="l" defTabSz="1200150">
            <a:lnSpc>
              <a:spcPct val="90000"/>
            </a:lnSpc>
            <a:spcBef>
              <a:spcPct val="0"/>
            </a:spcBef>
            <a:spcAft>
              <a:spcPct val="15000"/>
            </a:spcAft>
            <a:buChar char="••"/>
          </a:pPr>
          <a:r>
            <a:rPr lang="es-ES" sz="2700" kern="1200" dirty="0" smtClean="0"/>
            <a:t>Control Concentrado.</a:t>
          </a:r>
          <a:endParaRPr lang="es-ES" sz="2700" kern="1200" dirty="0"/>
        </a:p>
      </dsp:txBody>
      <dsp:txXfrm>
        <a:off x="2438400" y="2952749"/>
        <a:ext cx="3181350" cy="952499"/>
      </dsp:txXfrm>
    </dsp:sp>
    <dsp:sp modelId="{81F99EE7-B73E-8E42-AB10-7ADED65865A7}">
      <dsp:nvSpPr>
        <dsp:cNvPr id="0" name=""/>
        <dsp:cNvSpPr/>
      </dsp:nvSpPr>
      <dsp:spPr>
        <a:xfrm>
          <a:off x="0" y="2793999"/>
          <a:ext cx="2438400" cy="1269999"/>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ES" sz="2500" kern="1200" dirty="0" smtClean="0"/>
            <a:t>Tribunal Constitucional (AMPARO)</a:t>
          </a:r>
          <a:endParaRPr lang="es-ES" sz="2500" kern="1200" dirty="0"/>
        </a:p>
      </dsp:txBody>
      <dsp:txXfrm>
        <a:off x="61996" y="2855995"/>
        <a:ext cx="2314408" cy="1146007"/>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A67A27-0C5B-8844-BA0A-CC7D1721A86E}" type="datetimeFigureOut">
              <a:rPr lang="es-ES" smtClean="0"/>
              <a:t>14/02/19</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00C707-E1E4-764C-A9FD-3B24A8A966E9}" type="slidenum">
              <a:rPr lang="es-ES" smtClean="0"/>
              <a:t>‹Nr.›</a:t>
            </a:fld>
            <a:endParaRPr lang="es-ES"/>
          </a:p>
        </p:txBody>
      </p:sp>
    </p:spTree>
    <p:extLst>
      <p:ext uri="{BB962C8B-B14F-4D97-AF65-F5344CB8AC3E}">
        <p14:creationId xmlns:p14="http://schemas.microsoft.com/office/powerpoint/2010/main" val="21083362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B00C707-E1E4-764C-A9FD-3B24A8A966E9}" type="slidenum">
              <a:rPr lang="es-ES" smtClean="0"/>
              <a:t>1</a:t>
            </a:fld>
            <a:endParaRPr lang="es-ES"/>
          </a:p>
        </p:txBody>
      </p:sp>
    </p:spTree>
    <p:extLst>
      <p:ext uri="{BB962C8B-B14F-4D97-AF65-F5344CB8AC3E}">
        <p14:creationId xmlns:p14="http://schemas.microsoft.com/office/powerpoint/2010/main" val="1672429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B00C707-E1E4-764C-A9FD-3B24A8A966E9}" type="slidenum">
              <a:rPr lang="es-ES" smtClean="0"/>
              <a:t>2</a:t>
            </a:fld>
            <a:endParaRPr lang="es-ES"/>
          </a:p>
        </p:txBody>
      </p:sp>
    </p:spTree>
    <p:extLst>
      <p:ext uri="{BB962C8B-B14F-4D97-AF65-F5344CB8AC3E}">
        <p14:creationId xmlns:p14="http://schemas.microsoft.com/office/powerpoint/2010/main" val="1672429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B00C707-E1E4-764C-A9FD-3B24A8A966E9}" type="slidenum">
              <a:rPr lang="es-ES" smtClean="0"/>
              <a:t>3</a:t>
            </a:fld>
            <a:endParaRPr lang="es-ES"/>
          </a:p>
        </p:txBody>
      </p:sp>
    </p:spTree>
    <p:extLst>
      <p:ext uri="{BB962C8B-B14F-4D97-AF65-F5344CB8AC3E}">
        <p14:creationId xmlns:p14="http://schemas.microsoft.com/office/powerpoint/2010/main" val="1672429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B00C707-E1E4-764C-A9FD-3B24A8A966E9}" type="slidenum">
              <a:rPr lang="es-ES" smtClean="0"/>
              <a:t>8</a:t>
            </a:fld>
            <a:endParaRPr lang="es-ES"/>
          </a:p>
        </p:txBody>
      </p:sp>
    </p:spTree>
    <p:extLst>
      <p:ext uri="{BB962C8B-B14F-4D97-AF65-F5344CB8AC3E}">
        <p14:creationId xmlns:p14="http://schemas.microsoft.com/office/powerpoint/2010/main" val="1672429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B00C707-E1E4-764C-A9FD-3B24A8A966E9}" type="slidenum">
              <a:rPr lang="es-ES" smtClean="0"/>
              <a:t>50</a:t>
            </a:fld>
            <a:endParaRPr lang="es-ES"/>
          </a:p>
        </p:txBody>
      </p:sp>
    </p:spTree>
    <p:extLst>
      <p:ext uri="{BB962C8B-B14F-4D97-AF65-F5344CB8AC3E}">
        <p14:creationId xmlns:p14="http://schemas.microsoft.com/office/powerpoint/2010/main" val="1672429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84FF9959-6667-034E-A705-08868569B3F3}" type="datetimeFigureOut">
              <a:rPr lang="es-ES" smtClean="0"/>
              <a:t>14/02/19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87EBEAC-A5A0-8748-AF9C-D16FB74196F0}" type="slidenum">
              <a:rPr lang="es-ES" smtClean="0"/>
              <a:t>‹Nr.›</a:t>
            </a:fld>
            <a:endParaRPr lang="es-ES"/>
          </a:p>
        </p:txBody>
      </p:sp>
    </p:spTree>
    <p:extLst>
      <p:ext uri="{BB962C8B-B14F-4D97-AF65-F5344CB8AC3E}">
        <p14:creationId xmlns:p14="http://schemas.microsoft.com/office/powerpoint/2010/main" val="2465638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84FF9959-6667-034E-A705-08868569B3F3}" type="datetimeFigureOut">
              <a:rPr lang="es-ES" smtClean="0"/>
              <a:t>14/02/19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87EBEAC-A5A0-8748-AF9C-D16FB74196F0}" type="slidenum">
              <a:rPr lang="es-ES" smtClean="0"/>
              <a:t>‹Nr.›</a:t>
            </a:fld>
            <a:endParaRPr lang="es-ES"/>
          </a:p>
        </p:txBody>
      </p:sp>
    </p:spTree>
    <p:extLst>
      <p:ext uri="{BB962C8B-B14F-4D97-AF65-F5344CB8AC3E}">
        <p14:creationId xmlns:p14="http://schemas.microsoft.com/office/powerpoint/2010/main" val="3237329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84FF9959-6667-034E-A705-08868569B3F3}" type="datetimeFigureOut">
              <a:rPr lang="es-ES" smtClean="0"/>
              <a:t>14/02/19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87EBEAC-A5A0-8748-AF9C-D16FB74196F0}" type="slidenum">
              <a:rPr lang="es-ES" smtClean="0"/>
              <a:t>‹Nr.›</a:t>
            </a:fld>
            <a:endParaRPr lang="es-ES"/>
          </a:p>
        </p:txBody>
      </p:sp>
    </p:spTree>
    <p:extLst>
      <p:ext uri="{BB962C8B-B14F-4D97-AF65-F5344CB8AC3E}">
        <p14:creationId xmlns:p14="http://schemas.microsoft.com/office/powerpoint/2010/main" val="4113792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84FF9959-6667-034E-A705-08868569B3F3}" type="datetimeFigureOut">
              <a:rPr lang="es-ES" smtClean="0"/>
              <a:t>14/02/19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87EBEAC-A5A0-8748-AF9C-D16FB74196F0}" type="slidenum">
              <a:rPr lang="es-ES" smtClean="0"/>
              <a:t>‹Nr.›</a:t>
            </a:fld>
            <a:endParaRPr lang="es-ES"/>
          </a:p>
        </p:txBody>
      </p:sp>
    </p:spTree>
    <p:extLst>
      <p:ext uri="{BB962C8B-B14F-4D97-AF65-F5344CB8AC3E}">
        <p14:creationId xmlns:p14="http://schemas.microsoft.com/office/powerpoint/2010/main" val="3916539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84FF9959-6667-034E-A705-08868569B3F3}" type="datetimeFigureOut">
              <a:rPr lang="es-ES" smtClean="0"/>
              <a:t>14/02/19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87EBEAC-A5A0-8748-AF9C-D16FB74196F0}" type="slidenum">
              <a:rPr lang="es-ES" smtClean="0"/>
              <a:t>‹Nr.›</a:t>
            </a:fld>
            <a:endParaRPr lang="es-ES"/>
          </a:p>
        </p:txBody>
      </p:sp>
    </p:spTree>
    <p:extLst>
      <p:ext uri="{BB962C8B-B14F-4D97-AF65-F5344CB8AC3E}">
        <p14:creationId xmlns:p14="http://schemas.microsoft.com/office/powerpoint/2010/main" val="2643280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84FF9959-6667-034E-A705-08868569B3F3}" type="datetimeFigureOut">
              <a:rPr lang="es-ES" smtClean="0"/>
              <a:t>14/02/19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87EBEAC-A5A0-8748-AF9C-D16FB74196F0}" type="slidenum">
              <a:rPr lang="es-ES" smtClean="0"/>
              <a:t>‹Nr.›</a:t>
            </a:fld>
            <a:endParaRPr lang="es-ES"/>
          </a:p>
        </p:txBody>
      </p:sp>
    </p:spTree>
    <p:extLst>
      <p:ext uri="{BB962C8B-B14F-4D97-AF65-F5344CB8AC3E}">
        <p14:creationId xmlns:p14="http://schemas.microsoft.com/office/powerpoint/2010/main" val="3768397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84FF9959-6667-034E-A705-08868569B3F3}" type="datetimeFigureOut">
              <a:rPr lang="es-ES" smtClean="0"/>
              <a:t>14/02/19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487EBEAC-A5A0-8748-AF9C-D16FB74196F0}" type="slidenum">
              <a:rPr lang="es-ES" smtClean="0"/>
              <a:t>‹Nr.›</a:t>
            </a:fld>
            <a:endParaRPr lang="es-ES"/>
          </a:p>
        </p:txBody>
      </p:sp>
    </p:spTree>
    <p:extLst>
      <p:ext uri="{BB962C8B-B14F-4D97-AF65-F5344CB8AC3E}">
        <p14:creationId xmlns:p14="http://schemas.microsoft.com/office/powerpoint/2010/main" val="1024567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84FF9959-6667-034E-A705-08868569B3F3}" type="datetimeFigureOut">
              <a:rPr lang="es-ES" smtClean="0"/>
              <a:t>14/02/19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487EBEAC-A5A0-8748-AF9C-D16FB74196F0}" type="slidenum">
              <a:rPr lang="es-ES" smtClean="0"/>
              <a:t>‹Nr.›</a:t>
            </a:fld>
            <a:endParaRPr lang="es-ES"/>
          </a:p>
        </p:txBody>
      </p:sp>
    </p:spTree>
    <p:extLst>
      <p:ext uri="{BB962C8B-B14F-4D97-AF65-F5344CB8AC3E}">
        <p14:creationId xmlns:p14="http://schemas.microsoft.com/office/powerpoint/2010/main" val="793092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4FF9959-6667-034E-A705-08868569B3F3}" type="datetimeFigureOut">
              <a:rPr lang="es-ES" smtClean="0"/>
              <a:t>14/02/19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487EBEAC-A5A0-8748-AF9C-D16FB74196F0}" type="slidenum">
              <a:rPr lang="es-ES" smtClean="0"/>
              <a:t>‹Nr.›</a:t>
            </a:fld>
            <a:endParaRPr lang="es-ES"/>
          </a:p>
        </p:txBody>
      </p:sp>
    </p:spTree>
    <p:extLst>
      <p:ext uri="{BB962C8B-B14F-4D97-AF65-F5344CB8AC3E}">
        <p14:creationId xmlns:p14="http://schemas.microsoft.com/office/powerpoint/2010/main" val="213657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84FF9959-6667-034E-A705-08868569B3F3}" type="datetimeFigureOut">
              <a:rPr lang="es-ES" smtClean="0"/>
              <a:t>14/02/19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87EBEAC-A5A0-8748-AF9C-D16FB74196F0}" type="slidenum">
              <a:rPr lang="es-ES" smtClean="0"/>
              <a:t>‹Nr.›</a:t>
            </a:fld>
            <a:endParaRPr lang="es-ES"/>
          </a:p>
        </p:txBody>
      </p:sp>
    </p:spTree>
    <p:extLst>
      <p:ext uri="{BB962C8B-B14F-4D97-AF65-F5344CB8AC3E}">
        <p14:creationId xmlns:p14="http://schemas.microsoft.com/office/powerpoint/2010/main" val="4179990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84FF9959-6667-034E-A705-08868569B3F3}" type="datetimeFigureOut">
              <a:rPr lang="es-ES" smtClean="0"/>
              <a:t>14/02/19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87EBEAC-A5A0-8748-AF9C-D16FB74196F0}" type="slidenum">
              <a:rPr lang="es-ES" smtClean="0"/>
              <a:t>‹Nr.›</a:t>
            </a:fld>
            <a:endParaRPr lang="es-ES"/>
          </a:p>
        </p:txBody>
      </p:sp>
    </p:spTree>
    <p:extLst>
      <p:ext uri="{BB962C8B-B14F-4D97-AF65-F5344CB8AC3E}">
        <p14:creationId xmlns:p14="http://schemas.microsoft.com/office/powerpoint/2010/main" val="35249167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FF9959-6667-034E-A705-08868569B3F3}" type="datetimeFigureOut">
              <a:rPr lang="es-ES" smtClean="0"/>
              <a:t>14/02/19</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7EBEAC-A5A0-8748-AF9C-D16FB74196F0}" type="slidenum">
              <a:rPr lang="es-ES" smtClean="0"/>
              <a:t>‹Nr.›</a:t>
            </a:fld>
            <a:endParaRPr lang="es-ES"/>
          </a:p>
        </p:txBody>
      </p:sp>
    </p:spTree>
    <p:extLst>
      <p:ext uri="{BB962C8B-B14F-4D97-AF65-F5344CB8AC3E}">
        <p14:creationId xmlns:p14="http://schemas.microsoft.com/office/powerpoint/2010/main" val="3996829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7.jp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ORTADA PRESENTACION GCI_20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CuadroTexto 1"/>
          <p:cNvSpPr txBox="1"/>
          <p:nvPr/>
        </p:nvSpPr>
        <p:spPr>
          <a:xfrm>
            <a:off x="1479538" y="1702222"/>
            <a:ext cx="5669378" cy="1767695"/>
          </a:xfrm>
          <a:prstGeom prst="rect">
            <a:avLst/>
          </a:prstGeom>
          <a:solidFill>
            <a:schemeClr val="bg1"/>
          </a:solidFill>
        </p:spPr>
        <p:txBody>
          <a:bodyPr wrap="square" rtlCol="0">
            <a:spAutoFit/>
          </a:bodyPr>
          <a:lstStyle/>
          <a:p>
            <a:endParaRPr lang="es-ES" dirty="0"/>
          </a:p>
        </p:txBody>
      </p:sp>
      <p:sp>
        <p:nvSpPr>
          <p:cNvPr id="7" name="CuadroTexto 6"/>
          <p:cNvSpPr txBox="1"/>
          <p:nvPr/>
        </p:nvSpPr>
        <p:spPr>
          <a:xfrm>
            <a:off x="2273508" y="1383655"/>
            <a:ext cx="2230571" cy="763768"/>
          </a:xfrm>
          <a:prstGeom prst="rect">
            <a:avLst/>
          </a:prstGeom>
          <a:solidFill>
            <a:schemeClr val="bg1"/>
          </a:solidFill>
        </p:spPr>
        <p:txBody>
          <a:bodyPr wrap="square" rtlCol="0">
            <a:spAutoFit/>
          </a:bodyPr>
          <a:lstStyle/>
          <a:p>
            <a:endParaRPr lang="es-ES" dirty="0"/>
          </a:p>
        </p:txBody>
      </p:sp>
      <p:pic>
        <p:nvPicPr>
          <p:cNvPr id="11" name="Imagen 10" descr="Captura de pantalla 2019-01-23 a la(s) 19.54.3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325" y="1565206"/>
            <a:ext cx="4553810" cy="1988689"/>
          </a:xfrm>
          <a:prstGeom prst="rect">
            <a:avLst/>
          </a:prstGeom>
        </p:spPr>
      </p:pic>
      <p:pic>
        <p:nvPicPr>
          <p:cNvPr id="10" name="Imagen 9"/>
          <p:cNvPicPr>
            <a:picLocks noChangeAspect="1"/>
          </p:cNvPicPr>
          <p:nvPr/>
        </p:nvPicPr>
        <p:blipFill>
          <a:blip r:embed="rId5"/>
          <a:stretch>
            <a:fillRect/>
          </a:stretch>
        </p:blipFill>
        <p:spPr>
          <a:xfrm>
            <a:off x="5710429" y="1298011"/>
            <a:ext cx="2257602" cy="2257602"/>
          </a:xfrm>
          <a:prstGeom prst="rect">
            <a:avLst/>
          </a:prstGeom>
        </p:spPr>
      </p:pic>
      <p:sp>
        <p:nvSpPr>
          <p:cNvPr id="13" name="Título 1"/>
          <p:cNvSpPr txBox="1">
            <a:spLocks/>
          </p:cNvSpPr>
          <p:nvPr/>
        </p:nvSpPr>
        <p:spPr>
          <a:xfrm>
            <a:off x="247815" y="3470174"/>
            <a:ext cx="5668789" cy="1011127"/>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dirty="0" smtClean="0">
                <a:solidFill>
                  <a:schemeClr val="accent1">
                    <a:lumMod val="75000"/>
                  </a:schemeClr>
                </a:solidFill>
              </a:rPr>
              <a:t>I CONGRESO INTERNACIONAL EN DERECHO TRIBUTARIO</a:t>
            </a:r>
            <a:endParaRPr lang="es-ES" dirty="0">
              <a:solidFill>
                <a:schemeClr val="accent1">
                  <a:lumMod val="75000"/>
                </a:schemeClr>
              </a:solidFill>
            </a:endParaRPr>
          </a:p>
        </p:txBody>
      </p:sp>
      <p:sp>
        <p:nvSpPr>
          <p:cNvPr id="14" name="Subtítulo 2"/>
          <p:cNvSpPr txBox="1">
            <a:spLocks/>
          </p:cNvSpPr>
          <p:nvPr/>
        </p:nvSpPr>
        <p:spPr>
          <a:xfrm>
            <a:off x="2857722" y="4433585"/>
            <a:ext cx="6140735" cy="11134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lnSpc>
                <a:spcPct val="70000"/>
              </a:lnSpc>
            </a:pPr>
            <a:r>
              <a:rPr lang="es-ES" sz="2400" dirty="0" smtClean="0">
                <a:solidFill>
                  <a:schemeClr val="tx2">
                    <a:lumMod val="60000"/>
                    <a:lumOff val="40000"/>
                  </a:schemeClr>
                </a:solidFill>
              </a:rPr>
              <a:t>L.D. EDUARDO AGUILAR MAGALLANES</a:t>
            </a:r>
          </a:p>
          <a:p>
            <a:pPr algn="just">
              <a:lnSpc>
                <a:spcPct val="70000"/>
              </a:lnSpc>
            </a:pPr>
            <a:endParaRPr lang="es-ES" sz="2400" dirty="0" smtClean="0">
              <a:solidFill>
                <a:schemeClr val="tx2">
                  <a:lumMod val="60000"/>
                  <a:lumOff val="40000"/>
                </a:schemeClr>
              </a:solidFill>
            </a:endParaRPr>
          </a:p>
          <a:p>
            <a:pPr algn="r">
              <a:lnSpc>
                <a:spcPct val="70000"/>
              </a:lnSpc>
            </a:pPr>
            <a:r>
              <a:rPr lang="es-ES" sz="2000" dirty="0" smtClean="0">
                <a:solidFill>
                  <a:schemeClr val="tx2">
                    <a:lumMod val="60000"/>
                    <a:lumOff val="40000"/>
                  </a:schemeClr>
                </a:solidFill>
              </a:rPr>
              <a:t>Quetzaltenango, Guatemala, 14 de Febrero del 2019</a:t>
            </a:r>
            <a:endParaRPr lang="es-ES" sz="2000" dirty="0">
              <a:solidFill>
                <a:schemeClr val="tx2">
                  <a:lumMod val="60000"/>
                  <a:lumOff val="40000"/>
                </a:schemeClr>
              </a:solidFill>
            </a:endParaRPr>
          </a:p>
        </p:txBody>
      </p:sp>
    </p:spTree>
    <p:extLst>
      <p:ext uri="{BB962C8B-B14F-4D97-AF65-F5344CB8AC3E}">
        <p14:creationId xmlns:p14="http://schemas.microsoft.com/office/powerpoint/2010/main" val="428034894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LANTILLA_PRESENTACION_GCI_20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0"/>
            <a:ext cx="9143826" cy="6857870"/>
          </a:xfrm>
          <a:prstGeom prst="rect">
            <a:avLst/>
          </a:prstGeom>
        </p:spPr>
      </p:pic>
      <p:sp>
        <p:nvSpPr>
          <p:cNvPr id="8" name="Marcador de contenido 2"/>
          <p:cNvSpPr>
            <a:spLocks noGrp="1"/>
          </p:cNvSpPr>
          <p:nvPr>
            <p:ph idx="1"/>
          </p:nvPr>
        </p:nvSpPr>
        <p:spPr>
          <a:xfrm>
            <a:off x="457200" y="1586394"/>
            <a:ext cx="8229600" cy="4525963"/>
          </a:xfrm>
        </p:spPr>
        <p:txBody>
          <a:bodyPr>
            <a:normAutofit/>
          </a:bodyPr>
          <a:lstStyle/>
          <a:p>
            <a:pPr marL="0" indent="0">
              <a:buNone/>
            </a:pPr>
            <a:endParaRPr lang="es-MX" sz="4400" dirty="0">
              <a:effectLst>
                <a:outerShdw blurRad="38100" dist="38100" dir="2700000" algn="tl">
                  <a:srgbClr val="000000">
                    <a:alpha val="43137"/>
                  </a:srgbClr>
                </a:outerShdw>
              </a:effectLst>
            </a:endParaRPr>
          </a:p>
          <a:p>
            <a:pPr marL="0" indent="0">
              <a:buNone/>
            </a:pPr>
            <a:endParaRPr lang="es-MX" sz="4400" dirty="0" smtClean="0">
              <a:solidFill>
                <a:srgbClr val="FF0000"/>
              </a:solidFill>
              <a:effectLst>
                <a:outerShdw blurRad="38100" dist="38100" dir="2700000" algn="tl">
                  <a:srgbClr val="000000">
                    <a:alpha val="43137"/>
                  </a:srgbClr>
                </a:outerShdw>
              </a:effectLst>
            </a:endParaRPr>
          </a:p>
          <a:p>
            <a:pPr marL="0" indent="0">
              <a:buNone/>
            </a:pPr>
            <a:r>
              <a:rPr lang="es-MX" dirty="0" smtClean="0">
                <a:solidFill>
                  <a:srgbClr val="FF0000"/>
                </a:solidFill>
                <a:effectLst>
                  <a:outerShdw blurRad="38100" dist="38100" dir="2700000" algn="tl">
                    <a:srgbClr val="000000">
                      <a:alpha val="43137"/>
                    </a:srgbClr>
                  </a:outerShdw>
                </a:effectLst>
              </a:rPr>
              <a:t>I</a:t>
            </a:r>
            <a:r>
              <a:rPr lang="es-ES_tradnl" dirty="0" smtClean="0">
                <a:solidFill>
                  <a:srgbClr val="FF0000"/>
                </a:solidFill>
                <a:effectLst>
                  <a:outerShdw blurRad="38100" dist="38100" dir="2700000" algn="tl">
                    <a:srgbClr val="000000">
                      <a:alpha val="43137"/>
                    </a:srgbClr>
                  </a:outerShdw>
                </a:effectLst>
              </a:rPr>
              <a:t>.</a:t>
            </a:r>
            <a:r>
              <a:rPr lang="es-ES_tradnl" dirty="0">
                <a:solidFill>
                  <a:srgbClr val="FF0000"/>
                </a:solidFill>
                <a:effectLst>
                  <a:outerShdw blurRad="38100" dist="38100" dir="2700000" algn="tl">
                    <a:srgbClr val="000000">
                      <a:alpha val="43137"/>
                    </a:srgbClr>
                  </a:outerShdw>
                </a:effectLst>
              </a:rPr>
              <a:t>- Planteamiento del problema.</a:t>
            </a:r>
          </a:p>
          <a:p>
            <a:pPr marL="0" indent="0">
              <a:buNone/>
            </a:pPr>
            <a:endParaRPr lang="es-ES" dirty="0">
              <a:solidFill>
                <a:srgbClr val="FF0000"/>
              </a:solidFill>
              <a:effectLst>
                <a:outerShdw blurRad="38100" dist="38100" dir="2700000" algn="tl">
                  <a:srgbClr val="000000">
                    <a:alpha val="43137"/>
                  </a:srgbClr>
                </a:outerShdw>
              </a:effectLst>
            </a:endParaRPr>
          </a:p>
          <a:p>
            <a:endParaRPr lang="es-ES" dirty="0"/>
          </a:p>
        </p:txBody>
      </p:sp>
      <p:pic>
        <p:nvPicPr>
          <p:cNvPr id="4" name="Imagen 3"/>
          <p:cNvPicPr>
            <a:picLocks noChangeAspect="1"/>
          </p:cNvPicPr>
          <p:nvPr/>
        </p:nvPicPr>
        <p:blipFill>
          <a:blip r:embed="rId3"/>
          <a:stretch>
            <a:fillRect/>
          </a:stretch>
        </p:blipFill>
        <p:spPr>
          <a:xfrm>
            <a:off x="7562022" y="130"/>
            <a:ext cx="1581978" cy="1581978"/>
          </a:xfrm>
          <a:prstGeom prst="rect">
            <a:avLst/>
          </a:prstGeom>
        </p:spPr>
      </p:pic>
    </p:spTree>
    <p:extLst>
      <p:ext uri="{BB962C8B-B14F-4D97-AF65-F5344CB8AC3E}">
        <p14:creationId xmlns:p14="http://schemas.microsoft.com/office/powerpoint/2010/main" val="419989128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LANTILLA_PRESENTACION_GCI_20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0"/>
            <a:ext cx="9143826" cy="6857870"/>
          </a:xfrm>
          <a:prstGeom prst="rect">
            <a:avLst/>
          </a:prstGeom>
        </p:spPr>
      </p:pic>
      <p:sp>
        <p:nvSpPr>
          <p:cNvPr id="8" name="Marcador de contenido 2"/>
          <p:cNvSpPr>
            <a:spLocks noGrp="1"/>
          </p:cNvSpPr>
          <p:nvPr>
            <p:ph idx="1"/>
          </p:nvPr>
        </p:nvSpPr>
        <p:spPr>
          <a:xfrm>
            <a:off x="147440" y="1165246"/>
            <a:ext cx="7414582" cy="4426483"/>
          </a:xfrm>
        </p:spPr>
        <p:txBody>
          <a:bodyPr>
            <a:noAutofit/>
          </a:bodyPr>
          <a:lstStyle/>
          <a:p>
            <a:pPr marL="0" lvl="0" indent="0" algn="just" defTabSz="914400">
              <a:spcBef>
                <a:spcPts val="0"/>
              </a:spcBef>
              <a:buNone/>
              <a:defRPr/>
            </a:pPr>
            <a:r>
              <a:rPr lang="es-MX" sz="2200" b="1" dirty="0"/>
              <a:t>¿Es  jurídicamente viable la defensa fiscal frente a </a:t>
            </a:r>
            <a:r>
              <a:rPr lang="es-MX" sz="2200" b="1" dirty="0" smtClean="0"/>
              <a:t>las diversas formas de fiscalización, mediante el uso de agravios con fundamento en los Derechos Fundamentales para los Contribuyentes?</a:t>
            </a:r>
            <a:endParaRPr lang="es-MX" sz="2200" b="1" dirty="0"/>
          </a:p>
          <a:p>
            <a:pPr marL="0" lvl="0" indent="0" algn="just" defTabSz="914400">
              <a:spcBef>
                <a:spcPts val="0"/>
              </a:spcBef>
              <a:buNone/>
              <a:defRPr/>
            </a:pPr>
            <a:endParaRPr lang="es-MX" sz="2200" b="1" dirty="0"/>
          </a:p>
          <a:p>
            <a:pPr marL="0" lvl="0" indent="0" algn="ctr" defTabSz="914400">
              <a:spcBef>
                <a:spcPts val="0"/>
              </a:spcBef>
              <a:buNone/>
              <a:defRPr/>
            </a:pPr>
            <a:r>
              <a:rPr lang="es-MX" sz="2200" dirty="0"/>
              <a:t>De ser posible: </a:t>
            </a:r>
          </a:p>
          <a:p>
            <a:pPr marL="0" lvl="0" indent="0" algn="ctr" defTabSz="914400">
              <a:spcBef>
                <a:spcPts val="0"/>
              </a:spcBef>
              <a:buNone/>
              <a:defRPr/>
            </a:pPr>
            <a:endParaRPr lang="es-MX" sz="2200" b="1" dirty="0"/>
          </a:p>
          <a:p>
            <a:pPr marL="1897200" lvl="0" indent="-457200" algn="just" defTabSz="914400">
              <a:spcBef>
                <a:spcPts val="0"/>
              </a:spcBef>
              <a:buFont typeface="Arial" pitchFamily="34" charset="0"/>
              <a:buAutoNum type="alphaLcParenR"/>
              <a:defRPr/>
            </a:pPr>
            <a:r>
              <a:rPr lang="es-MX" sz="2200" b="1" dirty="0">
                <a:solidFill>
                  <a:srgbClr val="C00000"/>
                </a:solidFill>
              </a:rPr>
              <a:t>¿Cuáles serían los requisitos y los escenarios oportunos para ello?</a:t>
            </a:r>
          </a:p>
          <a:p>
            <a:pPr marL="1897200" lvl="0" indent="-457200" algn="just" defTabSz="914400">
              <a:spcBef>
                <a:spcPts val="0"/>
              </a:spcBef>
              <a:buFont typeface="Arial" pitchFamily="34" charset="0"/>
              <a:buAutoNum type="alphaLcParenR"/>
              <a:defRPr/>
            </a:pPr>
            <a:endParaRPr lang="es-MX" sz="2200" b="1" dirty="0">
              <a:solidFill>
                <a:srgbClr val="C00000"/>
              </a:solidFill>
            </a:endParaRPr>
          </a:p>
          <a:p>
            <a:pPr marL="1440000" lvl="0" indent="0" algn="ctr" defTabSz="914400">
              <a:spcBef>
                <a:spcPts val="0"/>
              </a:spcBef>
              <a:buNone/>
              <a:defRPr/>
            </a:pPr>
            <a:endParaRPr lang="es-MX" sz="2200" b="1" dirty="0">
              <a:solidFill>
                <a:srgbClr val="C00000"/>
              </a:solidFill>
            </a:endParaRPr>
          </a:p>
          <a:p>
            <a:pPr marL="1440000" lvl="0" indent="0" algn="just" defTabSz="914400">
              <a:spcBef>
                <a:spcPts val="0"/>
              </a:spcBef>
              <a:buNone/>
              <a:defRPr/>
            </a:pPr>
            <a:r>
              <a:rPr lang="es-MX" sz="2200" b="1" dirty="0">
                <a:solidFill>
                  <a:srgbClr val="C00000"/>
                </a:solidFill>
              </a:rPr>
              <a:t>b) ¿Qué elementos jurídicos debe considerar el </a:t>
            </a:r>
            <a:r>
              <a:rPr lang="es-MX" sz="2200" b="1" dirty="0" smtClean="0">
                <a:solidFill>
                  <a:srgbClr val="C00000"/>
                </a:solidFill>
              </a:rPr>
              <a:t>contribuyente que pretende hacer valer dichos agravios? </a:t>
            </a:r>
            <a:endParaRPr lang="es-MX" sz="2200" dirty="0">
              <a:solidFill>
                <a:srgbClr val="C00000"/>
              </a:solidFill>
            </a:endParaRPr>
          </a:p>
          <a:p>
            <a:endParaRPr lang="es-ES" sz="2200" dirty="0"/>
          </a:p>
        </p:txBody>
      </p:sp>
      <p:pic>
        <p:nvPicPr>
          <p:cNvPr id="4" name="Imagen 3"/>
          <p:cNvPicPr>
            <a:picLocks noChangeAspect="1"/>
          </p:cNvPicPr>
          <p:nvPr/>
        </p:nvPicPr>
        <p:blipFill>
          <a:blip r:embed="rId3"/>
          <a:stretch>
            <a:fillRect/>
          </a:stretch>
        </p:blipFill>
        <p:spPr>
          <a:xfrm>
            <a:off x="7562022" y="130"/>
            <a:ext cx="1581978" cy="1581978"/>
          </a:xfrm>
          <a:prstGeom prst="rect">
            <a:avLst/>
          </a:prstGeom>
        </p:spPr>
      </p:pic>
    </p:spTree>
    <p:extLst>
      <p:ext uri="{BB962C8B-B14F-4D97-AF65-F5344CB8AC3E}">
        <p14:creationId xmlns:p14="http://schemas.microsoft.com/office/powerpoint/2010/main" val="43570144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LANTILLA_PRESENTACION_GCI_20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0"/>
            <a:ext cx="9143826" cy="6857870"/>
          </a:xfrm>
          <a:prstGeom prst="rect">
            <a:avLst/>
          </a:prstGeom>
        </p:spPr>
      </p:pic>
      <p:sp>
        <p:nvSpPr>
          <p:cNvPr id="8" name="Marcador de contenido 2"/>
          <p:cNvSpPr>
            <a:spLocks noGrp="1"/>
          </p:cNvSpPr>
          <p:nvPr>
            <p:ph idx="1"/>
          </p:nvPr>
        </p:nvSpPr>
        <p:spPr>
          <a:xfrm>
            <a:off x="457200" y="974703"/>
            <a:ext cx="8229600" cy="3291624"/>
          </a:xfrm>
        </p:spPr>
        <p:txBody>
          <a:bodyPr>
            <a:normAutofit/>
          </a:bodyPr>
          <a:lstStyle/>
          <a:p>
            <a:pPr marL="0" indent="0">
              <a:buNone/>
            </a:pPr>
            <a:endParaRPr lang="es-MX" sz="4400" dirty="0">
              <a:effectLst>
                <a:outerShdw blurRad="38100" dist="38100" dir="2700000" algn="tl">
                  <a:srgbClr val="000000">
                    <a:alpha val="43137"/>
                  </a:srgbClr>
                </a:outerShdw>
              </a:effectLst>
            </a:endParaRPr>
          </a:p>
          <a:p>
            <a:pPr marL="0" indent="0">
              <a:buNone/>
            </a:pPr>
            <a:endParaRPr lang="es-MX" dirty="0">
              <a:solidFill>
                <a:srgbClr val="FF0000"/>
              </a:solidFill>
              <a:effectLst>
                <a:outerShdw blurRad="38100" dist="38100" dir="2700000" algn="tl">
                  <a:srgbClr val="000000">
                    <a:alpha val="43137"/>
                  </a:srgbClr>
                </a:outerShdw>
              </a:effectLst>
            </a:endParaRPr>
          </a:p>
          <a:p>
            <a:pPr marL="0" indent="0">
              <a:buNone/>
            </a:pPr>
            <a:endParaRPr lang="es-ES_tradnl" dirty="0" smtClean="0">
              <a:solidFill>
                <a:srgbClr val="FF0000"/>
              </a:solidFill>
              <a:effectLst>
                <a:outerShdw blurRad="38100" dist="38100" dir="2700000" algn="tl">
                  <a:srgbClr val="000000">
                    <a:alpha val="43137"/>
                  </a:srgbClr>
                </a:outerShdw>
              </a:effectLst>
            </a:endParaRPr>
          </a:p>
          <a:p>
            <a:pPr marL="0" indent="0">
              <a:buNone/>
            </a:pPr>
            <a:r>
              <a:rPr lang="es-ES_tradnl" dirty="0" smtClean="0">
                <a:solidFill>
                  <a:srgbClr val="FF0000"/>
                </a:solidFill>
                <a:effectLst>
                  <a:outerShdw blurRad="38100" dist="38100" dir="2700000" algn="tl">
                    <a:srgbClr val="000000">
                      <a:alpha val="43137"/>
                    </a:srgbClr>
                  </a:outerShdw>
                </a:effectLst>
              </a:rPr>
              <a:t>II</a:t>
            </a:r>
            <a:r>
              <a:rPr lang="es-ES_tradnl" dirty="0">
                <a:solidFill>
                  <a:srgbClr val="FF0000"/>
                </a:solidFill>
                <a:effectLst>
                  <a:outerShdw blurRad="38100" dist="38100" dir="2700000" algn="tl">
                    <a:srgbClr val="000000">
                      <a:alpha val="43137"/>
                    </a:srgbClr>
                  </a:outerShdw>
                </a:effectLst>
              </a:rPr>
              <a:t>.-Punto de partida: Delimitación.</a:t>
            </a:r>
          </a:p>
          <a:p>
            <a:pPr marL="0" indent="0">
              <a:buNone/>
            </a:pPr>
            <a:endParaRPr lang="es-ES_tradnl" dirty="0">
              <a:solidFill>
                <a:srgbClr val="FF0000"/>
              </a:solidFill>
              <a:effectLst>
                <a:outerShdw blurRad="38100" dist="38100" dir="2700000" algn="tl">
                  <a:srgbClr val="000000">
                    <a:alpha val="43137"/>
                  </a:srgbClr>
                </a:outerShdw>
              </a:effectLst>
            </a:endParaRPr>
          </a:p>
          <a:p>
            <a:pPr marL="0" indent="0">
              <a:buNone/>
            </a:pPr>
            <a:endParaRPr lang="es-ES" dirty="0">
              <a:solidFill>
                <a:srgbClr val="FF0000"/>
              </a:solidFill>
              <a:effectLst>
                <a:outerShdw blurRad="38100" dist="38100" dir="2700000" algn="tl">
                  <a:srgbClr val="000000">
                    <a:alpha val="43137"/>
                  </a:srgbClr>
                </a:outerShdw>
              </a:effectLst>
            </a:endParaRPr>
          </a:p>
          <a:p>
            <a:endParaRPr lang="es-ES" dirty="0"/>
          </a:p>
        </p:txBody>
      </p:sp>
      <p:pic>
        <p:nvPicPr>
          <p:cNvPr id="4" name="Imagen 3"/>
          <p:cNvPicPr>
            <a:picLocks noChangeAspect="1"/>
          </p:cNvPicPr>
          <p:nvPr/>
        </p:nvPicPr>
        <p:blipFill>
          <a:blip r:embed="rId3"/>
          <a:stretch>
            <a:fillRect/>
          </a:stretch>
        </p:blipFill>
        <p:spPr>
          <a:xfrm>
            <a:off x="7562022" y="130"/>
            <a:ext cx="1581978" cy="1581978"/>
          </a:xfrm>
          <a:prstGeom prst="rect">
            <a:avLst/>
          </a:prstGeom>
        </p:spPr>
      </p:pic>
    </p:spTree>
    <p:extLst>
      <p:ext uri="{BB962C8B-B14F-4D97-AF65-F5344CB8AC3E}">
        <p14:creationId xmlns:p14="http://schemas.microsoft.com/office/powerpoint/2010/main" val="23638992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LANTILLA_PRESENTACION_GCI_20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0"/>
            <a:ext cx="9143826" cy="6857870"/>
          </a:xfrm>
          <a:prstGeom prst="rect">
            <a:avLst/>
          </a:prstGeom>
        </p:spPr>
      </p:pic>
      <p:sp>
        <p:nvSpPr>
          <p:cNvPr id="7" name="Título 1"/>
          <p:cNvSpPr>
            <a:spLocks noGrp="1"/>
          </p:cNvSpPr>
          <p:nvPr>
            <p:ph type="title"/>
          </p:nvPr>
        </p:nvSpPr>
        <p:spPr>
          <a:xfrm>
            <a:off x="-317200" y="522478"/>
            <a:ext cx="8229600" cy="1143000"/>
          </a:xfrm>
        </p:spPr>
        <p:txBody>
          <a:bodyPr>
            <a:normAutofit fontScale="90000"/>
          </a:bodyPr>
          <a:lstStyle/>
          <a:p>
            <a:pPr lvl="0" defTabSz="914400">
              <a:defRPr/>
            </a:pPr>
            <a:r>
              <a:rPr lang="es-MX" b="1" dirty="0" smtClean="0">
                <a:solidFill>
                  <a:srgbClr val="C00000"/>
                </a:solidFill>
              </a:rPr>
              <a:t>Derechos Humanos y Garantias Individuales</a:t>
            </a:r>
            <a:endParaRPr lang="es-MX" dirty="0">
              <a:solidFill>
                <a:srgbClr val="C00000"/>
              </a:solidFill>
            </a:endParaRPr>
          </a:p>
        </p:txBody>
      </p:sp>
      <p:sp>
        <p:nvSpPr>
          <p:cNvPr id="8" name="Marcador de contenido 2"/>
          <p:cNvSpPr>
            <a:spLocks noGrp="1"/>
          </p:cNvSpPr>
          <p:nvPr>
            <p:ph idx="1"/>
          </p:nvPr>
        </p:nvSpPr>
        <p:spPr>
          <a:xfrm>
            <a:off x="457200" y="1602538"/>
            <a:ext cx="8229600" cy="4525963"/>
          </a:xfrm>
        </p:spPr>
        <p:txBody>
          <a:bodyPr>
            <a:normAutofit/>
          </a:bodyPr>
          <a:lstStyle/>
          <a:p>
            <a:r>
              <a:rPr lang="en-US" sz="3600" dirty="0" err="1">
                <a:solidFill>
                  <a:srgbClr val="000000"/>
                </a:solidFill>
              </a:rPr>
              <a:t>Derechos</a:t>
            </a:r>
            <a:r>
              <a:rPr lang="en-US" sz="3600" dirty="0">
                <a:solidFill>
                  <a:srgbClr val="000000"/>
                </a:solidFill>
              </a:rPr>
              <a:t> </a:t>
            </a:r>
            <a:r>
              <a:rPr lang="en-US" sz="3600" dirty="0" err="1">
                <a:solidFill>
                  <a:srgbClr val="000000"/>
                </a:solidFill>
              </a:rPr>
              <a:t>Humanos</a:t>
            </a:r>
            <a:r>
              <a:rPr lang="en-US" sz="3600" dirty="0">
                <a:solidFill>
                  <a:srgbClr val="000000"/>
                </a:solidFill>
              </a:rPr>
              <a:t>, son los </a:t>
            </a:r>
            <a:r>
              <a:rPr lang="en-US" sz="3600" dirty="0" err="1">
                <a:solidFill>
                  <a:srgbClr val="000000"/>
                </a:solidFill>
              </a:rPr>
              <a:t>que</a:t>
            </a:r>
            <a:r>
              <a:rPr lang="en-US" sz="3600" dirty="0">
                <a:solidFill>
                  <a:srgbClr val="000000"/>
                </a:solidFill>
              </a:rPr>
              <a:t> </a:t>
            </a:r>
            <a:r>
              <a:rPr lang="en-US" sz="3600" dirty="0" err="1">
                <a:solidFill>
                  <a:srgbClr val="000000"/>
                </a:solidFill>
              </a:rPr>
              <a:t>tenemos</a:t>
            </a:r>
            <a:r>
              <a:rPr lang="en-US" sz="3600" dirty="0">
                <a:solidFill>
                  <a:srgbClr val="000000"/>
                </a:solidFill>
              </a:rPr>
              <a:t> </a:t>
            </a:r>
            <a:r>
              <a:rPr lang="en-US" sz="3600" dirty="0" err="1">
                <a:solidFill>
                  <a:srgbClr val="000000"/>
                </a:solidFill>
              </a:rPr>
              <a:t>por</a:t>
            </a:r>
            <a:r>
              <a:rPr lang="en-US" sz="3600" dirty="0">
                <a:solidFill>
                  <a:srgbClr val="000000"/>
                </a:solidFill>
              </a:rPr>
              <a:t> el simple </a:t>
            </a:r>
            <a:r>
              <a:rPr lang="en-US" sz="3600" dirty="0" err="1">
                <a:solidFill>
                  <a:srgbClr val="000000"/>
                </a:solidFill>
              </a:rPr>
              <a:t>hecho</a:t>
            </a:r>
            <a:r>
              <a:rPr lang="en-US" sz="3600" dirty="0">
                <a:solidFill>
                  <a:srgbClr val="000000"/>
                </a:solidFill>
              </a:rPr>
              <a:t> de </a:t>
            </a:r>
            <a:r>
              <a:rPr lang="en-US" sz="3600" dirty="0" err="1">
                <a:solidFill>
                  <a:srgbClr val="000000"/>
                </a:solidFill>
              </a:rPr>
              <a:t>ser</a:t>
            </a:r>
            <a:r>
              <a:rPr lang="en-US" sz="3600" dirty="0">
                <a:solidFill>
                  <a:srgbClr val="000000"/>
                </a:solidFill>
              </a:rPr>
              <a:t> </a:t>
            </a:r>
            <a:r>
              <a:rPr lang="en-US" sz="3600" dirty="0" err="1">
                <a:solidFill>
                  <a:srgbClr val="000000"/>
                </a:solidFill>
              </a:rPr>
              <a:t>humanos</a:t>
            </a:r>
            <a:r>
              <a:rPr lang="en-US" sz="3600" dirty="0">
                <a:solidFill>
                  <a:srgbClr val="000000"/>
                </a:solidFill>
              </a:rPr>
              <a:t>.</a:t>
            </a:r>
          </a:p>
          <a:p>
            <a:endParaRPr lang="en-US" sz="3600" dirty="0">
              <a:solidFill>
                <a:srgbClr val="000000"/>
              </a:solidFill>
            </a:endParaRPr>
          </a:p>
          <a:p>
            <a:r>
              <a:rPr lang="en-US" sz="3600" dirty="0">
                <a:solidFill>
                  <a:srgbClr val="000000"/>
                </a:solidFill>
              </a:rPr>
              <a:t>Las </a:t>
            </a:r>
            <a:r>
              <a:rPr lang="en-US" sz="3600" dirty="0" err="1">
                <a:solidFill>
                  <a:srgbClr val="000000"/>
                </a:solidFill>
              </a:rPr>
              <a:t>garantías</a:t>
            </a:r>
            <a:r>
              <a:rPr lang="en-US" sz="3600" dirty="0">
                <a:solidFill>
                  <a:srgbClr val="000000"/>
                </a:solidFill>
              </a:rPr>
              <a:t> son los </a:t>
            </a:r>
            <a:r>
              <a:rPr lang="en-US" sz="3600" dirty="0" err="1">
                <a:solidFill>
                  <a:srgbClr val="000000"/>
                </a:solidFill>
              </a:rPr>
              <a:t>medios</a:t>
            </a:r>
            <a:r>
              <a:rPr lang="en-US" sz="3600" dirty="0">
                <a:solidFill>
                  <a:srgbClr val="000000"/>
                </a:solidFill>
              </a:rPr>
              <a:t> con </a:t>
            </a:r>
            <a:r>
              <a:rPr lang="en-US" sz="3600" dirty="0" err="1">
                <a:solidFill>
                  <a:srgbClr val="000000"/>
                </a:solidFill>
              </a:rPr>
              <a:t>que</a:t>
            </a:r>
            <a:r>
              <a:rPr lang="en-US" sz="3600" dirty="0">
                <a:solidFill>
                  <a:srgbClr val="000000"/>
                </a:solidFill>
              </a:rPr>
              <a:t> </a:t>
            </a:r>
            <a:r>
              <a:rPr lang="en-US" sz="3600" dirty="0" err="1">
                <a:solidFill>
                  <a:srgbClr val="000000"/>
                </a:solidFill>
              </a:rPr>
              <a:t>cuenta</a:t>
            </a:r>
            <a:r>
              <a:rPr lang="en-US" sz="3600" dirty="0">
                <a:solidFill>
                  <a:srgbClr val="000000"/>
                </a:solidFill>
              </a:rPr>
              <a:t> la persona </a:t>
            </a:r>
            <a:r>
              <a:rPr lang="en-US" sz="3600" dirty="0" err="1">
                <a:solidFill>
                  <a:srgbClr val="000000"/>
                </a:solidFill>
              </a:rPr>
              <a:t>para</a:t>
            </a:r>
            <a:r>
              <a:rPr lang="en-US" sz="3600" dirty="0">
                <a:solidFill>
                  <a:srgbClr val="000000"/>
                </a:solidFill>
              </a:rPr>
              <a:t> </a:t>
            </a:r>
            <a:r>
              <a:rPr lang="en-US" sz="3600" dirty="0" err="1">
                <a:solidFill>
                  <a:srgbClr val="000000"/>
                </a:solidFill>
              </a:rPr>
              <a:t>hacer</a:t>
            </a:r>
            <a:r>
              <a:rPr lang="en-US" sz="3600" dirty="0">
                <a:solidFill>
                  <a:srgbClr val="000000"/>
                </a:solidFill>
              </a:rPr>
              <a:t> </a:t>
            </a:r>
            <a:r>
              <a:rPr lang="en-US" sz="3600" dirty="0" err="1">
                <a:solidFill>
                  <a:srgbClr val="000000"/>
                </a:solidFill>
              </a:rPr>
              <a:t>valer</a:t>
            </a:r>
            <a:r>
              <a:rPr lang="en-US" sz="3600" dirty="0">
                <a:solidFill>
                  <a:srgbClr val="000000"/>
                </a:solidFill>
              </a:rPr>
              <a:t> </a:t>
            </a:r>
            <a:r>
              <a:rPr lang="en-US" sz="3600" dirty="0" err="1">
                <a:solidFill>
                  <a:srgbClr val="000000"/>
                </a:solidFill>
              </a:rPr>
              <a:t>sus</a:t>
            </a:r>
            <a:r>
              <a:rPr lang="en-US" sz="3600" dirty="0">
                <a:solidFill>
                  <a:srgbClr val="000000"/>
                </a:solidFill>
              </a:rPr>
              <a:t> </a:t>
            </a:r>
            <a:r>
              <a:rPr lang="en-US" sz="3600" dirty="0" err="1">
                <a:solidFill>
                  <a:srgbClr val="000000"/>
                </a:solidFill>
              </a:rPr>
              <a:t>derechos</a:t>
            </a:r>
            <a:r>
              <a:rPr lang="en-US" sz="3600" dirty="0">
                <a:solidFill>
                  <a:srgbClr val="000000"/>
                </a:solidFill>
              </a:rPr>
              <a:t>. </a:t>
            </a:r>
          </a:p>
          <a:p>
            <a:endParaRPr lang="en-US" sz="3600" dirty="0">
              <a:solidFill>
                <a:srgbClr val="000000"/>
              </a:solidFill>
            </a:endParaRPr>
          </a:p>
          <a:p>
            <a:pPr marL="0" indent="0">
              <a:buNone/>
            </a:pPr>
            <a:endParaRPr lang="en-US" sz="3600" dirty="0">
              <a:solidFill>
                <a:srgbClr val="000000"/>
              </a:solidFill>
            </a:endParaRPr>
          </a:p>
        </p:txBody>
      </p:sp>
      <p:pic>
        <p:nvPicPr>
          <p:cNvPr id="5" name="Imagen 4"/>
          <p:cNvPicPr>
            <a:picLocks noChangeAspect="1"/>
          </p:cNvPicPr>
          <p:nvPr/>
        </p:nvPicPr>
        <p:blipFill>
          <a:blip r:embed="rId3"/>
          <a:stretch>
            <a:fillRect/>
          </a:stretch>
        </p:blipFill>
        <p:spPr>
          <a:xfrm>
            <a:off x="7562022" y="130"/>
            <a:ext cx="1581978" cy="1581978"/>
          </a:xfrm>
          <a:prstGeom prst="rect">
            <a:avLst/>
          </a:prstGeom>
        </p:spPr>
      </p:pic>
    </p:spTree>
    <p:extLst>
      <p:ext uri="{BB962C8B-B14F-4D97-AF65-F5344CB8AC3E}">
        <p14:creationId xmlns:p14="http://schemas.microsoft.com/office/powerpoint/2010/main" val="66961987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LANTILLA_PRESENTACION_GCI_20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0"/>
            <a:ext cx="9143826" cy="6857870"/>
          </a:xfrm>
          <a:prstGeom prst="rect">
            <a:avLst/>
          </a:prstGeom>
        </p:spPr>
      </p:pic>
      <p:sp>
        <p:nvSpPr>
          <p:cNvPr id="8" name="Marcador de contenido 2"/>
          <p:cNvSpPr>
            <a:spLocks noGrp="1"/>
          </p:cNvSpPr>
          <p:nvPr>
            <p:ph idx="1"/>
          </p:nvPr>
        </p:nvSpPr>
        <p:spPr>
          <a:xfrm>
            <a:off x="457200" y="974703"/>
            <a:ext cx="8229600" cy="3291624"/>
          </a:xfrm>
        </p:spPr>
        <p:txBody>
          <a:bodyPr>
            <a:normAutofit/>
          </a:bodyPr>
          <a:lstStyle/>
          <a:p>
            <a:pPr marL="0" indent="0">
              <a:buNone/>
            </a:pPr>
            <a:endParaRPr lang="es-MX" sz="4400" dirty="0">
              <a:effectLst>
                <a:outerShdw blurRad="38100" dist="38100" dir="2700000" algn="tl">
                  <a:srgbClr val="000000">
                    <a:alpha val="43137"/>
                  </a:srgbClr>
                </a:outerShdw>
              </a:effectLst>
            </a:endParaRPr>
          </a:p>
          <a:p>
            <a:pPr marL="0" indent="0">
              <a:buNone/>
            </a:pPr>
            <a:endParaRPr lang="es-MX" dirty="0">
              <a:solidFill>
                <a:srgbClr val="FF0000"/>
              </a:solidFill>
              <a:effectLst>
                <a:outerShdw blurRad="38100" dist="38100" dir="2700000" algn="tl">
                  <a:srgbClr val="000000">
                    <a:alpha val="43137"/>
                  </a:srgbClr>
                </a:outerShdw>
              </a:effectLst>
            </a:endParaRPr>
          </a:p>
          <a:p>
            <a:pPr marL="0" indent="0">
              <a:buNone/>
            </a:pPr>
            <a:endParaRPr lang="es-ES_tradnl" dirty="0" smtClean="0">
              <a:solidFill>
                <a:srgbClr val="FF0000"/>
              </a:solidFill>
              <a:effectLst>
                <a:outerShdw blurRad="38100" dist="38100" dir="2700000" algn="tl">
                  <a:srgbClr val="000000">
                    <a:alpha val="43137"/>
                  </a:srgbClr>
                </a:outerShdw>
              </a:effectLst>
            </a:endParaRPr>
          </a:p>
          <a:p>
            <a:pPr marL="0" indent="0">
              <a:buNone/>
            </a:pPr>
            <a:r>
              <a:rPr lang="es-ES_tradnl" dirty="0" smtClean="0">
                <a:solidFill>
                  <a:srgbClr val="FF0000"/>
                </a:solidFill>
                <a:effectLst>
                  <a:outerShdw blurRad="38100" dist="38100" dir="2700000" algn="tl">
                    <a:srgbClr val="000000">
                      <a:alpha val="43137"/>
                    </a:srgbClr>
                  </a:outerShdw>
                </a:effectLst>
              </a:rPr>
              <a:t>III</a:t>
            </a:r>
            <a:r>
              <a:rPr lang="es-ES_tradnl" dirty="0">
                <a:solidFill>
                  <a:srgbClr val="FF0000"/>
                </a:solidFill>
                <a:effectLst>
                  <a:outerShdw blurRad="38100" dist="38100" dir="2700000" algn="tl">
                    <a:srgbClr val="000000">
                      <a:alpha val="43137"/>
                    </a:srgbClr>
                  </a:outerShdw>
                </a:effectLst>
              </a:rPr>
              <a:t>.-Reforma constitucional 06/2011.</a:t>
            </a:r>
          </a:p>
          <a:p>
            <a:pPr marL="0" indent="0">
              <a:buNone/>
            </a:pPr>
            <a:endParaRPr lang="es-ES_tradnl" dirty="0">
              <a:solidFill>
                <a:srgbClr val="FF0000"/>
              </a:solidFill>
              <a:effectLst>
                <a:outerShdw blurRad="38100" dist="38100" dir="2700000" algn="tl">
                  <a:srgbClr val="000000">
                    <a:alpha val="43137"/>
                  </a:srgbClr>
                </a:outerShdw>
              </a:effectLst>
            </a:endParaRPr>
          </a:p>
          <a:p>
            <a:pPr marL="0" indent="0">
              <a:buNone/>
            </a:pPr>
            <a:endParaRPr lang="es-ES_tradnl" dirty="0">
              <a:solidFill>
                <a:srgbClr val="FF0000"/>
              </a:solidFill>
              <a:effectLst>
                <a:outerShdw blurRad="38100" dist="38100" dir="2700000" algn="tl">
                  <a:srgbClr val="000000">
                    <a:alpha val="43137"/>
                  </a:srgbClr>
                </a:outerShdw>
              </a:effectLst>
            </a:endParaRPr>
          </a:p>
          <a:p>
            <a:pPr marL="0" indent="0">
              <a:buNone/>
            </a:pPr>
            <a:endParaRPr lang="es-ES" dirty="0">
              <a:solidFill>
                <a:srgbClr val="FF0000"/>
              </a:solidFill>
              <a:effectLst>
                <a:outerShdw blurRad="38100" dist="38100" dir="2700000" algn="tl">
                  <a:srgbClr val="000000">
                    <a:alpha val="43137"/>
                  </a:srgbClr>
                </a:outerShdw>
              </a:effectLst>
            </a:endParaRPr>
          </a:p>
          <a:p>
            <a:endParaRPr lang="es-ES" dirty="0"/>
          </a:p>
        </p:txBody>
      </p:sp>
      <p:pic>
        <p:nvPicPr>
          <p:cNvPr id="4" name="Imagen 3"/>
          <p:cNvPicPr>
            <a:picLocks noChangeAspect="1"/>
          </p:cNvPicPr>
          <p:nvPr/>
        </p:nvPicPr>
        <p:blipFill>
          <a:blip r:embed="rId3"/>
          <a:stretch>
            <a:fillRect/>
          </a:stretch>
        </p:blipFill>
        <p:spPr>
          <a:xfrm>
            <a:off x="7562022" y="130"/>
            <a:ext cx="1581978" cy="1581978"/>
          </a:xfrm>
          <a:prstGeom prst="rect">
            <a:avLst/>
          </a:prstGeom>
        </p:spPr>
      </p:pic>
    </p:spTree>
    <p:extLst>
      <p:ext uri="{BB962C8B-B14F-4D97-AF65-F5344CB8AC3E}">
        <p14:creationId xmlns:p14="http://schemas.microsoft.com/office/powerpoint/2010/main" val="118213479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LANTILLA_PRESENTACION_GCI_20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0"/>
            <a:ext cx="9143826" cy="6857870"/>
          </a:xfrm>
          <a:prstGeom prst="rect">
            <a:avLst/>
          </a:prstGeom>
        </p:spPr>
      </p:pic>
      <p:sp>
        <p:nvSpPr>
          <p:cNvPr id="8" name="Marcador de contenido 2"/>
          <p:cNvSpPr>
            <a:spLocks noGrp="1"/>
          </p:cNvSpPr>
          <p:nvPr>
            <p:ph idx="1"/>
          </p:nvPr>
        </p:nvSpPr>
        <p:spPr>
          <a:xfrm>
            <a:off x="-15479" y="1504658"/>
            <a:ext cx="8377031" cy="4443328"/>
          </a:xfrm>
        </p:spPr>
        <p:txBody>
          <a:bodyPr>
            <a:normAutofit fontScale="40000" lnSpcReduction="20000"/>
          </a:bodyPr>
          <a:lstStyle/>
          <a:p>
            <a:r>
              <a:rPr lang="en-US" sz="6000" dirty="0">
                <a:solidFill>
                  <a:srgbClr val="000000"/>
                </a:solidFill>
              </a:rPr>
              <a:t>En el </a:t>
            </a:r>
            <a:r>
              <a:rPr lang="en-US" sz="6000" dirty="0" err="1">
                <a:solidFill>
                  <a:srgbClr val="000000"/>
                </a:solidFill>
              </a:rPr>
              <a:t>año</a:t>
            </a:r>
            <a:r>
              <a:rPr lang="en-US" sz="6000" dirty="0">
                <a:solidFill>
                  <a:srgbClr val="000000"/>
                </a:solidFill>
              </a:rPr>
              <a:t> 2011 se </a:t>
            </a:r>
            <a:r>
              <a:rPr lang="en-US" sz="6000" dirty="0" err="1">
                <a:solidFill>
                  <a:srgbClr val="000000"/>
                </a:solidFill>
              </a:rPr>
              <a:t>modificó</a:t>
            </a:r>
            <a:r>
              <a:rPr lang="en-US" sz="6000" dirty="0">
                <a:solidFill>
                  <a:srgbClr val="000000"/>
                </a:solidFill>
              </a:rPr>
              <a:t> la forma de </a:t>
            </a:r>
            <a:r>
              <a:rPr lang="en-US" sz="6000" dirty="0" err="1">
                <a:solidFill>
                  <a:srgbClr val="000000"/>
                </a:solidFill>
              </a:rPr>
              <a:t>proteger</a:t>
            </a:r>
            <a:r>
              <a:rPr lang="en-US" sz="6000" dirty="0">
                <a:solidFill>
                  <a:srgbClr val="000000"/>
                </a:solidFill>
              </a:rPr>
              <a:t> los </a:t>
            </a:r>
            <a:r>
              <a:rPr lang="en-US" sz="6000" dirty="0" err="1">
                <a:solidFill>
                  <a:srgbClr val="000000"/>
                </a:solidFill>
              </a:rPr>
              <a:t>Derechos</a:t>
            </a:r>
            <a:r>
              <a:rPr lang="en-US" sz="6000" dirty="0">
                <a:solidFill>
                  <a:srgbClr val="000000"/>
                </a:solidFill>
              </a:rPr>
              <a:t> </a:t>
            </a:r>
            <a:r>
              <a:rPr lang="en-US" sz="6000" dirty="0" err="1">
                <a:solidFill>
                  <a:srgbClr val="000000"/>
                </a:solidFill>
              </a:rPr>
              <a:t>Humanos</a:t>
            </a:r>
            <a:r>
              <a:rPr lang="en-US" sz="6000" dirty="0">
                <a:solidFill>
                  <a:srgbClr val="000000"/>
                </a:solidFill>
              </a:rPr>
              <a:t> de </a:t>
            </a:r>
            <a:r>
              <a:rPr lang="en-US" sz="6000" dirty="0" err="1">
                <a:solidFill>
                  <a:srgbClr val="000000"/>
                </a:solidFill>
              </a:rPr>
              <a:t>todas</a:t>
            </a:r>
            <a:r>
              <a:rPr lang="en-US" sz="6000" dirty="0">
                <a:solidFill>
                  <a:srgbClr val="000000"/>
                </a:solidFill>
              </a:rPr>
              <a:t> </a:t>
            </a:r>
            <a:r>
              <a:rPr lang="en-US" sz="6000" dirty="0" err="1">
                <a:solidFill>
                  <a:srgbClr val="000000"/>
                </a:solidFill>
              </a:rPr>
              <a:t>las</a:t>
            </a:r>
            <a:r>
              <a:rPr lang="en-US" sz="6000" dirty="0">
                <a:solidFill>
                  <a:srgbClr val="000000"/>
                </a:solidFill>
              </a:rPr>
              <a:t> personas</a:t>
            </a:r>
            <a:r>
              <a:rPr lang="en-US" sz="6000" dirty="0" smtClean="0">
                <a:solidFill>
                  <a:srgbClr val="000000"/>
                </a:solidFill>
              </a:rPr>
              <a:t>.</a:t>
            </a:r>
          </a:p>
          <a:p>
            <a:endParaRPr lang="en-US" sz="6000" dirty="0" smtClean="0">
              <a:solidFill>
                <a:srgbClr val="000000"/>
              </a:solidFill>
            </a:endParaRPr>
          </a:p>
          <a:p>
            <a:r>
              <a:rPr lang="en-US" sz="6000" dirty="0">
                <a:solidFill>
                  <a:srgbClr val="000000"/>
                </a:solidFill>
              </a:rPr>
              <a:t>¿</a:t>
            </a:r>
            <a:r>
              <a:rPr lang="en-US" sz="6000" dirty="0" err="1">
                <a:solidFill>
                  <a:srgbClr val="000000"/>
                </a:solidFill>
              </a:rPr>
              <a:t>Sabías</a:t>
            </a:r>
            <a:r>
              <a:rPr lang="en-US" sz="6000" dirty="0">
                <a:solidFill>
                  <a:srgbClr val="000000"/>
                </a:solidFill>
              </a:rPr>
              <a:t> </a:t>
            </a:r>
            <a:r>
              <a:rPr lang="en-US" sz="6000" dirty="0" err="1">
                <a:solidFill>
                  <a:srgbClr val="000000"/>
                </a:solidFill>
              </a:rPr>
              <a:t>que</a:t>
            </a:r>
            <a:r>
              <a:rPr lang="en-US" sz="6000" dirty="0">
                <a:solidFill>
                  <a:srgbClr val="000000"/>
                </a:solidFill>
              </a:rPr>
              <a:t> en México a </a:t>
            </a:r>
            <a:r>
              <a:rPr lang="en-US" sz="6000" dirty="0" err="1">
                <a:solidFill>
                  <a:srgbClr val="000000"/>
                </a:solidFill>
              </a:rPr>
              <a:t>partir</a:t>
            </a:r>
            <a:r>
              <a:rPr lang="en-US" sz="6000" dirty="0">
                <a:solidFill>
                  <a:srgbClr val="000000"/>
                </a:solidFill>
              </a:rPr>
              <a:t> de la </a:t>
            </a:r>
            <a:r>
              <a:rPr lang="en-US" sz="6000" dirty="0" err="1">
                <a:solidFill>
                  <a:srgbClr val="000000"/>
                </a:solidFill>
              </a:rPr>
              <a:t>Reforma</a:t>
            </a:r>
            <a:r>
              <a:rPr lang="en-US" sz="6000" dirty="0">
                <a:solidFill>
                  <a:srgbClr val="000000"/>
                </a:solidFill>
              </a:rPr>
              <a:t> </a:t>
            </a:r>
            <a:r>
              <a:rPr lang="en-US" sz="6000" dirty="0" err="1">
                <a:solidFill>
                  <a:srgbClr val="000000"/>
                </a:solidFill>
              </a:rPr>
              <a:t>Constitucional</a:t>
            </a:r>
            <a:r>
              <a:rPr lang="en-US" sz="6000" dirty="0">
                <a:solidFill>
                  <a:srgbClr val="000000"/>
                </a:solidFill>
              </a:rPr>
              <a:t> de 2011 los </a:t>
            </a:r>
            <a:r>
              <a:rPr lang="en-US" sz="6000" dirty="0" err="1">
                <a:solidFill>
                  <a:srgbClr val="000000"/>
                </a:solidFill>
              </a:rPr>
              <a:t>tratados</a:t>
            </a:r>
            <a:r>
              <a:rPr lang="en-US" sz="6000" dirty="0">
                <a:solidFill>
                  <a:srgbClr val="000000"/>
                </a:solidFill>
              </a:rPr>
              <a:t> </a:t>
            </a:r>
            <a:r>
              <a:rPr lang="en-US" sz="6000" dirty="0" err="1">
                <a:solidFill>
                  <a:srgbClr val="000000"/>
                </a:solidFill>
              </a:rPr>
              <a:t>internacionales</a:t>
            </a:r>
            <a:r>
              <a:rPr lang="en-US" sz="6000" dirty="0">
                <a:solidFill>
                  <a:srgbClr val="000000"/>
                </a:solidFill>
              </a:rPr>
              <a:t> </a:t>
            </a:r>
            <a:r>
              <a:rPr lang="en-US" sz="6000" dirty="0" err="1">
                <a:solidFill>
                  <a:srgbClr val="000000"/>
                </a:solidFill>
              </a:rPr>
              <a:t>están</a:t>
            </a:r>
            <a:r>
              <a:rPr lang="en-US" sz="6000" dirty="0">
                <a:solidFill>
                  <a:srgbClr val="000000"/>
                </a:solidFill>
              </a:rPr>
              <a:t> al </a:t>
            </a:r>
            <a:r>
              <a:rPr lang="en-US" sz="6000" dirty="0" err="1">
                <a:solidFill>
                  <a:srgbClr val="000000"/>
                </a:solidFill>
              </a:rPr>
              <a:t>mismo</a:t>
            </a:r>
            <a:r>
              <a:rPr lang="en-US" sz="6000" dirty="0">
                <a:solidFill>
                  <a:srgbClr val="000000"/>
                </a:solidFill>
              </a:rPr>
              <a:t> </a:t>
            </a:r>
            <a:r>
              <a:rPr lang="en-US" sz="6000" dirty="0" err="1">
                <a:solidFill>
                  <a:srgbClr val="000000"/>
                </a:solidFill>
              </a:rPr>
              <a:t>nivel</a:t>
            </a:r>
            <a:r>
              <a:rPr lang="en-US" sz="6000" dirty="0">
                <a:solidFill>
                  <a:srgbClr val="000000"/>
                </a:solidFill>
              </a:rPr>
              <a:t> </a:t>
            </a:r>
            <a:r>
              <a:rPr lang="en-US" sz="6000" dirty="0" err="1">
                <a:solidFill>
                  <a:srgbClr val="000000"/>
                </a:solidFill>
              </a:rPr>
              <a:t>que</a:t>
            </a:r>
            <a:r>
              <a:rPr lang="en-US" sz="6000" dirty="0">
                <a:solidFill>
                  <a:srgbClr val="000000"/>
                </a:solidFill>
              </a:rPr>
              <a:t> la </a:t>
            </a:r>
            <a:r>
              <a:rPr lang="en-US" sz="6000" dirty="0" err="1">
                <a:solidFill>
                  <a:srgbClr val="000000"/>
                </a:solidFill>
              </a:rPr>
              <a:t>Constitución</a:t>
            </a:r>
            <a:r>
              <a:rPr lang="en-US" sz="6000" dirty="0">
                <a:solidFill>
                  <a:srgbClr val="000000"/>
                </a:solidFill>
              </a:rPr>
              <a:t> </a:t>
            </a:r>
            <a:r>
              <a:rPr lang="en-US" sz="6000" dirty="0" err="1">
                <a:solidFill>
                  <a:srgbClr val="000000"/>
                </a:solidFill>
              </a:rPr>
              <a:t>Política</a:t>
            </a:r>
            <a:r>
              <a:rPr lang="en-US" sz="6000" dirty="0">
                <a:solidFill>
                  <a:srgbClr val="000000"/>
                </a:solidFill>
              </a:rPr>
              <a:t> de los </a:t>
            </a:r>
            <a:r>
              <a:rPr lang="en-US" sz="6000" dirty="0" err="1">
                <a:solidFill>
                  <a:srgbClr val="000000"/>
                </a:solidFill>
              </a:rPr>
              <a:t>Estados</a:t>
            </a:r>
            <a:r>
              <a:rPr lang="en-US" sz="6000" dirty="0">
                <a:solidFill>
                  <a:srgbClr val="000000"/>
                </a:solidFill>
              </a:rPr>
              <a:t> </a:t>
            </a:r>
            <a:r>
              <a:rPr lang="en-US" sz="6000" dirty="0" err="1">
                <a:solidFill>
                  <a:srgbClr val="000000"/>
                </a:solidFill>
              </a:rPr>
              <a:t>Unidos</a:t>
            </a:r>
            <a:r>
              <a:rPr lang="en-US" sz="6000" dirty="0">
                <a:solidFill>
                  <a:srgbClr val="000000"/>
                </a:solidFill>
              </a:rPr>
              <a:t> </a:t>
            </a:r>
            <a:r>
              <a:rPr lang="en-US" sz="6000" dirty="0" err="1">
                <a:solidFill>
                  <a:srgbClr val="000000"/>
                </a:solidFill>
              </a:rPr>
              <a:t>Mexicanos</a:t>
            </a:r>
            <a:r>
              <a:rPr lang="en-US" sz="6000" dirty="0" smtClean="0">
                <a:solidFill>
                  <a:srgbClr val="000000"/>
                </a:solidFill>
              </a:rPr>
              <a:t>?</a:t>
            </a:r>
          </a:p>
          <a:p>
            <a:endParaRPr lang="en-US" sz="6000" dirty="0" smtClean="0">
              <a:solidFill>
                <a:srgbClr val="000000"/>
              </a:solidFill>
            </a:endParaRPr>
          </a:p>
          <a:p>
            <a:r>
              <a:rPr lang="en-US" sz="6000" dirty="0">
                <a:solidFill>
                  <a:srgbClr val="000000"/>
                </a:solidFill>
              </a:rPr>
              <a:t>Hay </a:t>
            </a:r>
            <a:r>
              <a:rPr lang="en-US" sz="6000" dirty="0" err="1">
                <a:solidFill>
                  <a:srgbClr val="000000"/>
                </a:solidFill>
              </a:rPr>
              <a:t>que</a:t>
            </a:r>
            <a:r>
              <a:rPr lang="en-US" sz="6000" dirty="0">
                <a:solidFill>
                  <a:srgbClr val="000000"/>
                </a:solidFill>
              </a:rPr>
              <a:t> </a:t>
            </a:r>
            <a:r>
              <a:rPr lang="en-US" sz="6000" dirty="0" err="1">
                <a:solidFill>
                  <a:srgbClr val="000000"/>
                </a:solidFill>
              </a:rPr>
              <a:t>tener</a:t>
            </a:r>
            <a:r>
              <a:rPr lang="en-US" sz="6000" dirty="0">
                <a:solidFill>
                  <a:srgbClr val="000000"/>
                </a:solidFill>
              </a:rPr>
              <a:t> en </a:t>
            </a:r>
            <a:r>
              <a:rPr lang="en-US" sz="6000" dirty="0" err="1">
                <a:solidFill>
                  <a:srgbClr val="000000"/>
                </a:solidFill>
              </a:rPr>
              <a:t>cuenta</a:t>
            </a:r>
            <a:r>
              <a:rPr lang="en-US" sz="6000" dirty="0">
                <a:solidFill>
                  <a:srgbClr val="000000"/>
                </a:solidFill>
              </a:rPr>
              <a:t> </a:t>
            </a:r>
            <a:r>
              <a:rPr lang="en-US" sz="6000" dirty="0" err="1">
                <a:solidFill>
                  <a:srgbClr val="000000"/>
                </a:solidFill>
              </a:rPr>
              <a:t>que</a:t>
            </a:r>
            <a:r>
              <a:rPr lang="en-US" sz="6000" dirty="0">
                <a:solidFill>
                  <a:srgbClr val="000000"/>
                </a:solidFill>
              </a:rPr>
              <a:t> no </a:t>
            </a:r>
            <a:r>
              <a:rPr lang="en-US" sz="6000" dirty="0" err="1">
                <a:solidFill>
                  <a:srgbClr val="000000"/>
                </a:solidFill>
              </a:rPr>
              <a:t>existe</a:t>
            </a:r>
            <a:r>
              <a:rPr lang="en-US" sz="6000" dirty="0">
                <a:solidFill>
                  <a:srgbClr val="000000"/>
                </a:solidFill>
              </a:rPr>
              <a:t> </a:t>
            </a:r>
            <a:r>
              <a:rPr lang="en-US" sz="6000" dirty="0" err="1">
                <a:solidFill>
                  <a:srgbClr val="000000"/>
                </a:solidFill>
              </a:rPr>
              <a:t>ninguna</a:t>
            </a:r>
            <a:r>
              <a:rPr lang="en-US" sz="6000" dirty="0">
                <a:solidFill>
                  <a:srgbClr val="000000"/>
                </a:solidFill>
              </a:rPr>
              <a:t> </a:t>
            </a:r>
            <a:r>
              <a:rPr lang="en-US" sz="6000" dirty="0" err="1">
                <a:solidFill>
                  <a:srgbClr val="000000"/>
                </a:solidFill>
              </a:rPr>
              <a:t>jerarquía</a:t>
            </a:r>
            <a:r>
              <a:rPr lang="en-US" sz="6000" dirty="0">
                <a:solidFill>
                  <a:srgbClr val="000000"/>
                </a:solidFill>
              </a:rPr>
              <a:t> en los </a:t>
            </a:r>
            <a:r>
              <a:rPr lang="en-US" sz="6000" dirty="0" err="1">
                <a:solidFill>
                  <a:srgbClr val="000000"/>
                </a:solidFill>
              </a:rPr>
              <a:t>derechos</a:t>
            </a:r>
            <a:r>
              <a:rPr lang="en-US" sz="6000" dirty="0">
                <a:solidFill>
                  <a:srgbClr val="000000"/>
                </a:solidFill>
              </a:rPr>
              <a:t> </a:t>
            </a:r>
            <a:r>
              <a:rPr lang="en-US" sz="6000" dirty="0" err="1">
                <a:solidFill>
                  <a:srgbClr val="000000"/>
                </a:solidFill>
              </a:rPr>
              <a:t>humanos</a:t>
            </a:r>
            <a:r>
              <a:rPr lang="en-US" sz="6000" dirty="0">
                <a:solidFill>
                  <a:srgbClr val="000000"/>
                </a:solidFill>
              </a:rPr>
              <a:t>, </a:t>
            </a:r>
            <a:r>
              <a:rPr lang="en-US" sz="6000" dirty="0" err="1">
                <a:solidFill>
                  <a:srgbClr val="000000"/>
                </a:solidFill>
              </a:rPr>
              <a:t>todos</a:t>
            </a:r>
            <a:r>
              <a:rPr lang="en-US" sz="6000" dirty="0">
                <a:solidFill>
                  <a:srgbClr val="000000"/>
                </a:solidFill>
              </a:rPr>
              <a:t> son </a:t>
            </a:r>
            <a:r>
              <a:rPr lang="en-US" sz="6000" dirty="0" err="1">
                <a:solidFill>
                  <a:srgbClr val="000000"/>
                </a:solidFill>
              </a:rPr>
              <a:t>igualmente</a:t>
            </a:r>
            <a:r>
              <a:rPr lang="en-US" sz="6000" dirty="0">
                <a:solidFill>
                  <a:srgbClr val="000000"/>
                </a:solidFill>
              </a:rPr>
              <a:t> </a:t>
            </a:r>
            <a:r>
              <a:rPr lang="en-US" sz="6000" dirty="0" err="1">
                <a:solidFill>
                  <a:srgbClr val="000000"/>
                </a:solidFill>
              </a:rPr>
              <a:t>importantes</a:t>
            </a:r>
            <a:r>
              <a:rPr lang="en-US" sz="6000" dirty="0">
                <a:solidFill>
                  <a:srgbClr val="000000"/>
                </a:solidFill>
              </a:rPr>
              <a:t>, </a:t>
            </a:r>
            <a:r>
              <a:rPr lang="en-US" sz="6000" dirty="0" err="1">
                <a:solidFill>
                  <a:srgbClr val="000000"/>
                </a:solidFill>
              </a:rPr>
              <a:t>es</a:t>
            </a:r>
            <a:r>
              <a:rPr lang="en-US" sz="6000" dirty="0">
                <a:solidFill>
                  <a:srgbClr val="000000"/>
                </a:solidFill>
              </a:rPr>
              <a:t> </a:t>
            </a:r>
            <a:r>
              <a:rPr lang="en-US" sz="6000" dirty="0" err="1">
                <a:solidFill>
                  <a:srgbClr val="000000"/>
                </a:solidFill>
              </a:rPr>
              <a:t>decir</a:t>
            </a:r>
            <a:r>
              <a:rPr lang="en-US" sz="6000" dirty="0">
                <a:solidFill>
                  <a:srgbClr val="000000"/>
                </a:solidFill>
              </a:rPr>
              <a:t>, </a:t>
            </a:r>
            <a:r>
              <a:rPr lang="en-US" sz="6000" dirty="0" err="1">
                <a:solidFill>
                  <a:srgbClr val="000000"/>
                </a:solidFill>
              </a:rPr>
              <a:t>ninguno</a:t>
            </a:r>
            <a:r>
              <a:rPr lang="en-US" sz="6000" dirty="0">
                <a:solidFill>
                  <a:srgbClr val="000000"/>
                </a:solidFill>
              </a:rPr>
              <a:t> vale </a:t>
            </a:r>
            <a:r>
              <a:rPr lang="en-US" sz="6000" dirty="0" err="1">
                <a:solidFill>
                  <a:srgbClr val="000000"/>
                </a:solidFill>
              </a:rPr>
              <a:t>más</a:t>
            </a:r>
            <a:r>
              <a:rPr lang="en-US" sz="6000" dirty="0">
                <a:solidFill>
                  <a:srgbClr val="000000"/>
                </a:solidFill>
              </a:rPr>
              <a:t> o </a:t>
            </a:r>
            <a:r>
              <a:rPr lang="en-US" sz="6000" dirty="0" err="1">
                <a:solidFill>
                  <a:srgbClr val="000000"/>
                </a:solidFill>
              </a:rPr>
              <a:t>menos</a:t>
            </a:r>
            <a:r>
              <a:rPr lang="en-US" sz="6000" dirty="0">
                <a:solidFill>
                  <a:srgbClr val="000000"/>
                </a:solidFill>
              </a:rPr>
              <a:t> </a:t>
            </a:r>
            <a:r>
              <a:rPr lang="en-US" sz="6000" dirty="0" err="1">
                <a:solidFill>
                  <a:srgbClr val="000000"/>
                </a:solidFill>
              </a:rPr>
              <a:t>que</a:t>
            </a:r>
            <a:r>
              <a:rPr lang="en-US" sz="6000" dirty="0">
                <a:solidFill>
                  <a:srgbClr val="000000"/>
                </a:solidFill>
              </a:rPr>
              <a:t> </a:t>
            </a:r>
            <a:r>
              <a:rPr lang="en-US" sz="6000" dirty="0" err="1">
                <a:solidFill>
                  <a:srgbClr val="000000"/>
                </a:solidFill>
              </a:rPr>
              <a:t>otro</a:t>
            </a:r>
            <a:r>
              <a:rPr lang="en-US" sz="6000" dirty="0" smtClean="0">
                <a:solidFill>
                  <a:srgbClr val="000000"/>
                </a:solidFill>
              </a:rPr>
              <a:t>.</a:t>
            </a:r>
          </a:p>
          <a:p>
            <a:endParaRPr lang="en-US" sz="6000" dirty="0">
              <a:solidFill>
                <a:srgbClr val="000000"/>
              </a:solidFill>
            </a:endParaRPr>
          </a:p>
          <a:p>
            <a:r>
              <a:rPr lang="en-US" sz="6000" dirty="0" err="1" smtClean="0">
                <a:solidFill>
                  <a:srgbClr val="000000"/>
                </a:solidFill>
              </a:rPr>
              <a:t>Derivado</a:t>
            </a:r>
            <a:r>
              <a:rPr lang="en-US" sz="6000" dirty="0" smtClean="0">
                <a:solidFill>
                  <a:srgbClr val="000000"/>
                </a:solidFill>
              </a:rPr>
              <a:t> de la </a:t>
            </a:r>
            <a:r>
              <a:rPr lang="en-US" sz="6000" dirty="0" err="1" smtClean="0">
                <a:solidFill>
                  <a:srgbClr val="000000"/>
                </a:solidFill>
              </a:rPr>
              <a:t>reforma</a:t>
            </a:r>
            <a:r>
              <a:rPr lang="en-US" sz="6000" dirty="0" smtClean="0">
                <a:solidFill>
                  <a:srgbClr val="000000"/>
                </a:solidFill>
              </a:rPr>
              <a:t> se </a:t>
            </a:r>
            <a:r>
              <a:rPr lang="en-US" sz="6000" dirty="0" err="1" smtClean="0">
                <a:solidFill>
                  <a:srgbClr val="000000"/>
                </a:solidFill>
              </a:rPr>
              <a:t>modifican</a:t>
            </a:r>
            <a:r>
              <a:rPr lang="en-US" sz="6000" dirty="0" smtClean="0">
                <a:solidFill>
                  <a:srgbClr val="000000"/>
                </a:solidFill>
              </a:rPr>
              <a:t> </a:t>
            </a:r>
            <a:r>
              <a:rPr lang="en-US" sz="6000" dirty="0" err="1" smtClean="0">
                <a:solidFill>
                  <a:srgbClr val="000000"/>
                </a:solidFill>
              </a:rPr>
              <a:t>diversos</a:t>
            </a:r>
            <a:r>
              <a:rPr lang="en-US" sz="6000" dirty="0" smtClean="0">
                <a:solidFill>
                  <a:srgbClr val="000000"/>
                </a:solidFill>
              </a:rPr>
              <a:t> </a:t>
            </a:r>
            <a:r>
              <a:rPr lang="en-US" sz="6000" dirty="0" err="1" smtClean="0">
                <a:solidFill>
                  <a:srgbClr val="000000"/>
                </a:solidFill>
              </a:rPr>
              <a:t>artículos</a:t>
            </a:r>
            <a:r>
              <a:rPr lang="en-US" sz="6000" dirty="0" smtClean="0">
                <a:solidFill>
                  <a:srgbClr val="000000"/>
                </a:solidFill>
              </a:rPr>
              <a:t> de la CPEUM y se </a:t>
            </a:r>
            <a:r>
              <a:rPr lang="en-US" sz="6000" dirty="0" err="1" smtClean="0">
                <a:solidFill>
                  <a:srgbClr val="000000"/>
                </a:solidFill>
              </a:rPr>
              <a:t>adicionan</a:t>
            </a:r>
            <a:r>
              <a:rPr lang="en-US" sz="6000" dirty="0" smtClean="0">
                <a:solidFill>
                  <a:srgbClr val="000000"/>
                </a:solidFill>
              </a:rPr>
              <a:t> los </a:t>
            </a:r>
            <a:r>
              <a:rPr lang="en-US" sz="6000" dirty="0" err="1" smtClean="0">
                <a:solidFill>
                  <a:srgbClr val="000000"/>
                </a:solidFill>
              </a:rPr>
              <a:t>principios</a:t>
            </a:r>
            <a:r>
              <a:rPr lang="en-US" sz="6000" dirty="0" smtClean="0">
                <a:solidFill>
                  <a:srgbClr val="000000"/>
                </a:solidFill>
              </a:rPr>
              <a:t> en </a:t>
            </a:r>
            <a:r>
              <a:rPr lang="en-US" sz="6000" dirty="0" err="1" smtClean="0">
                <a:solidFill>
                  <a:srgbClr val="000000"/>
                </a:solidFill>
              </a:rPr>
              <a:t>materia</a:t>
            </a:r>
            <a:r>
              <a:rPr lang="en-US" sz="6000" dirty="0" smtClean="0">
                <a:solidFill>
                  <a:srgbClr val="000000"/>
                </a:solidFill>
              </a:rPr>
              <a:t> de DDHH.</a:t>
            </a:r>
            <a:endParaRPr lang="en-US" sz="6000" dirty="0">
              <a:solidFill>
                <a:srgbClr val="000000"/>
              </a:solidFill>
            </a:endParaRPr>
          </a:p>
        </p:txBody>
      </p:sp>
      <p:pic>
        <p:nvPicPr>
          <p:cNvPr id="4" name="Imagen 3"/>
          <p:cNvPicPr>
            <a:picLocks noChangeAspect="1"/>
          </p:cNvPicPr>
          <p:nvPr/>
        </p:nvPicPr>
        <p:blipFill>
          <a:blip r:embed="rId3"/>
          <a:stretch>
            <a:fillRect/>
          </a:stretch>
        </p:blipFill>
        <p:spPr>
          <a:xfrm>
            <a:off x="7562022" y="130"/>
            <a:ext cx="1581978" cy="1581978"/>
          </a:xfrm>
          <a:prstGeom prst="rect">
            <a:avLst/>
          </a:prstGeom>
        </p:spPr>
      </p:pic>
    </p:spTree>
    <p:extLst>
      <p:ext uri="{BB962C8B-B14F-4D97-AF65-F5344CB8AC3E}">
        <p14:creationId xmlns:p14="http://schemas.microsoft.com/office/powerpoint/2010/main" val="241183753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LANTILLA_PRESENTACION_GCI_20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0"/>
            <a:ext cx="9143826" cy="6857870"/>
          </a:xfrm>
          <a:prstGeom prst="rect">
            <a:avLst/>
          </a:prstGeom>
        </p:spPr>
      </p:pic>
      <p:sp>
        <p:nvSpPr>
          <p:cNvPr id="8" name="Marcador de contenido 2"/>
          <p:cNvSpPr>
            <a:spLocks noGrp="1"/>
          </p:cNvSpPr>
          <p:nvPr>
            <p:ph idx="1"/>
          </p:nvPr>
        </p:nvSpPr>
        <p:spPr>
          <a:xfrm>
            <a:off x="457200" y="974703"/>
            <a:ext cx="8229600" cy="3291624"/>
          </a:xfrm>
        </p:spPr>
        <p:txBody>
          <a:bodyPr>
            <a:normAutofit/>
          </a:bodyPr>
          <a:lstStyle/>
          <a:p>
            <a:pPr marL="0" indent="0">
              <a:buNone/>
            </a:pPr>
            <a:endParaRPr lang="es-MX" sz="4400" dirty="0">
              <a:effectLst>
                <a:outerShdw blurRad="38100" dist="38100" dir="2700000" algn="tl">
                  <a:srgbClr val="000000">
                    <a:alpha val="43137"/>
                  </a:srgbClr>
                </a:outerShdw>
              </a:effectLst>
            </a:endParaRPr>
          </a:p>
          <a:p>
            <a:pPr marL="0" indent="0">
              <a:buNone/>
            </a:pPr>
            <a:endParaRPr lang="es-MX" dirty="0">
              <a:solidFill>
                <a:srgbClr val="FF0000"/>
              </a:solidFill>
              <a:effectLst>
                <a:outerShdw blurRad="38100" dist="38100" dir="2700000" algn="tl">
                  <a:srgbClr val="000000">
                    <a:alpha val="43137"/>
                  </a:srgbClr>
                </a:outerShdw>
              </a:effectLst>
            </a:endParaRPr>
          </a:p>
          <a:p>
            <a:pPr marL="0" indent="0">
              <a:buNone/>
            </a:pPr>
            <a:endParaRPr lang="es-ES_tradnl" dirty="0" smtClean="0">
              <a:solidFill>
                <a:srgbClr val="FF0000"/>
              </a:solidFill>
              <a:effectLst>
                <a:outerShdw blurRad="38100" dist="38100" dir="2700000" algn="tl">
                  <a:srgbClr val="000000">
                    <a:alpha val="43137"/>
                  </a:srgbClr>
                </a:outerShdw>
              </a:effectLst>
            </a:endParaRPr>
          </a:p>
          <a:p>
            <a:pPr marL="0" indent="0">
              <a:buNone/>
            </a:pPr>
            <a:r>
              <a:rPr lang="es-ES_tradnl" dirty="0" smtClean="0">
                <a:solidFill>
                  <a:srgbClr val="FF0000"/>
                </a:solidFill>
                <a:effectLst>
                  <a:outerShdw blurRad="38100" dist="38100" dir="2700000" algn="tl">
                    <a:srgbClr val="000000">
                      <a:alpha val="43137"/>
                    </a:srgbClr>
                  </a:outerShdw>
                </a:effectLst>
              </a:rPr>
              <a:t>IV</a:t>
            </a:r>
            <a:r>
              <a:rPr lang="es-ES_tradnl" dirty="0">
                <a:solidFill>
                  <a:srgbClr val="FF0000"/>
                </a:solidFill>
                <a:effectLst>
                  <a:outerShdw blurRad="38100" dist="38100" dir="2700000" algn="tl">
                    <a:srgbClr val="000000">
                      <a:alpha val="43137"/>
                    </a:srgbClr>
                  </a:outerShdw>
                </a:effectLst>
              </a:rPr>
              <a:t>.-Principios </a:t>
            </a:r>
            <a:r>
              <a:rPr lang="es-ES_tradnl" dirty="0" smtClean="0">
                <a:solidFill>
                  <a:srgbClr val="FF0000"/>
                </a:solidFill>
                <a:effectLst>
                  <a:outerShdw blurRad="38100" dist="38100" dir="2700000" algn="tl">
                    <a:srgbClr val="000000">
                      <a:alpha val="43137"/>
                    </a:srgbClr>
                  </a:outerShdw>
                </a:effectLst>
              </a:rPr>
              <a:t>constitucionales y convencionales </a:t>
            </a:r>
            <a:r>
              <a:rPr lang="es-ES_tradnl" dirty="0">
                <a:solidFill>
                  <a:srgbClr val="FF0000"/>
                </a:solidFill>
                <a:effectLst>
                  <a:outerShdw blurRad="38100" dist="38100" dir="2700000" algn="tl">
                    <a:srgbClr val="000000">
                      <a:alpha val="43137"/>
                    </a:srgbClr>
                  </a:outerShdw>
                </a:effectLst>
              </a:rPr>
              <a:t>DDHH.</a:t>
            </a:r>
          </a:p>
          <a:p>
            <a:pPr marL="0" indent="0">
              <a:buNone/>
            </a:pPr>
            <a:endParaRPr lang="es-ES_tradnl" dirty="0">
              <a:solidFill>
                <a:srgbClr val="FF0000"/>
              </a:solidFill>
              <a:effectLst>
                <a:outerShdw blurRad="38100" dist="38100" dir="2700000" algn="tl">
                  <a:srgbClr val="000000">
                    <a:alpha val="43137"/>
                  </a:srgbClr>
                </a:outerShdw>
              </a:effectLst>
            </a:endParaRPr>
          </a:p>
          <a:p>
            <a:pPr marL="0" indent="0">
              <a:buNone/>
            </a:pPr>
            <a:endParaRPr lang="es-ES_tradnl" dirty="0">
              <a:solidFill>
                <a:srgbClr val="FF0000"/>
              </a:solidFill>
              <a:effectLst>
                <a:outerShdw blurRad="38100" dist="38100" dir="2700000" algn="tl">
                  <a:srgbClr val="000000">
                    <a:alpha val="43137"/>
                  </a:srgbClr>
                </a:outerShdw>
              </a:effectLst>
            </a:endParaRPr>
          </a:p>
          <a:p>
            <a:pPr marL="0" indent="0">
              <a:buNone/>
            </a:pPr>
            <a:endParaRPr lang="es-ES_tradnl" dirty="0">
              <a:solidFill>
                <a:srgbClr val="FF0000"/>
              </a:solidFill>
              <a:effectLst>
                <a:outerShdw blurRad="38100" dist="38100" dir="2700000" algn="tl">
                  <a:srgbClr val="000000">
                    <a:alpha val="43137"/>
                  </a:srgbClr>
                </a:outerShdw>
              </a:effectLst>
            </a:endParaRPr>
          </a:p>
          <a:p>
            <a:pPr marL="0" indent="0">
              <a:buNone/>
            </a:pPr>
            <a:endParaRPr lang="es-ES" dirty="0">
              <a:solidFill>
                <a:srgbClr val="FF0000"/>
              </a:solidFill>
              <a:effectLst>
                <a:outerShdw blurRad="38100" dist="38100" dir="2700000" algn="tl">
                  <a:srgbClr val="000000">
                    <a:alpha val="43137"/>
                  </a:srgbClr>
                </a:outerShdw>
              </a:effectLst>
            </a:endParaRPr>
          </a:p>
          <a:p>
            <a:endParaRPr lang="es-ES" dirty="0"/>
          </a:p>
        </p:txBody>
      </p:sp>
      <p:pic>
        <p:nvPicPr>
          <p:cNvPr id="4" name="Imagen 3"/>
          <p:cNvPicPr>
            <a:picLocks noChangeAspect="1"/>
          </p:cNvPicPr>
          <p:nvPr/>
        </p:nvPicPr>
        <p:blipFill>
          <a:blip r:embed="rId3"/>
          <a:stretch>
            <a:fillRect/>
          </a:stretch>
        </p:blipFill>
        <p:spPr>
          <a:xfrm>
            <a:off x="7562022" y="130"/>
            <a:ext cx="1581978" cy="1581978"/>
          </a:xfrm>
          <a:prstGeom prst="rect">
            <a:avLst/>
          </a:prstGeom>
        </p:spPr>
      </p:pic>
    </p:spTree>
    <p:extLst>
      <p:ext uri="{BB962C8B-B14F-4D97-AF65-F5344CB8AC3E}">
        <p14:creationId xmlns:p14="http://schemas.microsoft.com/office/powerpoint/2010/main" val="284158971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LANTILLA_PRESENTACION_GCI_20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0"/>
            <a:ext cx="9143826" cy="6857870"/>
          </a:xfrm>
          <a:prstGeom prst="rect">
            <a:avLst/>
          </a:prstGeom>
        </p:spPr>
      </p:pic>
      <p:sp>
        <p:nvSpPr>
          <p:cNvPr id="8" name="Marcador de contenido 2"/>
          <p:cNvSpPr>
            <a:spLocks noGrp="1"/>
          </p:cNvSpPr>
          <p:nvPr>
            <p:ph idx="1"/>
          </p:nvPr>
        </p:nvSpPr>
        <p:spPr>
          <a:xfrm>
            <a:off x="457200" y="2340959"/>
            <a:ext cx="8229600" cy="2251966"/>
          </a:xfrm>
        </p:spPr>
        <p:txBody>
          <a:bodyPr>
            <a:normAutofit/>
          </a:bodyPr>
          <a:lstStyle/>
          <a:p>
            <a:r>
              <a:rPr lang="en-US" sz="4400" dirty="0" err="1" smtClean="0">
                <a:solidFill>
                  <a:srgbClr val="000000"/>
                </a:solidFill>
              </a:rPr>
              <a:t>Artículo</a:t>
            </a:r>
            <a:r>
              <a:rPr lang="en-US" sz="4400" dirty="0" smtClean="0">
                <a:solidFill>
                  <a:srgbClr val="000000"/>
                </a:solidFill>
              </a:rPr>
              <a:t> 1 de la </a:t>
            </a:r>
            <a:r>
              <a:rPr lang="en-US" sz="4400" dirty="0" err="1" smtClean="0">
                <a:solidFill>
                  <a:srgbClr val="000000"/>
                </a:solidFill>
              </a:rPr>
              <a:t>Constitución</a:t>
            </a:r>
            <a:r>
              <a:rPr lang="en-US" sz="4400" dirty="0" smtClean="0">
                <a:solidFill>
                  <a:srgbClr val="000000"/>
                </a:solidFill>
              </a:rPr>
              <a:t> </a:t>
            </a:r>
            <a:r>
              <a:rPr lang="en-US" sz="4400" dirty="0" err="1" smtClean="0">
                <a:solidFill>
                  <a:srgbClr val="000000"/>
                </a:solidFill>
              </a:rPr>
              <a:t>política</a:t>
            </a:r>
            <a:r>
              <a:rPr lang="en-US" sz="4400" dirty="0" smtClean="0">
                <a:solidFill>
                  <a:srgbClr val="000000"/>
                </a:solidFill>
              </a:rPr>
              <a:t> de los </a:t>
            </a:r>
            <a:r>
              <a:rPr lang="en-US" sz="4400" dirty="0" err="1" smtClean="0">
                <a:solidFill>
                  <a:srgbClr val="000000"/>
                </a:solidFill>
              </a:rPr>
              <a:t>Estados</a:t>
            </a:r>
            <a:r>
              <a:rPr lang="en-US" sz="4400" dirty="0" smtClean="0">
                <a:solidFill>
                  <a:srgbClr val="000000"/>
                </a:solidFill>
              </a:rPr>
              <a:t> </a:t>
            </a:r>
            <a:r>
              <a:rPr lang="en-US" sz="4400" dirty="0" err="1" smtClean="0">
                <a:solidFill>
                  <a:srgbClr val="000000"/>
                </a:solidFill>
              </a:rPr>
              <a:t>Unidos</a:t>
            </a:r>
            <a:r>
              <a:rPr lang="en-US" sz="4400" dirty="0" smtClean="0">
                <a:solidFill>
                  <a:srgbClr val="000000"/>
                </a:solidFill>
              </a:rPr>
              <a:t> </a:t>
            </a:r>
            <a:r>
              <a:rPr lang="en-US" sz="4400" dirty="0" err="1" smtClean="0">
                <a:solidFill>
                  <a:srgbClr val="000000"/>
                </a:solidFill>
              </a:rPr>
              <a:t>Mexicanos</a:t>
            </a:r>
            <a:r>
              <a:rPr lang="en-US" sz="4400" dirty="0" smtClean="0">
                <a:solidFill>
                  <a:srgbClr val="000000"/>
                </a:solidFill>
              </a:rPr>
              <a:t>.</a:t>
            </a:r>
            <a:endParaRPr lang="en-US" sz="4400" dirty="0">
              <a:solidFill>
                <a:srgbClr val="000000"/>
              </a:solidFill>
            </a:endParaRPr>
          </a:p>
        </p:txBody>
      </p:sp>
      <p:pic>
        <p:nvPicPr>
          <p:cNvPr id="4" name="Imagen 3"/>
          <p:cNvPicPr>
            <a:picLocks noChangeAspect="1"/>
          </p:cNvPicPr>
          <p:nvPr/>
        </p:nvPicPr>
        <p:blipFill>
          <a:blip r:embed="rId3"/>
          <a:stretch>
            <a:fillRect/>
          </a:stretch>
        </p:blipFill>
        <p:spPr>
          <a:xfrm>
            <a:off x="7562022" y="130"/>
            <a:ext cx="1581978" cy="1581978"/>
          </a:xfrm>
          <a:prstGeom prst="rect">
            <a:avLst/>
          </a:prstGeom>
        </p:spPr>
      </p:pic>
    </p:spTree>
    <p:extLst>
      <p:ext uri="{BB962C8B-B14F-4D97-AF65-F5344CB8AC3E}">
        <p14:creationId xmlns:p14="http://schemas.microsoft.com/office/powerpoint/2010/main" val="265936159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LANTILLA_PRESENTACION_GCI_20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0"/>
            <a:ext cx="9143826" cy="6857870"/>
          </a:xfrm>
          <a:prstGeom prst="rect">
            <a:avLst/>
          </a:prstGeom>
        </p:spPr>
      </p:pic>
      <p:sp>
        <p:nvSpPr>
          <p:cNvPr id="4" name="Título 1"/>
          <p:cNvSpPr>
            <a:spLocks noGrp="1"/>
          </p:cNvSpPr>
          <p:nvPr>
            <p:ph type="title"/>
          </p:nvPr>
        </p:nvSpPr>
        <p:spPr>
          <a:xfrm>
            <a:off x="85488" y="522478"/>
            <a:ext cx="8229600" cy="1143000"/>
          </a:xfrm>
        </p:spPr>
        <p:txBody>
          <a:bodyPr>
            <a:normAutofit fontScale="90000"/>
          </a:bodyPr>
          <a:lstStyle/>
          <a:p>
            <a:pPr lvl="0" defTabSz="914400">
              <a:defRPr/>
            </a:pPr>
            <a:r>
              <a:rPr lang="es-MX" b="1" dirty="0">
                <a:solidFill>
                  <a:srgbClr val="C00000"/>
                </a:solidFill>
              </a:rPr>
              <a:t>El Principio de Interpretación Conforme</a:t>
            </a:r>
            <a:endParaRPr lang="es-MX" dirty="0">
              <a:solidFill>
                <a:srgbClr val="C00000"/>
              </a:solidFill>
            </a:endParaRPr>
          </a:p>
        </p:txBody>
      </p:sp>
      <p:sp>
        <p:nvSpPr>
          <p:cNvPr id="5" name="Marcador de contenido 2"/>
          <p:cNvSpPr>
            <a:spLocks noGrp="1"/>
          </p:cNvSpPr>
          <p:nvPr>
            <p:ph idx="1"/>
          </p:nvPr>
        </p:nvSpPr>
        <p:spPr>
          <a:xfrm>
            <a:off x="457200" y="1971739"/>
            <a:ext cx="8229600" cy="2946078"/>
          </a:xfrm>
        </p:spPr>
        <p:txBody>
          <a:bodyPr>
            <a:normAutofit/>
          </a:bodyPr>
          <a:lstStyle/>
          <a:p>
            <a:pPr marL="0" indent="0" algn="just">
              <a:buNone/>
            </a:pPr>
            <a:r>
              <a:rPr lang="en-US" dirty="0" err="1"/>
              <a:t>R</a:t>
            </a:r>
            <a:r>
              <a:rPr lang="en-US" dirty="0" err="1" smtClean="0"/>
              <a:t>efiere</a:t>
            </a:r>
            <a:r>
              <a:rPr lang="en-US" dirty="0" smtClean="0"/>
              <a:t> </a:t>
            </a:r>
            <a:r>
              <a:rPr lang="en-US" dirty="0" err="1"/>
              <a:t>que</a:t>
            </a:r>
            <a:r>
              <a:rPr lang="en-US" dirty="0"/>
              <a:t> </a:t>
            </a:r>
            <a:r>
              <a:rPr lang="en-US" dirty="0" err="1"/>
              <a:t>cuando</a:t>
            </a:r>
            <a:r>
              <a:rPr lang="en-US" dirty="0"/>
              <a:t> se </a:t>
            </a:r>
            <a:r>
              <a:rPr lang="en-US" dirty="0" err="1"/>
              <a:t>interpreten</a:t>
            </a:r>
            <a:r>
              <a:rPr lang="en-US" dirty="0"/>
              <a:t> </a:t>
            </a:r>
            <a:r>
              <a:rPr lang="en-US" dirty="0" err="1"/>
              <a:t>las</a:t>
            </a:r>
            <a:r>
              <a:rPr lang="en-US" dirty="0"/>
              <a:t> </a:t>
            </a:r>
            <a:r>
              <a:rPr lang="en-US" dirty="0" err="1"/>
              <a:t>normas</a:t>
            </a:r>
            <a:r>
              <a:rPr lang="en-US" dirty="0"/>
              <a:t> </a:t>
            </a:r>
            <a:r>
              <a:rPr lang="en-US" dirty="0" err="1"/>
              <a:t>constitucionales</a:t>
            </a:r>
            <a:r>
              <a:rPr lang="en-US" dirty="0"/>
              <a:t> se </a:t>
            </a:r>
            <a:r>
              <a:rPr lang="en-US" dirty="0" err="1"/>
              <a:t>puedan</a:t>
            </a:r>
            <a:r>
              <a:rPr lang="en-US" dirty="0"/>
              <a:t> </a:t>
            </a:r>
            <a:r>
              <a:rPr lang="en-US" dirty="0" err="1"/>
              <a:t>utilizar</a:t>
            </a:r>
            <a:r>
              <a:rPr lang="en-US" dirty="0"/>
              <a:t> </a:t>
            </a:r>
            <a:r>
              <a:rPr lang="en-US" dirty="0" err="1"/>
              <a:t>las</a:t>
            </a:r>
            <a:r>
              <a:rPr lang="en-US" dirty="0"/>
              <a:t> </a:t>
            </a:r>
            <a:r>
              <a:rPr lang="en-US" dirty="0" err="1"/>
              <a:t>normas</a:t>
            </a:r>
            <a:r>
              <a:rPr lang="en-US" dirty="0"/>
              <a:t> de </a:t>
            </a:r>
            <a:r>
              <a:rPr lang="en-US" dirty="0" err="1"/>
              <a:t>derechos</a:t>
            </a:r>
            <a:r>
              <a:rPr lang="en-US" dirty="0"/>
              <a:t> </a:t>
            </a:r>
            <a:r>
              <a:rPr lang="en-US" dirty="0" err="1"/>
              <a:t>humanos</a:t>
            </a:r>
            <a:r>
              <a:rPr lang="en-US" dirty="0"/>
              <a:t> </a:t>
            </a:r>
            <a:r>
              <a:rPr lang="en-US" dirty="0" err="1"/>
              <a:t>contenidas</a:t>
            </a:r>
            <a:r>
              <a:rPr lang="en-US" dirty="0"/>
              <a:t> en los </a:t>
            </a:r>
            <a:r>
              <a:rPr lang="en-US" dirty="0" err="1"/>
              <a:t>tratados</a:t>
            </a:r>
            <a:r>
              <a:rPr lang="en-US" dirty="0"/>
              <a:t> </a:t>
            </a:r>
            <a:r>
              <a:rPr lang="en-US" dirty="0" err="1"/>
              <a:t>internacionales</a:t>
            </a:r>
            <a:r>
              <a:rPr lang="en-US" dirty="0"/>
              <a:t> de los </a:t>
            </a:r>
            <a:r>
              <a:rPr lang="en-US" dirty="0" err="1"/>
              <a:t>que</a:t>
            </a:r>
            <a:r>
              <a:rPr lang="en-US" dirty="0"/>
              <a:t> México sea parte.</a:t>
            </a:r>
            <a:endParaRPr lang="es-ES_tradnl" dirty="0"/>
          </a:p>
        </p:txBody>
      </p:sp>
      <p:pic>
        <p:nvPicPr>
          <p:cNvPr id="7" name="Imagen 6"/>
          <p:cNvPicPr>
            <a:picLocks noChangeAspect="1"/>
          </p:cNvPicPr>
          <p:nvPr/>
        </p:nvPicPr>
        <p:blipFill>
          <a:blip r:embed="rId3"/>
          <a:stretch>
            <a:fillRect/>
          </a:stretch>
        </p:blipFill>
        <p:spPr>
          <a:xfrm>
            <a:off x="7562022" y="130"/>
            <a:ext cx="1581978" cy="1581978"/>
          </a:xfrm>
          <a:prstGeom prst="rect">
            <a:avLst/>
          </a:prstGeom>
        </p:spPr>
      </p:pic>
    </p:spTree>
    <p:extLst>
      <p:ext uri="{BB962C8B-B14F-4D97-AF65-F5344CB8AC3E}">
        <p14:creationId xmlns:p14="http://schemas.microsoft.com/office/powerpoint/2010/main" val="261059270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LANTILLA_PRESENTACION_GCI_20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0"/>
            <a:ext cx="9143826" cy="6857870"/>
          </a:xfrm>
          <a:prstGeom prst="rect">
            <a:avLst/>
          </a:prstGeom>
        </p:spPr>
      </p:pic>
      <p:sp>
        <p:nvSpPr>
          <p:cNvPr id="5" name="Marcador de contenido 2"/>
          <p:cNvSpPr>
            <a:spLocks noGrp="1"/>
          </p:cNvSpPr>
          <p:nvPr>
            <p:ph idx="1"/>
          </p:nvPr>
        </p:nvSpPr>
        <p:spPr>
          <a:xfrm>
            <a:off x="457200" y="1668811"/>
            <a:ext cx="8229600" cy="3219475"/>
          </a:xfrm>
        </p:spPr>
        <p:txBody>
          <a:bodyPr>
            <a:normAutofit fontScale="92500" lnSpcReduction="10000"/>
          </a:bodyPr>
          <a:lstStyle/>
          <a:p>
            <a:pPr marL="0" indent="0" algn="just">
              <a:buNone/>
            </a:pPr>
            <a:r>
              <a:rPr lang="en-US" dirty="0" smtClean="0"/>
              <a:t>De </a:t>
            </a:r>
            <a:r>
              <a:rPr lang="en-US" dirty="0" err="1" smtClean="0"/>
              <a:t>igual</a:t>
            </a:r>
            <a:r>
              <a:rPr lang="en-US" dirty="0" smtClean="0"/>
              <a:t> </a:t>
            </a:r>
            <a:r>
              <a:rPr lang="en-US" dirty="0" err="1" smtClean="0"/>
              <a:t>manera</a:t>
            </a:r>
            <a:r>
              <a:rPr lang="en-US" dirty="0" smtClean="0"/>
              <a:t> en los </a:t>
            </a:r>
            <a:r>
              <a:rPr lang="en-US" dirty="0" err="1" smtClean="0"/>
              <a:t>recursos</a:t>
            </a:r>
            <a:r>
              <a:rPr lang="en-US" dirty="0" smtClean="0"/>
              <a:t> </a:t>
            </a:r>
            <a:r>
              <a:rPr lang="en-US" dirty="0" err="1" smtClean="0"/>
              <a:t>administrativos</a:t>
            </a:r>
            <a:r>
              <a:rPr lang="en-US" dirty="0" smtClean="0"/>
              <a:t>, </a:t>
            </a:r>
            <a:r>
              <a:rPr lang="en-US" dirty="0" err="1" smtClean="0"/>
              <a:t>así</a:t>
            </a:r>
            <a:r>
              <a:rPr lang="en-US" dirty="0" smtClean="0"/>
              <a:t> </a:t>
            </a:r>
            <a:r>
              <a:rPr lang="en-US" dirty="0" err="1" smtClean="0"/>
              <a:t>como</a:t>
            </a:r>
            <a:r>
              <a:rPr lang="en-US" dirty="0" smtClean="0"/>
              <a:t> en los </a:t>
            </a:r>
            <a:r>
              <a:rPr lang="en-US" dirty="0" err="1" smtClean="0"/>
              <a:t>juicios</a:t>
            </a:r>
            <a:r>
              <a:rPr lang="en-US" dirty="0" smtClean="0"/>
              <a:t> </a:t>
            </a:r>
            <a:r>
              <a:rPr lang="en-US" dirty="0" err="1" smtClean="0"/>
              <a:t>administrativos</a:t>
            </a:r>
            <a:r>
              <a:rPr lang="en-US" dirty="0" smtClean="0"/>
              <a:t> se </a:t>
            </a:r>
            <a:r>
              <a:rPr lang="en-US" dirty="0" err="1" smtClean="0"/>
              <a:t>podrán</a:t>
            </a:r>
            <a:r>
              <a:rPr lang="en-US" dirty="0" smtClean="0"/>
              <a:t> </a:t>
            </a:r>
            <a:r>
              <a:rPr lang="en-US" dirty="0" err="1" smtClean="0"/>
              <a:t>interpretar</a:t>
            </a:r>
            <a:r>
              <a:rPr lang="en-US" dirty="0" smtClean="0"/>
              <a:t>, la </a:t>
            </a:r>
            <a:r>
              <a:rPr lang="en-US" dirty="0" err="1" smtClean="0"/>
              <a:t>Constitución</a:t>
            </a:r>
            <a:r>
              <a:rPr lang="en-US" dirty="0" smtClean="0"/>
              <a:t> </a:t>
            </a:r>
            <a:r>
              <a:rPr lang="en-US" dirty="0" err="1" smtClean="0"/>
              <a:t>así</a:t>
            </a:r>
            <a:r>
              <a:rPr lang="en-US" dirty="0" smtClean="0"/>
              <a:t> </a:t>
            </a:r>
            <a:r>
              <a:rPr lang="en-US" dirty="0" err="1" smtClean="0"/>
              <a:t>como</a:t>
            </a:r>
            <a:r>
              <a:rPr lang="en-US" dirty="0" smtClean="0"/>
              <a:t> los </a:t>
            </a:r>
            <a:r>
              <a:rPr lang="en-US" dirty="0" err="1" smtClean="0"/>
              <a:t>tratados</a:t>
            </a:r>
            <a:r>
              <a:rPr lang="en-US" dirty="0" smtClean="0"/>
              <a:t> </a:t>
            </a:r>
            <a:r>
              <a:rPr lang="en-US" dirty="0" err="1" smtClean="0"/>
              <a:t>internacionales</a:t>
            </a:r>
            <a:r>
              <a:rPr lang="en-US" dirty="0" smtClean="0"/>
              <a:t> de los </a:t>
            </a:r>
            <a:r>
              <a:rPr lang="en-US" dirty="0" err="1" smtClean="0"/>
              <a:t>cuales</a:t>
            </a:r>
            <a:r>
              <a:rPr lang="en-US" dirty="0" smtClean="0"/>
              <a:t> el </a:t>
            </a:r>
            <a:r>
              <a:rPr lang="en-US" dirty="0" err="1" smtClean="0"/>
              <a:t>estado</a:t>
            </a:r>
            <a:r>
              <a:rPr lang="en-US" dirty="0" smtClean="0"/>
              <a:t> </a:t>
            </a:r>
            <a:r>
              <a:rPr lang="en-US" dirty="0" err="1" smtClean="0"/>
              <a:t>Mexicano</a:t>
            </a:r>
            <a:r>
              <a:rPr lang="en-US" dirty="0" smtClean="0"/>
              <a:t> sea parte.</a:t>
            </a:r>
          </a:p>
          <a:p>
            <a:pPr marL="0" indent="0" algn="just">
              <a:buNone/>
            </a:pPr>
            <a:endParaRPr lang="en-US" dirty="0"/>
          </a:p>
          <a:p>
            <a:pPr marL="0" indent="0" algn="just">
              <a:buNone/>
            </a:pPr>
            <a:r>
              <a:rPr lang="en-US" dirty="0" smtClean="0"/>
              <a:t>-</a:t>
            </a:r>
            <a:r>
              <a:rPr lang="en-US" dirty="0" err="1" smtClean="0"/>
              <a:t>Legalidad</a:t>
            </a:r>
            <a:r>
              <a:rPr lang="en-US" dirty="0" smtClean="0"/>
              <a:t> </a:t>
            </a:r>
            <a:r>
              <a:rPr lang="en-US" dirty="0" err="1" smtClean="0"/>
              <a:t>vs</a:t>
            </a:r>
            <a:r>
              <a:rPr lang="en-US" dirty="0" smtClean="0"/>
              <a:t> </a:t>
            </a:r>
            <a:r>
              <a:rPr lang="en-US" dirty="0" err="1" smtClean="0"/>
              <a:t>constitucionalidad</a:t>
            </a:r>
            <a:r>
              <a:rPr lang="en-US" dirty="0" smtClean="0"/>
              <a:t>/</a:t>
            </a:r>
            <a:r>
              <a:rPr lang="en-US" dirty="0" err="1" smtClean="0"/>
              <a:t>convencionalidad</a:t>
            </a:r>
            <a:endParaRPr lang="es-ES_tradnl" dirty="0"/>
          </a:p>
        </p:txBody>
      </p:sp>
      <p:pic>
        <p:nvPicPr>
          <p:cNvPr id="4" name="Imagen 3"/>
          <p:cNvPicPr>
            <a:picLocks noChangeAspect="1"/>
          </p:cNvPicPr>
          <p:nvPr/>
        </p:nvPicPr>
        <p:blipFill>
          <a:blip r:embed="rId3"/>
          <a:stretch>
            <a:fillRect/>
          </a:stretch>
        </p:blipFill>
        <p:spPr>
          <a:xfrm>
            <a:off x="7562022" y="130"/>
            <a:ext cx="1581978" cy="1581978"/>
          </a:xfrm>
          <a:prstGeom prst="rect">
            <a:avLst/>
          </a:prstGeom>
        </p:spPr>
      </p:pic>
    </p:spTree>
    <p:extLst>
      <p:ext uri="{BB962C8B-B14F-4D97-AF65-F5344CB8AC3E}">
        <p14:creationId xmlns:p14="http://schemas.microsoft.com/office/powerpoint/2010/main" val="316245080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ORTADA PRESENTACION GCI_20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CuadroTexto 1"/>
          <p:cNvSpPr txBox="1"/>
          <p:nvPr/>
        </p:nvSpPr>
        <p:spPr>
          <a:xfrm>
            <a:off x="1479538" y="1702222"/>
            <a:ext cx="5669378" cy="1767695"/>
          </a:xfrm>
          <a:prstGeom prst="rect">
            <a:avLst/>
          </a:prstGeom>
          <a:solidFill>
            <a:schemeClr val="bg1"/>
          </a:solidFill>
        </p:spPr>
        <p:txBody>
          <a:bodyPr wrap="square" rtlCol="0">
            <a:spAutoFit/>
          </a:bodyPr>
          <a:lstStyle/>
          <a:p>
            <a:endParaRPr lang="es-ES" dirty="0"/>
          </a:p>
        </p:txBody>
      </p:sp>
      <p:sp>
        <p:nvSpPr>
          <p:cNvPr id="7" name="CuadroTexto 6"/>
          <p:cNvSpPr txBox="1"/>
          <p:nvPr/>
        </p:nvSpPr>
        <p:spPr>
          <a:xfrm>
            <a:off x="2273508" y="1383655"/>
            <a:ext cx="2230571" cy="763768"/>
          </a:xfrm>
          <a:prstGeom prst="rect">
            <a:avLst/>
          </a:prstGeom>
          <a:solidFill>
            <a:schemeClr val="bg1"/>
          </a:solidFill>
        </p:spPr>
        <p:txBody>
          <a:bodyPr wrap="square" rtlCol="0">
            <a:spAutoFit/>
          </a:bodyPr>
          <a:lstStyle/>
          <a:p>
            <a:endParaRPr lang="es-ES" dirty="0"/>
          </a:p>
        </p:txBody>
      </p:sp>
      <p:sp>
        <p:nvSpPr>
          <p:cNvPr id="5" name="Título 1"/>
          <p:cNvSpPr>
            <a:spLocks noGrp="1"/>
          </p:cNvSpPr>
          <p:nvPr>
            <p:ph type="ctrTitle"/>
          </p:nvPr>
        </p:nvSpPr>
        <p:spPr>
          <a:xfrm>
            <a:off x="1191474" y="2496648"/>
            <a:ext cx="6612097" cy="1116895"/>
          </a:xfrm>
        </p:spPr>
        <p:txBody>
          <a:bodyPr>
            <a:normAutofit fontScale="90000"/>
          </a:bodyPr>
          <a:lstStyle/>
          <a:p>
            <a:r>
              <a:rPr lang="es-ES" dirty="0" smtClean="0">
                <a:solidFill>
                  <a:schemeClr val="accent1">
                    <a:lumMod val="75000"/>
                  </a:schemeClr>
                </a:solidFill>
              </a:rPr>
              <a:t>DERECHOS FUNDAMENTALES DEL CONTRIBUYENTE Y PRESUNCIONES DEL FISCO</a:t>
            </a:r>
            <a:endParaRPr lang="es-ES" dirty="0">
              <a:solidFill>
                <a:schemeClr val="accent1">
                  <a:lumMod val="75000"/>
                </a:schemeClr>
              </a:solidFill>
            </a:endParaRPr>
          </a:p>
        </p:txBody>
      </p:sp>
    </p:spTree>
    <p:extLst>
      <p:ext uri="{BB962C8B-B14F-4D97-AF65-F5344CB8AC3E}">
        <p14:creationId xmlns:p14="http://schemas.microsoft.com/office/powerpoint/2010/main" val="173810444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LANTILLA_PRESENTACION_GCI_20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0"/>
            <a:ext cx="9143826" cy="6857870"/>
          </a:xfrm>
          <a:prstGeom prst="rect">
            <a:avLst/>
          </a:prstGeom>
        </p:spPr>
      </p:pic>
      <p:sp>
        <p:nvSpPr>
          <p:cNvPr id="5" name="Marcador de contenido 2"/>
          <p:cNvSpPr>
            <a:spLocks noGrp="1"/>
          </p:cNvSpPr>
          <p:nvPr>
            <p:ph idx="1"/>
          </p:nvPr>
        </p:nvSpPr>
        <p:spPr>
          <a:xfrm>
            <a:off x="457200" y="2362918"/>
            <a:ext cx="8229600" cy="2215235"/>
          </a:xfrm>
        </p:spPr>
        <p:txBody>
          <a:bodyPr>
            <a:normAutofit/>
          </a:bodyPr>
          <a:lstStyle/>
          <a:p>
            <a:pPr marL="0" indent="0" algn="just">
              <a:buNone/>
            </a:pPr>
            <a:r>
              <a:rPr lang="es-ES_tradnl" sz="3600" dirty="0" smtClean="0"/>
              <a:t>-Control Difuso.</a:t>
            </a:r>
          </a:p>
          <a:p>
            <a:pPr marL="0" indent="0" algn="just">
              <a:buNone/>
            </a:pPr>
            <a:endParaRPr lang="es-ES_tradnl" sz="3600" dirty="0"/>
          </a:p>
          <a:p>
            <a:pPr marL="0" indent="0" algn="just">
              <a:buNone/>
            </a:pPr>
            <a:r>
              <a:rPr lang="es-ES_tradnl" sz="3600" dirty="0" smtClean="0"/>
              <a:t>-Control Concentrado.</a:t>
            </a:r>
          </a:p>
          <a:p>
            <a:pPr marL="0" indent="0" algn="just">
              <a:buNone/>
            </a:pPr>
            <a:endParaRPr lang="es-ES_tradnl" sz="3600" dirty="0"/>
          </a:p>
          <a:p>
            <a:pPr marL="0" indent="0" algn="just">
              <a:buNone/>
            </a:pPr>
            <a:endParaRPr lang="es-ES_tradnl" sz="3600" dirty="0"/>
          </a:p>
        </p:txBody>
      </p:sp>
      <p:pic>
        <p:nvPicPr>
          <p:cNvPr id="4" name="Imagen 3"/>
          <p:cNvPicPr>
            <a:picLocks noChangeAspect="1"/>
          </p:cNvPicPr>
          <p:nvPr/>
        </p:nvPicPr>
        <p:blipFill>
          <a:blip r:embed="rId3"/>
          <a:stretch>
            <a:fillRect/>
          </a:stretch>
        </p:blipFill>
        <p:spPr>
          <a:xfrm>
            <a:off x="7562022" y="130"/>
            <a:ext cx="1581978" cy="1581978"/>
          </a:xfrm>
          <a:prstGeom prst="rect">
            <a:avLst/>
          </a:prstGeom>
        </p:spPr>
      </p:pic>
    </p:spTree>
    <p:extLst>
      <p:ext uri="{BB962C8B-B14F-4D97-AF65-F5344CB8AC3E}">
        <p14:creationId xmlns:p14="http://schemas.microsoft.com/office/powerpoint/2010/main" val="383236316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LANTILLA_PRESENTACION_GCI_20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0"/>
            <a:ext cx="9143826" cy="6857870"/>
          </a:xfrm>
          <a:prstGeom prst="rect">
            <a:avLst/>
          </a:prstGeom>
        </p:spPr>
      </p:pic>
      <p:sp>
        <p:nvSpPr>
          <p:cNvPr id="5" name="Marcador de contenido 2"/>
          <p:cNvSpPr>
            <a:spLocks noGrp="1"/>
          </p:cNvSpPr>
          <p:nvPr>
            <p:ph idx="1"/>
          </p:nvPr>
        </p:nvSpPr>
        <p:spPr>
          <a:xfrm>
            <a:off x="178416" y="903752"/>
            <a:ext cx="8229600" cy="4061272"/>
          </a:xfrm>
        </p:spPr>
        <p:txBody>
          <a:bodyPr>
            <a:noAutofit/>
          </a:bodyPr>
          <a:lstStyle/>
          <a:p>
            <a:pPr marL="0" indent="0" algn="just">
              <a:buNone/>
            </a:pPr>
            <a:r>
              <a:rPr lang="es-ES_tradnl" sz="1950" b="1" dirty="0"/>
              <a:t>Jurisprudencia(Común, Administrativa</a:t>
            </a:r>
            <a:r>
              <a:rPr lang="es-ES_tradnl" sz="1950" b="1" dirty="0" smtClean="0"/>
              <a:t>),</a:t>
            </a:r>
            <a:r>
              <a:rPr lang="is-IS" sz="1950" b="1" dirty="0" smtClean="0"/>
              <a:t> 2006186, </a:t>
            </a:r>
            <a:r>
              <a:rPr lang="tr-TR" sz="1950" b="1" dirty="0" smtClean="0"/>
              <a:t>Tesis</a:t>
            </a:r>
            <a:r>
              <a:rPr lang="tr-TR" sz="1950" b="1" dirty="0"/>
              <a:t>: 2a./J. 16/2014 (10a.</a:t>
            </a:r>
            <a:r>
              <a:rPr lang="tr-TR" sz="1950" b="1" dirty="0" smtClean="0"/>
              <a:t>)</a:t>
            </a:r>
          </a:p>
          <a:p>
            <a:pPr marL="0" indent="0" algn="just">
              <a:buNone/>
            </a:pPr>
            <a:endParaRPr lang="es-ES_tradnl" sz="1950" b="1" dirty="0"/>
          </a:p>
          <a:p>
            <a:pPr marL="0" indent="0" algn="just">
              <a:buNone/>
            </a:pPr>
            <a:r>
              <a:rPr lang="es-ES_tradnl" sz="1950" b="1" dirty="0" smtClean="0"/>
              <a:t>CONTROL </a:t>
            </a:r>
            <a:r>
              <a:rPr lang="es-ES_tradnl" sz="1950" b="1" dirty="0"/>
              <a:t>DIFUSO. SU EJERCICIO EN EL JUICIO CONTENCIOSO ADMINISTRATIVO.</a:t>
            </a:r>
          </a:p>
          <a:p>
            <a:pPr marL="0" indent="0" algn="just">
              <a:buNone/>
            </a:pPr>
            <a:endParaRPr lang="es-ES_tradnl" sz="1950" dirty="0"/>
          </a:p>
          <a:p>
            <a:pPr marL="0" indent="0" algn="just">
              <a:buNone/>
            </a:pPr>
            <a:r>
              <a:rPr lang="es-ES_tradnl" sz="1950" dirty="0"/>
              <a:t>Si bien es cierto que, acorde con los artículos 1o. y 133 de la Constitución Política de los Estados Unidos Mexicanos, las autoridades jurisdiccionales ordinarias, para hacer respetar los derechos humanos establecidos en la propia Constitución y en los tratados internacionales de los que el Estado Mexicano sea parte, pueden </a:t>
            </a:r>
            <a:r>
              <a:rPr lang="es-ES_tradnl" sz="1950" dirty="0" err="1"/>
              <a:t>inaplicar</a:t>
            </a:r>
            <a:r>
              <a:rPr lang="es-ES_tradnl" sz="1950" dirty="0"/>
              <a:t> leyes secundarias, lo que constituye un control difuso de su constitucionalidad y convencionalidad, también lo es que subsiste el control concentrado de constitucionalidad y convencionalidad de leyes, cuya competencia corresponde en exclusiva al Poder Judicial de la Federación, a través del juicio de amparo, las controversias constitucionales y las acciones de inconstitucionalidad. </a:t>
            </a:r>
          </a:p>
        </p:txBody>
      </p:sp>
      <p:pic>
        <p:nvPicPr>
          <p:cNvPr id="4" name="Imagen 3"/>
          <p:cNvPicPr>
            <a:picLocks noChangeAspect="1"/>
          </p:cNvPicPr>
          <p:nvPr/>
        </p:nvPicPr>
        <p:blipFill>
          <a:blip r:embed="rId3"/>
          <a:stretch>
            <a:fillRect/>
          </a:stretch>
        </p:blipFill>
        <p:spPr>
          <a:xfrm>
            <a:off x="7562022" y="130"/>
            <a:ext cx="1581978" cy="1581978"/>
          </a:xfrm>
          <a:prstGeom prst="rect">
            <a:avLst/>
          </a:prstGeom>
        </p:spPr>
      </p:pic>
    </p:spTree>
    <p:extLst>
      <p:ext uri="{BB962C8B-B14F-4D97-AF65-F5344CB8AC3E}">
        <p14:creationId xmlns:p14="http://schemas.microsoft.com/office/powerpoint/2010/main" val="42528086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LANTILLA_PRESENTACION_GCI_20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0"/>
            <a:ext cx="9143826" cy="6857870"/>
          </a:xfrm>
          <a:prstGeom prst="rect">
            <a:avLst/>
          </a:prstGeom>
        </p:spPr>
      </p:pic>
      <p:sp>
        <p:nvSpPr>
          <p:cNvPr id="5" name="Marcador de contenido 2"/>
          <p:cNvSpPr>
            <a:spLocks noGrp="1"/>
          </p:cNvSpPr>
          <p:nvPr>
            <p:ph idx="1"/>
          </p:nvPr>
        </p:nvSpPr>
        <p:spPr>
          <a:xfrm>
            <a:off x="131952" y="1418141"/>
            <a:ext cx="8229600" cy="4814444"/>
          </a:xfrm>
        </p:spPr>
        <p:txBody>
          <a:bodyPr>
            <a:noAutofit/>
          </a:bodyPr>
          <a:lstStyle/>
          <a:p>
            <a:pPr marL="0" indent="0" algn="just">
              <a:buNone/>
            </a:pPr>
            <a:r>
              <a:rPr lang="es-ES_tradnl" sz="2400" dirty="0"/>
              <a:t>La diferencia entre ambos medios de control (concentrado y difuso), estriba en que, en el primero, la competencia específica de los órganos del Poder Judicial de la Federación encargados de su ejercicio es precisamente el análisis de constitucionalidad y convencionalidad de leyes, por tanto, la controversia consiste en determinar si la disposición de carácter general impugnada expresamente es o no contraria a la Constitución y a los tratados internacionales, existiendo la obligación de analizar los argumentos que al respecto se aduzcan por las partes; los conceptos de violación enderezados a combatir la constitucionalidad y convencionalidad del precepto en el sistema concentrado.</a:t>
            </a:r>
          </a:p>
        </p:txBody>
      </p:sp>
      <p:pic>
        <p:nvPicPr>
          <p:cNvPr id="4" name="Imagen 3"/>
          <p:cNvPicPr>
            <a:picLocks noChangeAspect="1"/>
          </p:cNvPicPr>
          <p:nvPr/>
        </p:nvPicPr>
        <p:blipFill>
          <a:blip r:embed="rId3"/>
          <a:stretch>
            <a:fillRect/>
          </a:stretch>
        </p:blipFill>
        <p:spPr>
          <a:xfrm>
            <a:off x="7562022" y="130"/>
            <a:ext cx="1581978" cy="1581978"/>
          </a:xfrm>
          <a:prstGeom prst="rect">
            <a:avLst/>
          </a:prstGeom>
        </p:spPr>
      </p:pic>
    </p:spTree>
    <p:extLst>
      <p:ext uri="{BB962C8B-B14F-4D97-AF65-F5344CB8AC3E}">
        <p14:creationId xmlns:p14="http://schemas.microsoft.com/office/powerpoint/2010/main" val="387607035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LANTILLA_PRESENTACION_GCI_20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0"/>
            <a:ext cx="9143826" cy="6857870"/>
          </a:xfrm>
          <a:prstGeom prst="rect">
            <a:avLst/>
          </a:prstGeom>
        </p:spPr>
      </p:pic>
      <p:sp>
        <p:nvSpPr>
          <p:cNvPr id="5" name="Marcador de contenido 2"/>
          <p:cNvSpPr>
            <a:spLocks noGrp="1"/>
          </p:cNvSpPr>
          <p:nvPr>
            <p:ph idx="1"/>
          </p:nvPr>
        </p:nvSpPr>
        <p:spPr>
          <a:xfrm>
            <a:off x="-173" y="915631"/>
            <a:ext cx="9144000" cy="4784909"/>
          </a:xfrm>
        </p:spPr>
        <p:txBody>
          <a:bodyPr>
            <a:noAutofit/>
          </a:bodyPr>
          <a:lstStyle/>
          <a:p>
            <a:pPr marL="0" indent="0" algn="just">
              <a:buNone/>
            </a:pPr>
            <a:r>
              <a:rPr lang="es-ES_tradnl" sz="1800" dirty="0"/>
              <a:t>en cambio, en el segundo (control difuso) el tema de inconstitucionalidad o </a:t>
            </a:r>
            <a:r>
              <a:rPr lang="es-ES_tradnl" sz="1800" dirty="0" err="1"/>
              <a:t>inconvencionalidad</a:t>
            </a:r>
            <a:r>
              <a:rPr lang="es-ES_tradnl" sz="1800" dirty="0"/>
              <a:t> no integra la </a:t>
            </a:r>
            <a:r>
              <a:rPr lang="es-ES_tradnl" sz="1800" dirty="0" err="1"/>
              <a:t>litis</a:t>
            </a:r>
            <a:r>
              <a:rPr lang="es-ES_tradnl" sz="1800" dirty="0"/>
              <a:t>, pues ésta se limita a la materia de legalidad y, por ello, el juzgador por razón de su función, </a:t>
            </a:r>
            <a:r>
              <a:rPr lang="es-ES_tradnl" sz="1800" b="1" dirty="0"/>
              <a:t>prescindiendo de todo argumento de las partes</a:t>
            </a:r>
            <a:r>
              <a:rPr lang="es-ES_tradnl" sz="1800" dirty="0"/>
              <a:t>, puede desaplicar la norma. Ahora bien, en el juicio contencioso administrativo, la competencia específica del Tribunal Federal de Justicia Fiscal y Administrativa es en materia de legalidad y, por razón de su función jurisdiccional, este tribunal puede ejercer control difuso; sin embargo</a:t>
            </a:r>
            <a:r>
              <a:rPr lang="es-ES_tradnl" sz="1800" b="1" dirty="0"/>
              <a:t>, si el actor formula conceptos de nulidad expresos, solicitando al tribunal administrativo el ejercicio del control difuso respecto de determinada norma, de existir coincidencia entre lo expresado en el concepto de nulidad y el criterio del tribunal, éste puede </a:t>
            </a:r>
            <a:r>
              <a:rPr lang="es-ES_tradnl" sz="1800" b="1" dirty="0" err="1"/>
              <a:t>inaplicar</a:t>
            </a:r>
            <a:r>
              <a:rPr lang="es-ES_tradnl" sz="1800" b="1" dirty="0"/>
              <a:t> la disposición respectiva</a:t>
            </a:r>
            <a:r>
              <a:rPr lang="es-ES_tradnl" sz="1800" dirty="0"/>
              <a:t>, expresando las razones jurídicas de su decisión, pero si considera que la norma no tiene méritos para ser inaplicada, bastará con que mencione que no advirtió violación alguna de derechos humanos, para que se estime que realizó el control difuso y respetó el principio de exhaustividad que rige el dictado de sus sentencias, sin que sea necesario que desarrolle una justificación jurídica exhaustiva en ese sentido, dando respuesta a los argumentos del actor, pues además de que el control difuso no forma parte de su </a:t>
            </a:r>
            <a:r>
              <a:rPr lang="es-ES_tradnl" sz="1800" dirty="0" err="1"/>
              <a:t>litis</a:t>
            </a:r>
            <a:r>
              <a:rPr lang="es-ES_tradnl" sz="1800" dirty="0"/>
              <a:t> natural, obligarlo a realizar el estudio respectivo convierte este control en concentrado o directo, y transforma la competencia genérica del tribunal administrativo en competencia específica. </a:t>
            </a:r>
          </a:p>
        </p:txBody>
      </p:sp>
    </p:spTree>
    <p:extLst>
      <p:ext uri="{BB962C8B-B14F-4D97-AF65-F5344CB8AC3E}">
        <p14:creationId xmlns:p14="http://schemas.microsoft.com/office/powerpoint/2010/main" val="170695241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LANTILLA_PRESENTACION_GCI_20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0"/>
            <a:ext cx="9143826" cy="6857870"/>
          </a:xfrm>
          <a:prstGeom prst="rect">
            <a:avLst/>
          </a:prstGeom>
        </p:spPr>
      </p:pic>
      <p:sp>
        <p:nvSpPr>
          <p:cNvPr id="5" name="Marcador de contenido 2"/>
          <p:cNvSpPr>
            <a:spLocks noGrp="1"/>
          </p:cNvSpPr>
          <p:nvPr>
            <p:ph idx="1"/>
          </p:nvPr>
        </p:nvSpPr>
        <p:spPr>
          <a:xfrm>
            <a:off x="457200" y="1004240"/>
            <a:ext cx="8229600" cy="4681532"/>
          </a:xfrm>
        </p:spPr>
        <p:txBody>
          <a:bodyPr>
            <a:noAutofit/>
          </a:bodyPr>
          <a:lstStyle/>
          <a:p>
            <a:pPr marL="0" indent="0" algn="just">
              <a:buNone/>
            </a:pPr>
            <a:r>
              <a:rPr lang="es-ES_tradnl" sz="2100" dirty="0"/>
              <a:t>Así, si en el juicio de amparo se aduce la omisión de estudio del concepto de nulidad relativo al ejercicio de control difuso del tribunal ordinario, el juzgador debe declarar ineficaces los conceptos de violación respectivos, pues aun cuando sea cierto que la Sala responsable fue omisa, tal proceder no amerita que se conceda el amparo para que se dicte un nuevo fallo en el que se ocupe de dar respuesta a ese tema, debido a que el Poder Judicial de la Federación tiene competencia primigenia respecto del control de constitucionalidad de normas generales y, por ello, puede abordar su estudio al dictar sentencia. </a:t>
            </a:r>
            <a:r>
              <a:rPr lang="es-ES_tradnl" sz="2100" b="1" dirty="0"/>
              <a:t>Si, además, en la demanda de amparo se aduce como concepto de violación la inconstitucionalidad o </a:t>
            </a:r>
            <a:r>
              <a:rPr lang="es-ES_tradnl" sz="2100" b="1" dirty="0" err="1"/>
              <a:t>inconvencionalidad</a:t>
            </a:r>
            <a:r>
              <a:rPr lang="es-ES_tradnl" sz="2100" b="1" dirty="0"/>
              <a:t> de la ley, el juzgador sopesará declarar inoperantes los conceptos de violación relacionados con el control difuso y analizar los conceptos de violación enderezados a combatir la constitucionalidad y convencionalidad del precepto en el sistema concentrado.</a:t>
            </a:r>
          </a:p>
        </p:txBody>
      </p:sp>
    </p:spTree>
    <p:extLst>
      <p:ext uri="{BB962C8B-B14F-4D97-AF65-F5344CB8AC3E}">
        <p14:creationId xmlns:p14="http://schemas.microsoft.com/office/powerpoint/2010/main" val="97054566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LANTILLA_PRESENTACION_GCI_20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0"/>
            <a:ext cx="9143826" cy="6857870"/>
          </a:xfrm>
          <a:prstGeom prst="rect">
            <a:avLst/>
          </a:prstGeom>
        </p:spPr>
      </p:pic>
      <p:graphicFrame>
        <p:nvGraphicFramePr>
          <p:cNvPr id="9" name="Diagrama 8"/>
          <p:cNvGraphicFramePr/>
          <p:nvPr>
            <p:extLst>
              <p:ext uri="{D42A27DB-BD31-4B8C-83A1-F6EECF244321}">
                <p14:modId xmlns:p14="http://schemas.microsoft.com/office/powerpoint/2010/main" val="2036228939"/>
              </p:ext>
            </p:extLst>
          </p:nvPr>
        </p:nvGraphicFramePr>
        <p:xfrm>
          <a:off x="1524000" y="111818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p:cNvPicPr>
            <a:picLocks noChangeAspect="1"/>
          </p:cNvPicPr>
          <p:nvPr/>
        </p:nvPicPr>
        <p:blipFill>
          <a:blip r:embed="rId8"/>
          <a:stretch>
            <a:fillRect/>
          </a:stretch>
        </p:blipFill>
        <p:spPr>
          <a:xfrm>
            <a:off x="7562022" y="130"/>
            <a:ext cx="1581978" cy="1581978"/>
          </a:xfrm>
          <a:prstGeom prst="rect">
            <a:avLst/>
          </a:prstGeom>
        </p:spPr>
      </p:pic>
    </p:spTree>
    <p:extLst>
      <p:ext uri="{BB962C8B-B14F-4D97-AF65-F5344CB8AC3E}">
        <p14:creationId xmlns:p14="http://schemas.microsoft.com/office/powerpoint/2010/main" val="34639799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LANTILLA_PRESENTACION_GCI_20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0"/>
            <a:ext cx="9143826" cy="6857870"/>
          </a:xfrm>
          <a:prstGeom prst="rect">
            <a:avLst/>
          </a:prstGeom>
        </p:spPr>
      </p:pic>
      <p:sp>
        <p:nvSpPr>
          <p:cNvPr id="5" name="Marcador de contenido 2"/>
          <p:cNvSpPr>
            <a:spLocks noGrp="1"/>
          </p:cNvSpPr>
          <p:nvPr>
            <p:ph idx="1"/>
          </p:nvPr>
        </p:nvSpPr>
        <p:spPr>
          <a:xfrm>
            <a:off x="457200" y="2096036"/>
            <a:ext cx="8229600" cy="3788622"/>
          </a:xfrm>
        </p:spPr>
        <p:txBody>
          <a:bodyPr>
            <a:noAutofit/>
          </a:bodyPr>
          <a:lstStyle/>
          <a:p>
            <a:pPr marL="0" indent="0" algn="just">
              <a:buNone/>
            </a:pPr>
            <a:r>
              <a:rPr lang="es-ES_tradnl" sz="2100" dirty="0" smtClean="0"/>
              <a:t>No </a:t>
            </a:r>
            <a:r>
              <a:rPr lang="es-ES_tradnl" sz="2100" dirty="0"/>
              <a:t>está limitado a las manifestaciones o actos de las </a:t>
            </a:r>
            <a:r>
              <a:rPr lang="es-ES_tradnl" sz="2100" dirty="0" smtClean="0"/>
              <a:t>partes; </a:t>
            </a:r>
            <a:r>
              <a:rPr lang="es-ES_tradnl" sz="2100" b="1" dirty="0" smtClean="0"/>
              <a:t>deberá </a:t>
            </a:r>
            <a:r>
              <a:rPr lang="es-ES_tradnl" sz="2100" b="1" dirty="0"/>
              <a:t>señalarse </a:t>
            </a:r>
            <a:r>
              <a:rPr lang="es-ES_tradnl" sz="2100" b="1" dirty="0" smtClean="0"/>
              <a:t>claramente </a:t>
            </a:r>
            <a:r>
              <a:rPr lang="es-ES_tradnl" sz="2100" b="1" dirty="0"/>
              <a:t>los elementos mínimos que posibiliten su análisis, es decir</a:t>
            </a:r>
            <a:r>
              <a:rPr lang="es-ES_tradnl" sz="2100" b="1" dirty="0" smtClean="0"/>
              <a:t>:</a:t>
            </a:r>
            <a:endParaRPr lang="es-ES_tradnl" sz="2100" dirty="0" smtClean="0"/>
          </a:p>
          <a:p>
            <a:pPr marL="0" indent="0" algn="just">
              <a:buNone/>
            </a:pPr>
            <a:endParaRPr lang="es-ES_tradnl" sz="2100" b="1" dirty="0" smtClean="0"/>
          </a:p>
          <a:p>
            <a:pPr marL="457200" indent="-457200" algn="just">
              <a:buFont typeface="+mj-lt"/>
              <a:buAutoNum type="alphaLcParenR"/>
            </a:pPr>
            <a:r>
              <a:rPr lang="es-ES_tradnl" sz="2100" dirty="0"/>
              <a:t>C</a:t>
            </a:r>
            <a:r>
              <a:rPr lang="es-ES_tradnl" sz="2100" dirty="0" smtClean="0"/>
              <a:t>uál </a:t>
            </a:r>
            <a:r>
              <a:rPr lang="es-ES_tradnl" sz="2100" dirty="0"/>
              <a:t>es el derecho humano que se estima infringido, </a:t>
            </a:r>
            <a:endParaRPr lang="es-ES_tradnl" sz="2100" dirty="0" smtClean="0"/>
          </a:p>
          <a:p>
            <a:pPr marL="457200" indent="-457200" algn="just">
              <a:buFont typeface="+mj-lt"/>
              <a:buAutoNum type="alphaLcParenR"/>
            </a:pPr>
            <a:endParaRPr lang="es-ES_tradnl" sz="2100" dirty="0" smtClean="0"/>
          </a:p>
          <a:p>
            <a:pPr marL="457200" indent="-457200" algn="just">
              <a:buFont typeface="+mj-lt"/>
              <a:buAutoNum type="alphaLcParenR"/>
            </a:pPr>
            <a:r>
              <a:rPr lang="es-ES_tradnl" sz="2100" dirty="0"/>
              <a:t>L</a:t>
            </a:r>
            <a:r>
              <a:rPr lang="es-ES_tradnl" sz="2100" dirty="0" smtClean="0"/>
              <a:t>a </a:t>
            </a:r>
            <a:r>
              <a:rPr lang="es-ES_tradnl" sz="2100" dirty="0"/>
              <a:t>norma general a contrastar </a:t>
            </a:r>
            <a:r>
              <a:rPr lang="es-ES_tradnl" sz="2100" dirty="0" smtClean="0"/>
              <a:t>y;</a:t>
            </a:r>
          </a:p>
          <a:p>
            <a:pPr marL="457200" indent="-457200" algn="just">
              <a:buFont typeface="+mj-lt"/>
              <a:buAutoNum type="alphaLcParenR"/>
            </a:pPr>
            <a:endParaRPr lang="es-ES_tradnl" sz="2100" dirty="0" smtClean="0"/>
          </a:p>
          <a:p>
            <a:pPr marL="457200" indent="-457200" algn="just">
              <a:buFont typeface="+mj-lt"/>
              <a:buAutoNum type="alphaLcParenR"/>
            </a:pPr>
            <a:r>
              <a:rPr lang="es-ES_tradnl" sz="2100" dirty="0" smtClean="0"/>
              <a:t>El </a:t>
            </a:r>
            <a:r>
              <a:rPr lang="es-ES_tradnl" sz="2100" dirty="0"/>
              <a:t>agravio que </a:t>
            </a:r>
            <a:r>
              <a:rPr lang="es-ES_tradnl" sz="2100" dirty="0" smtClean="0"/>
              <a:t>produce.</a:t>
            </a:r>
            <a:endParaRPr lang="es-ES_tradnl" sz="2100" dirty="0"/>
          </a:p>
        </p:txBody>
      </p:sp>
      <p:sp>
        <p:nvSpPr>
          <p:cNvPr id="4" name="Título 1"/>
          <p:cNvSpPr>
            <a:spLocks noGrp="1"/>
          </p:cNvSpPr>
          <p:nvPr>
            <p:ph type="title"/>
          </p:nvPr>
        </p:nvSpPr>
        <p:spPr>
          <a:xfrm>
            <a:off x="-70140" y="764206"/>
            <a:ext cx="8229600" cy="1143000"/>
          </a:xfrm>
        </p:spPr>
        <p:txBody>
          <a:bodyPr>
            <a:noAutofit/>
          </a:bodyPr>
          <a:lstStyle/>
          <a:p>
            <a:pPr lvl="0" defTabSz="914400">
              <a:defRPr/>
            </a:pPr>
            <a:r>
              <a:rPr lang="es-MX" sz="3600" b="1" dirty="0" smtClean="0">
                <a:solidFill>
                  <a:srgbClr val="C00000"/>
                </a:solidFill>
              </a:rPr>
              <a:t>Requisitos para hacer vale el Control Difuso.</a:t>
            </a:r>
            <a:endParaRPr lang="es-MX" sz="3600" dirty="0">
              <a:solidFill>
                <a:srgbClr val="C00000"/>
              </a:solidFill>
            </a:endParaRPr>
          </a:p>
        </p:txBody>
      </p:sp>
      <p:pic>
        <p:nvPicPr>
          <p:cNvPr id="7" name="Imagen 6"/>
          <p:cNvPicPr>
            <a:picLocks noChangeAspect="1"/>
          </p:cNvPicPr>
          <p:nvPr/>
        </p:nvPicPr>
        <p:blipFill>
          <a:blip r:embed="rId3"/>
          <a:stretch>
            <a:fillRect/>
          </a:stretch>
        </p:blipFill>
        <p:spPr>
          <a:xfrm>
            <a:off x="7562022" y="130"/>
            <a:ext cx="1581978" cy="1581978"/>
          </a:xfrm>
          <a:prstGeom prst="rect">
            <a:avLst/>
          </a:prstGeom>
        </p:spPr>
      </p:pic>
    </p:spTree>
    <p:extLst>
      <p:ext uri="{BB962C8B-B14F-4D97-AF65-F5344CB8AC3E}">
        <p14:creationId xmlns:p14="http://schemas.microsoft.com/office/powerpoint/2010/main" val="405334859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LANTILLA_PRESENTACION_GCI_20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0"/>
            <a:ext cx="9143826" cy="6857870"/>
          </a:xfrm>
          <a:prstGeom prst="rect">
            <a:avLst/>
          </a:prstGeom>
        </p:spPr>
      </p:pic>
      <p:sp>
        <p:nvSpPr>
          <p:cNvPr id="4" name="Título 1"/>
          <p:cNvSpPr>
            <a:spLocks noGrp="1"/>
          </p:cNvSpPr>
          <p:nvPr>
            <p:ph type="title"/>
          </p:nvPr>
        </p:nvSpPr>
        <p:spPr>
          <a:xfrm>
            <a:off x="457200" y="274638"/>
            <a:ext cx="8229600" cy="1143000"/>
          </a:xfrm>
        </p:spPr>
        <p:txBody>
          <a:bodyPr>
            <a:normAutofit/>
          </a:bodyPr>
          <a:lstStyle/>
          <a:p>
            <a:pPr lvl="0" defTabSz="914400">
              <a:defRPr/>
            </a:pPr>
            <a:r>
              <a:rPr lang="es-MX" b="1" dirty="0">
                <a:solidFill>
                  <a:srgbClr val="C00000"/>
                </a:solidFill>
              </a:rPr>
              <a:t>El Principio </a:t>
            </a:r>
            <a:r>
              <a:rPr lang="es-MX" b="1" dirty="0" smtClean="0">
                <a:solidFill>
                  <a:srgbClr val="C00000"/>
                </a:solidFill>
              </a:rPr>
              <a:t>Pro Persona</a:t>
            </a:r>
            <a:endParaRPr lang="es-MX" dirty="0">
              <a:solidFill>
                <a:srgbClr val="C00000"/>
              </a:solidFill>
            </a:endParaRPr>
          </a:p>
        </p:txBody>
      </p:sp>
      <p:sp>
        <p:nvSpPr>
          <p:cNvPr id="5" name="Marcador de contenido 2"/>
          <p:cNvSpPr>
            <a:spLocks noGrp="1"/>
          </p:cNvSpPr>
          <p:nvPr>
            <p:ph idx="1"/>
          </p:nvPr>
        </p:nvSpPr>
        <p:spPr>
          <a:xfrm>
            <a:off x="457200" y="1971739"/>
            <a:ext cx="8229600" cy="2946078"/>
          </a:xfrm>
        </p:spPr>
        <p:txBody>
          <a:bodyPr>
            <a:normAutofit fontScale="92500"/>
          </a:bodyPr>
          <a:lstStyle/>
          <a:p>
            <a:pPr algn="just"/>
            <a:r>
              <a:rPr lang="en-US" dirty="0" err="1" smtClean="0"/>
              <a:t>Atiende</a:t>
            </a:r>
            <a:r>
              <a:rPr lang="en-US" dirty="0" smtClean="0"/>
              <a:t> </a:t>
            </a:r>
            <a:r>
              <a:rPr lang="en-US" dirty="0"/>
              <a:t>a la </a:t>
            </a:r>
            <a:r>
              <a:rPr lang="en-US" dirty="0" err="1"/>
              <a:t>obligación</a:t>
            </a:r>
            <a:r>
              <a:rPr lang="en-US" dirty="0"/>
              <a:t> </a:t>
            </a:r>
            <a:r>
              <a:rPr lang="en-US" dirty="0" err="1"/>
              <a:t>que</a:t>
            </a:r>
            <a:r>
              <a:rPr lang="en-US" dirty="0"/>
              <a:t> </a:t>
            </a:r>
            <a:r>
              <a:rPr lang="en-US" dirty="0" err="1"/>
              <a:t>tiene</a:t>
            </a:r>
            <a:r>
              <a:rPr lang="en-US" dirty="0"/>
              <a:t> el Estado de </a:t>
            </a:r>
            <a:r>
              <a:rPr lang="en-US" dirty="0" err="1"/>
              <a:t>aplicar</a:t>
            </a:r>
            <a:r>
              <a:rPr lang="en-US" dirty="0"/>
              <a:t> la </a:t>
            </a:r>
            <a:r>
              <a:rPr lang="en-US" dirty="0" err="1"/>
              <a:t>norma</a:t>
            </a:r>
            <a:r>
              <a:rPr lang="en-US" dirty="0"/>
              <a:t> </a:t>
            </a:r>
            <a:r>
              <a:rPr lang="en-US" dirty="0" err="1"/>
              <a:t>más</a:t>
            </a:r>
            <a:r>
              <a:rPr lang="en-US" dirty="0"/>
              <a:t> </a:t>
            </a:r>
            <a:r>
              <a:rPr lang="en-US" dirty="0" err="1"/>
              <a:t>amplia</a:t>
            </a:r>
            <a:r>
              <a:rPr lang="en-US" dirty="0"/>
              <a:t> </a:t>
            </a:r>
            <a:r>
              <a:rPr lang="en-US" dirty="0" err="1"/>
              <a:t>cuando</a:t>
            </a:r>
            <a:r>
              <a:rPr lang="en-US" dirty="0"/>
              <a:t> se </a:t>
            </a:r>
            <a:r>
              <a:rPr lang="en-US" dirty="0" err="1"/>
              <a:t>trate</a:t>
            </a:r>
            <a:r>
              <a:rPr lang="en-US" dirty="0"/>
              <a:t> de </a:t>
            </a:r>
            <a:r>
              <a:rPr lang="en-US" dirty="0" err="1"/>
              <a:t>reconocer</a:t>
            </a:r>
            <a:r>
              <a:rPr lang="en-US" dirty="0"/>
              <a:t> los </a:t>
            </a:r>
            <a:r>
              <a:rPr lang="en-US" dirty="0" err="1"/>
              <a:t>derechos</a:t>
            </a:r>
            <a:r>
              <a:rPr lang="en-US" dirty="0"/>
              <a:t> </a:t>
            </a:r>
            <a:r>
              <a:rPr lang="en-US" dirty="0" err="1"/>
              <a:t>humanos</a:t>
            </a:r>
            <a:r>
              <a:rPr lang="en-US" dirty="0"/>
              <a:t> </a:t>
            </a:r>
            <a:r>
              <a:rPr lang="en-US" dirty="0" err="1"/>
              <a:t>protegidos</a:t>
            </a:r>
            <a:r>
              <a:rPr lang="en-US" dirty="0"/>
              <a:t> y, a la par, la </a:t>
            </a:r>
            <a:r>
              <a:rPr lang="en-US" dirty="0" err="1"/>
              <a:t>norma</a:t>
            </a:r>
            <a:r>
              <a:rPr lang="en-US" dirty="0"/>
              <a:t> </a:t>
            </a:r>
            <a:r>
              <a:rPr lang="en-US" dirty="0" err="1"/>
              <a:t>más</a:t>
            </a:r>
            <a:r>
              <a:rPr lang="en-US" dirty="0"/>
              <a:t> </a:t>
            </a:r>
            <a:r>
              <a:rPr lang="en-US" dirty="0" err="1"/>
              <a:t>restringida</a:t>
            </a:r>
            <a:r>
              <a:rPr lang="en-US" dirty="0"/>
              <a:t> </a:t>
            </a:r>
            <a:r>
              <a:rPr lang="en-US" dirty="0" err="1"/>
              <a:t>cuando</a:t>
            </a:r>
            <a:r>
              <a:rPr lang="en-US" dirty="0"/>
              <a:t> se </a:t>
            </a:r>
            <a:r>
              <a:rPr lang="en-US" dirty="0" err="1"/>
              <a:t>trate</a:t>
            </a:r>
            <a:r>
              <a:rPr lang="en-US" dirty="0"/>
              <a:t> de </a:t>
            </a:r>
            <a:r>
              <a:rPr lang="en-US" dirty="0" err="1"/>
              <a:t>establecer</a:t>
            </a:r>
            <a:r>
              <a:rPr lang="en-US" dirty="0"/>
              <a:t> </a:t>
            </a:r>
            <a:r>
              <a:rPr lang="en-US" dirty="0" err="1"/>
              <a:t>restricciones</a:t>
            </a:r>
            <a:r>
              <a:rPr lang="en-US" dirty="0"/>
              <a:t> </a:t>
            </a:r>
            <a:r>
              <a:rPr lang="en-US" dirty="0" err="1"/>
              <a:t>permanentes</a:t>
            </a:r>
            <a:r>
              <a:rPr lang="en-US" dirty="0"/>
              <a:t> al </a:t>
            </a:r>
            <a:r>
              <a:rPr lang="en-US" dirty="0" err="1"/>
              <a:t>ejercicio</a:t>
            </a:r>
            <a:r>
              <a:rPr lang="en-US" dirty="0"/>
              <a:t> de los </a:t>
            </a:r>
            <a:r>
              <a:rPr lang="en-US" dirty="0" err="1"/>
              <a:t>derechos</a:t>
            </a:r>
            <a:r>
              <a:rPr lang="en-US" dirty="0"/>
              <a:t>.</a:t>
            </a:r>
            <a:r>
              <a:rPr lang="en-US" b="1" dirty="0"/>
              <a:t> </a:t>
            </a:r>
          </a:p>
        </p:txBody>
      </p:sp>
      <p:pic>
        <p:nvPicPr>
          <p:cNvPr id="7" name="Imagen 6"/>
          <p:cNvPicPr>
            <a:picLocks noChangeAspect="1"/>
          </p:cNvPicPr>
          <p:nvPr/>
        </p:nvPicPr>
        <p:blipFill>
          <a:blip r:embed="rId3"/>
          <a:stretch>
            <a:fillRect/>
          </a:stretch>
        </p:blipFill>
        <p:spPr>
          <a:xfrm>
            <a:off x="7562022" y="130"/>
            <a:ext cx="1581978" cy="1581978"/>
          </a:xfrm>
          <a:prstGeom prst="rect">
            <a:avLst/>
          </a:prstGeom>
        </p:spPr>
      </p:pic>
    </p:spTree>
    <p:extLst>
      <p:ext uri="{BB962C8B-B14F-4D97-AF65-F5344CB8AC3E}">
        <p14:creationId xmlns:p14="http://schemas.microsoft.com/office/powerpoint/2010/main" val="62504010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LANTILLA_PRESENTACION_GCI_20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0"/>
            <a:ext cx="9143826" cy="6857870"/>
          </a:xfrm>
          <a:prstGeom prst="rect">
            <a:avLst/>
          </a:prstGeom>
        </p:spPr>
      </p:pic>
      <p:sp>
        <p:nvSpPr>
          <p:cNvPr id="4" name="Título 1"/>
          <p:cNvSpPr>
            <a:spLocks noGrp="1"/>
          </p:cNvSpPr>
          <p:nvPr>
            <p:ph type="title"/>
          </p:nvPr>
        </p:nvSpPr>
        <p:spPr>
          <a:xfrm>
            <a:off x="54512" y="537968"/>
            <a:ext cx="8229600" cy="1143000"/>
          </a:xfrm>
        </p:spPr>
        <p:txBody>
          <a:bodyPr>
            <a:normAutofit/>
          </a:bodyPr>
          <a:lstStyle/>
          <a:p>
            <a:pPr lvl="0" defTabSz="914400">
              <a:defRPr/>
            </a:pPr>
            <a:r>
              <a:rPr lang="es-MX" b="1" dirty="0">
                <a:solidFill>
                  <a:srgbClr val="C00000"/>
                </a:solidFill>
              </a:rPr>
              <a:t>El Principio </a:t>
            </a:r>
            <a:r>
              <a:rPr lang="es-MX" b="1" dirty="0" smtClean="0">
                <a:solidFill>
                  <a:srgbClr val="C00000"/>
                </a:solidFill>
              </a:rPr>
              <a:t>de Universalidad</a:t>
            </a:r>
            <a:endParaRPr lang="es-MX" dirty="0">
              <a:solidFill>
                <a:srgbClr val="C00000"/>
              </a:solidFill>
            </a:endParaRPr>
          </a:p>
        </p:txBody>
      </p:sp>
      <p:sp>
        <p:nvSpPr>
          <p:cNvPr id="5" name="Marcador de contenido 2"/>
          <p:cNvSpPr>
            <a:spLocks noGrp="1"/>
          </p:cNvSpPr>
          <p:nvPr>
            <p:ph idx="1"/>
          </p:nvPr>
        </p:nvSpPr>
        <p:spPr>
          <a:xfrm>
            <a:off x="457200" y="1971739"/>
            <a:ext cx="8229600" cy="2946078"/>
          </a:xfrm>
        </p:spPr>
        <p:txBody>
          <a:bodyPr>
            <a:normAutofit/>
          </a:bodyPr>
          <a:lstStyle/>
          <a:p>
            <a:pPr algn="just"/>
            <a:r>
              <a:rPr lang="en-US" dirty="0" err="1" smtClean="0"/>
              <a:t>Señala</a:t>
            </a:r>
            <a:r>
              <a:rPr lang="en-US" dirty="0" smtClean="0"/>
              <a:t> </a:t>
            </a:r>
            <a:r>
              <a:rPr lang="en-US" dirty="0" err="1"/>
              <a:t>que</a:t>
            </a:r>
            <a:r>
              <a:rPr lang="en-US" dirty="0"/>
              <a:t> los </a:t>
            </a:r>
            <a:r>
              <a:rPr lang="en-US" dirty="0" err="1"/>
              <a:t>derechos</a:t>
            </a:r>
            <a:r>
              <a:rPr lang="en-US" dirty="0"/>
              <a:t> </a:t>
            </a:r>
            <a:r>
              <a:rPr lang="en-US" dirty="0" err="1"/>
              <a:t>humanos</a:t>
            </a:r>
            <a:r>
              <a:rPr lang="en-US" dirty="0"/>
              <a:t> </a:t>
            </a:r>
            <a:r>
              <a:rPr lang="en-US" dirty="0" err="1"/>
              <a:t>corresponden</a:t>
            </a:r>
            <a:r>
              <a:rPr lang="en-US" dirty="0"/>
              <a:t> a </a:t>
            </a:r>
            <a:r>
              <a:rPr lang="en-US" dirty="0" err="1"/>
              <a:t>todas</a:t>
            </a:r>
            <a:r>
              <a:rPr lang="en-US" dirty="0"/>
              <a:t> </a:t>
            </a:r>
            <a:r>
              <a:rPr lang="en-US" dirty="0" err="1"/>
              <a:t>las</a:t>
            </a:r>
            <a:r>
              <a:rPr lang="en-US" dirty="0"/>
              <a:t> personas </a:t>
            </a:r>
            <a:r>
              <a:rPr lang="en-US" dirty="0" err="1"/>
              <a:t>por</a:t>
            </a:r>
            <a:r>
              <a:rPr lang="en-US" dirty="0"/>
              <a:t> </a:t>
            </a:r>
            <a:r>
              <a:rPr lang="en-US" dirty="0" err="1"/>
              <a:t>igual</a:t>
            </a:r>
            <a:r>
              <a:rPr lang="en-US" dirty="0"/>
              <a:t>.</a:t>
            </a:r>
            <a:endParaRPr lang="en-US" b="1" dirty="0"/>
          </a:p>
        </p:txBody>
      </p:sp>
      <p:pic>
        <p:nvPicPr>
          <p:cNvPr id="7" name="Imagen 6"/>
          <p:cNvPicPr>
            <a:picLocks noChangeAspect="1"/>
          </p:cNvPicPr>
          <p:nvPr/>
        </p:nvPicPr>
        <p:blipFill>
          <a:blip r:embed="rId3"/>
          <a:stretch>
            <a:fillRect/>
          </a:stretch>
        </p:blipFill>
        <p:spPr>
          <a:xfrm>
            <a:off x="7562022" y="130"/>
            <a:ext cx="1581978" cy="1581978"/>
          </a:xfrm>
          <a:prstGeom prst="rect">
            <a:avLst/>
          </a:prstGeom>
        </p:spPr>
      </p:pic>
    </p:spTree>
    <p:extLst>
      <p:ext uri="{BB962C8B-B14F-4D97-AF65-F5344CB8AC3E}">
        <p14:creationId xmlns:p14="http://schemas.microsoft.com/office/powerpoint/2010/main" val="188973800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LANTILLA_PRESENTACION_GCI_20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0"/>
            <a:ext cx="9143826" cy="6857870"/>
          </a:xfrm>
          <a:prstGeom prst="rect">
            <a:avLst/>
          </a:prstGeom>
        </p:spPr>
      </p:pic>
      <p:sp>
        <p:nvSpPr>
          <p:cNvPr id="4" name="Título 1"/>
          <p:cNvSpPr>
            <a:spLocks noGrp="1"/>
          </p:cNvSpPr>
          <p:nvPr>
            <p:ph type="title"/>
          </p:nvPr>
        </p:nvSpPr>
        <p:spPr>
          <a:xfrm>
            <a:off x="-239769" y="630899"/>
            <a:ext cx="8229600" cy="1143000"/>
          </a:xfrm>
        </p:spPr>
        <p:txBody>
          <a:bodyPr>
            <a:normAutofit/>
          </a:bodyPr>
          <a:lstStyle/>
          <a:p>
            <a:pPr lvl="0" defTabSz="914400">
              <a:defRPr/>
            </a:pPr>
            <a:r>
              <a:rPr lang="es-MX" b="1" dirty="0">
                <a:solidFill>
                  <a:srgbClr val="C00000"/>
                </a:solidFill>
              </a:rPr>
              <a:t>El Principio </a:t>
            </a:r>
            <a:r>
              <a:rPr lang="es-MX" b="1" dirty="0" smtClean="0">
                <a:solidFill>
                  <a:srgbClr val="C00000"/>
                </a:solidFill>
              </a:rPr>
              <a:t>de Interdependecia</a:t>
            </a:r>
            <a:endParaRPr lang="es-MX" dirty="0">
              <a:solidFill>
                <a:srgbClr val="C00000"/>
              </a:solidFill>
            </a:endParaRPr>
          </a:p>
        </p:txBody>
      </p:sp>
      <p:sp>
        <p:nvSpPr>
          <p:cNvPr id="5" name="Marcador de contenido 2"/>
          <p:cNvSpPr>
            <a:spLocks noGrp="1"/>
          </p:cNvSpPr>
          <p:nvPr>
            <p:ph idx="1"/>
          </p:nvPr>
        </p:nvSpPr>
        <p:spPr>
          <a:xfrm>
            <a:off x="457200" y="2193259"/>
            <a:ext cx="8229600" cy="2946078"/>
          </a:xfrm>
        </p:spPr>
        <p:txBody>
          <a:bodyPr>
            <a:normAutofit fontScale="92500" lnSpcReduction="20000"/>
          </a:bodyPr>
          <a:lstStyle/>
          <a:p>
            <a:pPr algn="just"/>
            <a:r>
              <a:rPr lang="en-US" dirty="0" err="1" smtClean="0"/>
              <a:t>Consiste</a:t>
            </a:r>
            <a:r>
              <a:rPr lang="en-US" dirty="0" smtClean="0"/>
              <a:t> </a:t>
            </a:r>
            <a:r>
              <a:rPr lang="en-US" dirty="0"/>
              <a:t>en </a:t>
            </a:r>
            <a:r>
              <a:rPr lang="en-US" dirty="0" err="1"/>
              <a:t>que</a:t>
            </a:r>
            <a:r>
              <a:rPr lang="en-US" dirty="0"/>
              <a:t> </a:t>
            </a:r>
            <a:r>
              <a:rPr lang="en-US" dirty="0" err="1"/>
              <a:t>cada</a:t>
            </a:r>
            <a:r>
              <a:rPr lang="en-US" dirty="0"/>
              <a:t> </a:t>
            </a:r>
            <a:r>
              <a:rPr lang="en-US" dirty="0" err="1"/>
              <a:t>uno</a:t>
            </a:r>
            <a:r>
              <a:rPr lang="en-US" dirty="0"/>
              <a:t> de los </a:t>
            </a:r>
            <a:r>
              <a:rPr lang="en-US" dirty="0" err="1"/>
              <a:t>derechos</a:t>
            </a:r>
            <a:r>
              <a:rPr lang="en-US" dirty="0"/>
              <a:t> </a:t>
            </a:r>
            <a:r>
              <a:rPr lang="en-US" dirty="0" err="1"/>
              <a:t>humanos</a:t>
            </a:r>
            <a:r>
              <a:rPr lang="en-US" dirty="0"/>
              <a:t> se </a:t>
            </a:r>
            <a:r>
              <a:rPr lang="en-US" dirty="0" err="1"/>
              <a:t>encuentran</a:t>
            </a:r>
            <a:r>
              <a:rPr lang="en-US" dirty="0"/>
              <a:t> </a:t>
            </a:r>
            <a:r>
              <a:rPr lang="en-US" dirty="0" err="1"/>
              <a:t>ligados</a:t>
            </a:r>
            <a:r>
              <a:rPr lang="en-US" dirty="0"/>
              <a:t> </a:t>
            </a:r>
            <a:r>
              <a:rPr lang="en-US" dirty="0" err="1"/>
              <a:t>unos</a:t>
            </a:r>
            <a:r>
              <a:rPr lang="en-US" dirty="0"/>
              <a:t> a </a:t>
            </a:r>
            <a:r>
              <a:rPr lang="en-US" dirty="0" err="1"/>
              <a:t>otros</a:t>
            </a:r>
            <a:r>
              <a:rPr lang="en-US" dirty="0"/>
              <a:t>, de </a:t>
            </a:r>
            <a:r>
              <a:rPr lang="en-US" dirty="0" err="1"/>
              <a:t>tal</a:t>
            </a:r>
            <a:r>
              <a:rPr lang="en-US" dirty="0"/>
              <a:t> </a:t>
            </a:r>
            <a:r>
              <a:rPr lang="en-US" dirty="0" err="1"/>
              <a:t>manera</a:t>
            </a:r>
            <a:r>
              <a:rPr lang="en-US" dirty="0"/>
              <a:t> </a:t>
            </a:r>
            <a:r>
              <a:rPr lang="en-US" dirty="0" err="1"/>
              <a:t>que</a:t>
            </a:r>
            <a:r>
              <a:rPr lang="en-US" dirty="0"/>
              <a:t> el </a:t>
            </a:r>
            <a:r>
              <a:rPr lang="en-US" dirty="0" err="1"/>
              <a:t>reconocimiento</a:t>
            </a:r>
            <a:r>
              <a:rPr lang="en-US" dirty="0"/>
              <a:t> de </a:t>
            </a:r>
            <a:r>
              <a:rPr lang="en-US" dirty="0" err="1"/>
              <a:t>uno</a:t>
            </a:r>
            <a:r>
              <a:rPr lang="en-US" dirty="0"/>
              <a:t> de </a:t>
            </a:r>
            <a:r>
              <a:rPr lang="en-US" dirty="0" err="1" smtClean="0"/>
              <a:t>ellos</a:t>
            </a:r>
            <a:r>
              <a:rPr lang="en-US" dirty="0" smtClean="0"/>
              <a:t>, </a:t>
            </a:r>
            <a:r>
              <a:rPr lang="en-US" dirty="0" err="1"/>
              <a:t>así</a:t>
            </a:r>
            <a:r>
              <a:rPr lang="en-US" dirty="0"/>
              <a:t> </a:t>
            </a:r>
            <a:r>
              <a:rPr lang="en-US" dirty="0" err="1"/>
              <a:t>como</a:t>
            </a:r>
            <a:r>
              <a:rPr lang="en-US" dirty="0"/>
              <a:t> </a:t>
            </a:r>
            <a:r>
              <a:rPr lang="en-US" dirty="0" err="1"/>
              <a:t>su</a:t>
            </a:r>
            <a:r>
              <a:rPr lang="en-US" dirty="0"/>
              <a:t> </a:t>
            </a:r>
            <a:r>
              <a:rPr lang="en-US" dirty="0" err="1"/>
              <a:t>ejercicio</a:t>
            </a:r>
            <a:r>
              <a:rPr lang="en-US" dirty="0"/>
              <a:t>, </a:t>
            </a:r>
            <a:r>
              <a:rPr lang="en-US" dirty="0" err="1"/>
              <a:t>implica</a:t>
            </a:r>
            <a:r>
              <a:rPr lang="en-US" dirty="0"/>
              <a:t> </a:t>
            </a:r>
            <a:r>
              <a:rPr lang="en-US" dirty="0" err="1"/>
              <a:t>necesariamente</a:t>
            </a:r>
            <a:r>
              <a:rPr lang="en-US" dirty="0"/>
              <a:t> </a:t>
            </a:r>
            <a:r>
              <a:rPr lang="en-US" dirty="0" err="1"/>
              <a:t>que</a:t>
            </a:r>
            <a:r>
              <a:rPr lang="en-US" dirty="0"/>
              <a:t> se </a:t>
            </a:r>
            <a:r>
              <a:rPr lang="en-US" dirty="0" err="1"/>
              <a:t>respeten</a:t>
            </a:r>
            <a:r>
              <a:rPr lang="en-US" dirty="0"/>
              <a:t> y </a:t>
            </a:r>
            <a:r>
              <a:rPr lang="en-US" dirty="0" err="1"/>
              <a:t>protejan</a:t>
            </a:r>
            <a:r>
              <a:rPr lang="en-US" dirty="0"/>
              <a:t> </a:t>
            </a:r>
            <a:r>
              <a:rPr lang="en-US" dirty="0" err="1"/>
              <a:t>múltiples</a:t>
            </a:r>
            <a:r>
              <a:rPr lang="en-US" dirty="0"/>
              <a:t> </a:t>
            </a:r>
            <a:r>
              <a:rPr lang="en-US" dirty="0" err="1"/>
              <a:t>derechos</a:t>
            </a:r>
            <a:r>
              <a:rPr lang="en-US" dirty="0"/>
              <a:t> </a:t>
            </a:r>
            <a:r>
              <a:rPr lang="en-US" dirty="0" err="1"/>
              <a:t>que</a:t>
            </a:r>
            <a:r>
              <a:rPr lang="en-US" dirty="0"/>
              <a:t> se </a:t>
            </a:r>
            <a:r>
              <a:rPr lang="en-US" dirty="0" err="1"/>
              <a:t>encuentran</a:t>
            </a:r>
            <a:r>
              <a:rPr lang="en-US" dirty="0"/>
              <a:t> </a:t>
            </a:r>
            <a:r>
              <a:rPr lang="en-US" dirty="0" err="1"/>
              <a:t>vinculados</a:t>
            </a:r>
            <a:r>
              <a:rPr lang="en-US" dirty="0"/>
              <a:t>.</a:t>
            </a:r>
            <a:endParaRPr lang="en-US" b="1" dirty="0"/>
          </a:p>
        </p:txBody>
      </p:sp>
      <p:pic>
        <p:nvPicPr>
          <p:cNvPr id="7" name="Imagen 6"/>
          <p:cNvPicPr>
            <a:picLocks noChangeAspect="1"/>
          </p:cNvPicPr>
          <p:nvPr/>
        </p:nvPicPr>
        <p:blipFill>
          <a:blip r:embed="rId3"/>
          <a:stretch>
            <a:fillRect/>
          </a:stretch>
        </p:blipFill>
        <p:spPr>
          <a:xfrm>
            <a:off x="7562022" y="130"/>
            <a:ext cx="1581978" cy="1581978"/>
          </a:xfrm>
          <a:prstGeom prst="rect">
            <a:avLst/>
          </a:prstGeom>
        </p:spPr>
      </p:pic>
    </p:spTree>
    <p:extLst>
      <p:ext uri="{BB962C8B-B14F-4D97-AF65-F5344CB8AC3E}">
        <p14:creationId xmlns:p14="http://schemas.microsoft.com/office/powerpoint/2010/main" val="26658301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ORTADA PRESENTACION GCI_20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CuadroTexto 1"/>
          <p:cNvSpPr txBox="1"/>
          <p:nvPr/>
        </p:nvSpPr>
        <p:spPr>
          <a:xfrm>
            <a:off x="1479538" y="1702222"/>
            <a:ext cx="5669378" cy="1767695"/>
          </a:xfrm>
          <a:prstGeom prst="rect">
            <a:avLst/>
          </a:prstGeom>
          <a:solidFill>
            <a:schemeClr val="bg1"/>
          </a:solidFill>
        </p:spPr>
        <p:txBody>
          <a:bodyPr wrap="square" rtlCol="0">
            <a:spAutoFit/>
          </a:bodyPr>
          <a:lstStyle/>
          <a:p>
            <a:endParaRPr lang="es-ES" dirty="0"/>
          </a:p>
        </p:txBody>
      </p:sp>
      <p:sp>
        <p:nvSpPr>
          <p:cNvPr id="7" name="CuadroTexto 6"/>
          <p:cNvSpPr txBox="1"/>
          <p:nvPr/>
        </p:nvSpPr>
        <p:spPr>
          <a:xfrm>
            <a:off x="2273508" y="1383655"/>
            <a:ext cx="2230571" cy="763768"/>
          </a:xfrm>
          <a:prstGeom prst="rect">
            <a:avLst/>
          </a:prstGeom>
          <a:solidFill>
            <a:schemeClr val="bg1"/>
          </a:solidFill>
        </p:spPr>
        <p:txBody>
          <a:bodyPr wrap="square" rtlCol="0">
            <a:spAutoFit/>
          </a:bodyPr>
          <a:lstStyle/>
          <a:p>
            <a:endParaRPr lang="es-ES" dirty="0"/>
          </a:p>
        </p:txBody>
      </p:sp>
      <p:sp>
        <p:nvSpPr>
          <p:cNvPr id="5" name="Título 1"/>
          <p:cNvSpPr>
            <a:spLocks noGrp="1"/>
          </p:cNvSpPr>
          <p:nvPr>
            <p:ph type="ctrTitle"/>
          </p:nvPr>
        </p:nvSpPr>
        <p:spPr>
          <a:xfrm>
            <a:off x="1191474" y="2496648"/>
            <a:ext cx="6612097" cy="1116895"/>
          </a:xfrm>
        </p:spPr>
        <p:txBody>
          <a:bodyPr>
            <a:normAutofit/>
          </a:bodyPr>
          <a:lstStyle/>
          <a:p>
            <a:r>
              <a:rPr lang="es-ES" dirty="0" smtClean="0">
                <a:solidFill>
                  <a:schemeClr val="accent1">
                    <a:lumMod val="75000"/>
                  </a:schemeClr>
                </a:solidFill>
              </a:rPr>
              <a:t>PRESUNCIONES DEL FISCO</a:t>
            </a:r>
            <a:endParaRPr lang="es-ES" dirty="0">
              <a:solidFill>
                <a:schemeClr val="accent1">
                  <a:lumMod val="75000"/>
                </a:schemeClr>
              </a:solidFill>
            </a:endParaRPr>
          </a:p>
        </p:txBody>
      </p:sp>
    </p:spTree>
    <p:extLst>
      <p:ext uri="{BB962C8B-B14F-4D97-AF65-F5344CB8AC3E}">
        <p14:creationId xmlns:p14="http://schemas.microsoft.com/office/powerpoint/2010/main" val="416612231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LANTILLA_PRESENTACION_GCI_20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0"/>
            <a:ext cx="9143826" cy="6857870"/>
          </a:xfrm>
          <a:prstGeom prst="rect">
            <a:avLst/>
          </a:prstGeom>
        </p:spPr>
      </p:pic>
      <p:sp>
        <p:nvSpPr>
          <p:cNvPr id="4" name="Título 1"/>
          <p:cNvSpPr>
            <a:spLocks noGrp="1"/>
          </p:cNvSpPr>
          <p:nvPr>
            <p:ph type="title"/>
          </p:nvPr>
        </p:nvSpPr>
        <p:spPr>
          <a:xfrm>
            <a:off x="-38416" y="476008"/>
            <a:ext cx="8229600" cy="1143000"/>
          </a:xfrm>
        </p:spPr>
        <p:txBody>
          <a:bodyPr>
            <a:normAutofit/>
          </a:bodyPr>
          <a:lstStyle/>
          <a:p>
            <a:pPr lvl="0" defTabSz="914400">
              <a:defRPr/>
            </a:pPr>
            <a:r>
              <a:rPr lang="es-MX" b="1" dirty="0">
                <a:solidFill>
                  <a:srgbClr val="C00000"/>
                </a:solidFill>
              </a:rPr>
              <a:t>El Principio </a:t>
            </a:r>
            <a:r>
              <a:rPr lang="es-MX" b="1" dirty="0" smtClean="0">
                <a:solidFill>
                  <a:srgbClr val="C00000"/>
                </a:solidFill>
              </a:rPr>
              <a:t>de Indivisibilidad</a:t>
            </a:r>
            <a:endParaRPr lang="es-MX" dirty="0">
              <a:solidFill>
                <a:srgbClr val="C00000"/>
              </a:solidFill>
            </a:endParaRPr>
          </a:p>
        </p:txBody>
      </p:sp>
      <p:sp>
        <p:nvSpPr>
          <p:cNvPr id="5" name="Marcador de contenido 2"/>
          <p:cNvSpPr>
            <a:spLocks noGrp="1"/>
          </p:cNvSpPr>
          <p:nvPr>
            <p:ph idx="1"/>
          </p:nvPr>
        </p:nvSpPr>
        <p:spPr>
          <a:xfrm>
            <a:off x="486732" y="1668813"/>
            <a:ext cx="8229600" cy="3411452"/>
          </a:xfrm>
        </p:spPr>
        <p:txBody>
          <a:bodyPr>
            <a:noAutofit/>
          </a:bodyPr>
          <a:lstStyle/>
          <a:p>
            <a:pPr algn="just"/>
            <a:r>
              <a:rPr lang="en-US" sz="2800" dirty="0"/>
              <a:t>Se </a:t>
            </a:r>
            <a:r>
              <a:rPr lang="en-US" sz="2800" dirty="0" err="1"/>
              <a:t>habla</a:t>
            </a:r>
            <a:r>
              <a:rPr lang="en-US" sz="2800" dirty="0"/>
              <a:t> de </a:t>
            </a:r>
            <a:r>
              <a:rPr lang="en-US" sz="2800" dirty="0" err="1"/>
              <a:t>indivisibilidad</a:t>
            </a:r>
            <a:r>
              <a:rPr lang="en-US" sz="2800" dirty="0"/>
              <a:t> de los </a:t>
            </a:r>
            <a:r>
              <a:rPr lang="en-US" sz="2800" dirty="0" err="1"/>
              <a:t>derechos</a:t>
            </a:r>
            <a:r>
              <a:rPr lang="en-US" sz="2800" dirty="0"/>
              <a:t> </a:t>
            </a:r>
            <a:r>
              <a:rPr lang="en-US" sz="2800" dirty="0" err="1"/>
              <a:t>humanos</a:t>
            </a:r>
            <a:r>
              <a:rPr lang="en-US" sz="2800" dirty="0"/>
              <a:t> en </a:t>
            </a:r>
            <a:r>
              <a:rPr lang="en-US" sz="2800" dirty="0" err="1"/>
              <a:t>función</a:t>
            </a:r>
            <a:r>
              <a:rPr lang="en-US" sz="2800" dirty="0"/>
              <a:t> a </a:t>
            </a:r>
            <a:r>
              <a:rPr lang="en-US" sz="2800" dirty="0" err="1"/>
              <a:t>que</a:t>
            </a:r>
            <a:r>
              <a:rPr lang="en-US" sz="2800" dirty="0"/>
              <a:t> </a:t>
            </a:r>
            <a:r>
              <a:rPr lang="en-US" sz="2800" dirty="0" err="1"/>
              <a:t>poseen</a:t>
            </a:r>
            <a:r>
              <a:rPr lang="en-US" sz="2800" dirty="0"/>
              <a:t> un </a:t>
            </a:r>
            <a:r>
              <a:rPr lang="en-US" sz="2800" dirty="0" err="1"/>
              <a:t>carácter</a:t>
            </a:r>
            <a:r>
              <a:rPr lang="en-US" sz="2800" dirty="0"/>
              <a:t> indivisible </a:t>
            </a:r>
            <a:r>
              <a:rPr lang="en-US" sz="2800" dirty="0" err="1"/>
              <a:t>pues</a:t>
            </a:r>
            <a:r>
              <a:rPr lang="en-US" sz="2800" dirty="0"/>
              <a:t> </a:t>
            </a:r>
            <a:r>
              <a:rPr lang="en-US" sz="2800" dirty="0" err="1"/>
              <a:t>todos</a:t>
            </a:r>
            <a:r>
              <a:rPr lang="en-US" sz="2800" dirty="0"/>
              <a:t> </a:t>
            </a:r>
            <a:r>
              <a:rPr lang="en-US" sz="2800" dirty="0" err="1"/>
              <a:t>ellos</a:t>
            </a:r>
            <a:r>
              <a:rPr lang="en-US" sz="2800" dirty="0"/>
              <a:t> son </a:t>
            </a:r>
            <a:r>
              <a:rPr lang="en-US" sz="2800" dirty="0" err="1"/>
              <a:t>inherentes</a:t>
            </a:r>
            <a:r>
              <a:rPr lang="en-US" sz="2800" dirty="0"/>
              <a:t> al </a:t>
            </a:r>
            <a:r>
              <a:rPr lang="en-US" sz="2800" dirty="0" err="1"/>
              <a:t>ser</a:t>
            </a:r>
            <a:r>
              <a:rPr lang="en-US" sz="2800" dirty="0"/>
              <a:t> </a:t>
            </a:r>
            <a:r>
              <a:rPr lang="en-US" sz="2800" dirty="0" err="1"/>
              <a:t>humano</a:t>
            </a:r>
            <a:r>
              <a:rPr lang="en-US" sz="2800" dirty="0"/>
              <a:t> y </a:t>
            </a:r>
            <a:r>
              <a:rPr lang="en-US" sz="2800" dirty="0" err="1"/>
              <a:t>derivan</a:t>
            </a:r>
            <a:r>
              <a:rPr lang="en-US" sz="2800" dirty="0"/>
              <a:t> de </a:t>
            </a:r>
            <a:r>
              <a:rPr lang="en-US" sz="2800" dirty="0" err="1"/>
              <a:t>su</a:t>
            </a:r>
            <a:r>
              <a:rPr lang="en-US" sz="2800" dirty="0"/>
              <a:t> </a:t>
            </a:r>
            <a:r>
              <a:rPr lang="en-US" sz="2800" dirty="0" err="1"/>
              <a:t>dignidad</a:t>
            </a:r>
            <a:r>
              <a:rPr lang="en-US" sz="2800" dirty="0" smtClean="0"/>
              <a:t>.</a:t>
            </a:r>
          </a:p>
          <a:p>
            <a:pPr algn="just"/>
            <a:endParaRPr lang="en-US" sz="2800" dirty="0"/>
          </a:p>
          <a:p>
            <a:pPr algn="just"/>
            <a:r>
              <a:rPr lang="en-US" sz="2800" dirty="0"/>
              <a:t>Lo anterior </a:t>
            </a:r>
            <a:r>
              <a:rPr lang="en-US" sz="2800" dirty="0" err="1"/>
              <a:t>quiere</a:t>
            </a:r>
            <a:r>
              <a:rPr lang="en-US" sz="2800" dirty="0"/>
              <a:t> </a:t>
            </a:r>
            <a:r>
              <a:rPr lang="en-US" sz="2800" dirty="0" err="1"/>
              <a:t>decir</a:t>
            </a:r>
            <a:r>
              <a:rPr lang="en-US" sz="2800" dirty="0"/>
              <a:t> </a:t>
            </a:r>
            <a:r>
              <a:rPr lang="en-US" sz="2800" dirty="0" err="1"/>
              <a:t>que</a:t>
            </a:r>
            <a:r>
              <a:rPr lang="en-US" sz="2800" dirty="0"/>
              <a:t> </a:t>
            </a:r>
            <a:r>
              <a:rPr lang="en-US" sz="2800" dirty="0" err="1"/>
              <a:t>disfrute</a:t>
            </a:r>
            <a:r>
              <a:rPr lang="en-US" sz="2800" dirty="0"/>
              <a:t> de los </a:t>
            </a:r>
            <a:r>
              <a:rPr lang="en-US" sz="2800" dirty="0" err="1"/>
              <a:t>derechos</a:t>
            </a:r>
            <a:r>
              <a:rPr lang="en-US" sz="2800" dirty="0"/>
              <a:t> </a:t>
            </a:r>
            <a:r>
              <a:rPr lang="en-US" sz="2800" dirty="0" err="1"/>
              <a:t>humanos</a:t>
            </a:r>
            <a:r>
              <a:rPr lang="en-US" sz="2800" dirty="0"/>
              <a:t> </a:t>
            </a:r>
            <a:r>
              <a:rPr lang="en-US" sz="2800" dirty="0" err="1"/>
              <a:t>sólo</a:t>
            </a:r>
            <a:r>
              <a:rPr lang="en-US" sz="2800" dirty="0"/>
              <a:t> </a:t>
            </a:r>
            <a:r>
              <a:rPr lang="en-US" sz="2800" dirty="0" err="1"/>
              <a:t>es</a:t>
            </a:r>
            <a:r>
              <a:rPr lang="en-US" sz="2800" dirty="0"/>
              <a:t> </a:t>
            </a:r>
            <a:r>
              <a:rPr lang="en-US" sz="2800" dirty="0" err="1"/>
              <a:t>posible</a:t>
            </a:r>
            <a:r>
              <a:rPr lang="en-US" sz="2800" dirty="0"/>
              <a:t> en </a:t>
            </a:r>
            <a:r>
              <a:rPr lang="en-US" sz="2800" dirty="0" err="1"/>
              <a:t>conjunto</a:t>
            </a:r>
            <a:r>
              <a:rPr lang="en-US" sz="2800" dirty="0"/>
              <a:t> y no de </a:t>
            </a:r>
            <a:r>
              <a:rPr lang="en-US" sz="2800" dirty="0" err="1"/>
              <a:t>manera</a:t>
            </a:r>
            <a:r>
              <a:rPr lang="en-US" sz="2800" dirty="0"/>
              <a:t> </a:t>
            </a:r>
            <a:r>
              <a:rPr lang="en-US" sz="2800" dirty="0" err="1"/>
              <a:t>aislada</a:t>
            </a:r>
            <a:r>
              <a:rPr lang="en-US" sz="2800" dirty="0"/>
              <a:t> </a:t>
            </a:r>
            <a:r>
              <a:rPr lang="en-US" sz="2800" dirty="0" err="1"/>
              <a:t>ya</a:t>
            </a:r>
            <a:r>
              <a:rPr lang="en-US" sz="2800" dirty="0"/>
              <a:t> </a:t>
            </a:r>
            <a:r>
              <a:rPr lang="en-US" sz="2800" dirty="0" err="1"/>
              <a:t>que</a:t>
            </a:r>
            <a:r>
              <a:rPr lang="en-US" sz="2800" dirty="0"/>
              <a:t> </a:t>
            </a:r>
            <a:r>
              <a:rPr lang="en-US" sz="2800" dirty="0" err="1"/>
              <a:t>todos</a:t>
            </a:r>
            <a:r>
              <a:rPr lang="en-US" sz="2800" dirty="0"/>
              <a:t> se </a:t>
            </a:r>
            <a:r>
              <a:rPr lang="en-US" sz="2800" dirty="0" err="1"/>
              <a:t>encuentran</a:t>
            </a:r>
            <a:r>
              <a:rPr lang="en-US" sz="2800" dirty="0"/>
              <a:t> </a:t>
            </a:r>
            <a:r>
              <a:rPr lang="en-US" sz="2800" dirty="0" err="1"/>
              <a:t>estrechamente</a:t>
            </a:r>
            <a:r>
              <a:rPr lang="en-US" sz="2800" dirty="0"/>
              <a:t> </a:t>
            </a:r>
            <a:r>
              <a:rPr lang="en-US" sz="2800" dirty="0" err="1"/>
              <a:t>unidos</a:t>
            </a:r>
            <a:r>
              <a:rPr lang="en-US" sz="2800" dirty="0"/>
              <a:t>.</a:t>
            </a:r>
          </a:p>
        </p:txBody>
      </p:sp>
      <p:pic>
        <p:nvPicPr>
          <p:cNvPr id="7" name="Imagen 6"/>
          <p:cNvPicPr>
            <a:picLocks noChangeAspect="1"/>
          </p:cNvPicPr>
          <p:nvPr/>
        </p:nvPicPr>
        <p:blipFill>
          <a:blip r:embed="rId3"/>
          <a:stretch>
            <a:fillRect/>
          </a:stretch>
        </p:blipFill>
        <p:spPr>
          <a:xfrm>
            <a:off x="7562022" y="130"/>
            <a:ext cx="1581978" cy="1581978"/>
          </a:xfrm>
          <a:prstGeom prst="rect">
            <a:avLst/>
          </a:prstGeom>
        </p:spPr>
      </p:pic>
    </p:spTree>
    <p:extLst>
      <p:ext uri="{BB962C8B-B14F-4D97-AF65-F5344CB8AC3E}">
        <p14:creationId xmlns:p14="http://schemas.microsoft.com/office/powerpoint/2010/main" val="40730927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LANTILLA_PRESENTACION_GCI_20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0"/>
            <a:ext cx="9143826" cy="6857870"/>
          </a:xfrm>
          <a:prstGeom prst="rect">
            <a:avLst/>
          </a:prstGeom>
        </p:spPr>
      </p:pic>
      <p:sp>
        <p:nvSpPr>
          <p:cNvPr id="4" name="Título 1"/>
          <p:cNvSpPr>
            <a:spLocks noGrp="1"/>
          </p:cNvSpPr>
          <p:nvPr>
            <p:ph type="title"/>
          </p:nvPr>
        </p:nvSpPr>
        <p:spPr>
          <a:xfrm>
            <a:off x="-208804" y="540926"/>
            <a:ext cx="8229600" cy="1143000"/>
          </a:xfrm>
        </p:spPr>
        <p:txBody>
          <a:bodyPr>
            <a:normAutofit/>
          </a:bodyPr>
          <a:lstStyle/>
          <a:p>
            <a:pPr lvl="0" defTabSz="914400">
              <a:defRPr/>
            </a:pPr>
            <a:r>
              <a:rPr lang="es-MX" b="1" dirty="0">
                <a:solidFill>
                  <a:srgbClr val="C00000"/>
                </a:solidFill>
              </a:rPr>
              <a:t>El Principio </a:t>
            </a:r>
            <a:r>
              <a:rPr lang="es-MX" b="1" dirty="0" smtClean="0">
                <a:solidFill>
                  <a:srgbClr val="C00000"/>
                </a:solidFill>
              </a:rPr>
              <a:t>de Progresividad</a:t>
            </a:r>
            <a:endParaRPr lang="es-MX" dirty="0">
              <a:solidFill>
                <a:srgbClr val="C00000"/>
              </a:solidFill>
            </a:endParaRPr>
          </a:p>
        </p:txBody>
      </p:sp>
      <p:sp>
        <p:nvSpPr>
          <p:cNvPr id="5" name="Marcador de contenido 2"/>
          <p:cNvSpPr>
            <a:spLocks noGrp="1"/>
          </p:cNvSpPr>
          <p:nvPr>
            <p:ph idx="1"/>
          </p:nvPr>
        </p:nvSpPr>
        <p:spPr>
          <a:xfrm>
            <a:off x="457200" y="1838826"/>
            <a:ext cx="8229600" cy="3610655"/>
          </a:xfrm>
        </p:spPr>
        <p:txBody>
          <a:bodyPr>
            <a:normAutofit fontScale="92500" lnSpcReduction="20000"/>
          </a:bodyPr>
          <a:lstStyle/>
          <a:p>
            <a:pPr algn="just"/>
            <a:r>
              <a:rPr lang="en-US" dirty="0" err="1"/>
              <a:t>Constituye</a:t>
            </a:r>
            <a:r>
              <a:rPr lang="en-US" dirty="0"/>
              <a:t> </a:t>
            </a:r>
            <a:r>
              <a:rPr lang="en-US" dirty="0" err="1"/>
              <a:t>una</a:t>
            </a:r>
            <a:r>
              <a:rPr lang="en-US" dirty="0"/>
              <a:t> </a:t>
            </a:r>
            <a:r>
              <a:rPr lang="en-US" dirty="0" err="1"/>
              <a:t>obligación</a:t>
            </a:r>
            <a:r>
              <a:rPr lang="en-US" dirty="0"/>
              <a:t> del Estado </a:t>
            </a:r>
            <a:r>
              <a:rPr lang="en-US" dirty="0" err="1"/>
              <a:t>para</a:t>
            </a:r>
            <a:r>
              <a:rPr lang="en-US" dirty="0"/>
              <a:t> </a:t>
            </a:r>
            <a:r>
              <a:rPr lang="en-US" dirty="0" err="1"/>
              <a:t>asegurar</a:t>
            </a:r>
            <a:r>
              <a:rPr lang="en-US" dirty="0"/>
              <a:t> el </a:t>
            </a:r>
            <a:r>
              <a:rPr lang="en-US" dirty="0" err="1"/>
              <a:t>progreso</a:t>
            </a:r>
            <a:r>
              <a:rPr lang="en-US" dirty="0"/>
              <a:t> en el </a:t>
            </a:r>
            <a:r>
              <a:rPr lang="en-US" dirty="0" err="1"/>
              <a:t>desarrollo</a:t>
            </a:r>
            <a:r>
              <a:rPr lang="en-US" dirty="0"/>
              <a:t> </a:t>
            </a:r>
            <a:r>
              <a:rPr lang="en-US" dirty="0" err="1"/>
              <a:t>constructivo</a:t>
            </a:r>
            <a:r>
              <a:rPr lang="en-US" dirty="0"/>
              <a:t> de los </a:t>
            </a:r>
            <a:r>
              <a:rPr lang="en-US" dirty="0" err="1"/>
              <a:t>derechos</a:t>
            </a:r>
            <a:r>
              <a:rPr lang="en-US" dirty="0"/>
              <a:t> </a:t>
            </a:r>
            <a:r>
              <a:rPr lang="en-US" dirty="0" err="1"/>
              <a:t>humanos</a:t>
            </a:r>
            <a:r>
              <a:rPr lang="en-US" dirty="0"/>
              <a:t>, al </a:t>
            </a:r>
            <a:r>
              <a:rPr lang="en-US" dirty="0" err="1"/>
              <a:t>mismo</a:t>
            </a:r>
            <a:r>
              <a:rPr lang="en-US" dirty="0"/>
              <a:t> </a:t>
            </a:r>
            <a:r>
              <a:rPr lang="en-US" dirty="0" err="1"/>
              <a:t>tiempo</a:t>
            </a:r>
            <a:r>
              <a:rPr lang="en-US" dirty="0"/>
              <a:t>, </a:t>
            </a:r>
            <a:r>
              <a:rPr lang="en-US" dirty="0" err="1"/>
              <a:t>implica</a:t>
            </a:r>
            <a:r>
              <a:rPr lang="en-US" dirty="0"/>
              <a:t> </a:t>
            </a:r>
            <a:r>
              <a:rPr lang="en-US" dirty="0" err="1"/>
              <a:t>una</a:t>
            </a:r>
            <a:r>
              <a:rPr lang="en-US" dirty="0"/>
              <a:t> </a:t>
            </a:r>
            <a:r>
              <a:rPr lang="en-US" dirty="0" err="1"/>
              <a:t>prohibición</a:t>
            </a:r>
            <a:r>
              <a:rPr lang="en-US" dirty="0"/>
              <a:t> </a:t>
            </a:r>
            <a:r>
              <a:rPr lang="en-US" dirty="0" err="1"/>
              <a:t>para</a:t>
            </a:r>
            <a:r>
              <a:rPr lang="en-US" dirty="0"/>
              <a:t> el Estado </a:t>
            </a:r>
            <a:r>
              <a:rPr lang="en-US" dirty="0" err="1"/>
              <a:t>respecto</a:t>
            </a:r>
            <a:r>
              <a:rPr lang="en-US" dirty="0"/>
              <a:t> a </a:t>
            </a:r>
            <a:r>
              <a:rPr lang="en-US" dirty="0" err="1"/>
              <a:t>cualquier</a:t>
            </a:r>
            <a:r>
              <a:rPr lang="en-US" dirty="0"/>
              <a:t> </a:t>
            </a:r>
            <a:r>
              <a:rPr lang="en-US" dirty="0" err="1"/>
              <a:t>retroceso</a:t>
            </a:r>
            <a:r>
              <a:rPr lang="en-US" dirty="0"/>
              <a:t> de los </a:t>
            </a:r>
            <a:r>
              <a:rPr lang="en-US" dirty="0" err="1"/>
              <a:t>derechos</a:t>
            </a:r>
            <a:r>
              <a:rPr lang="en-US" dirty="0"/>
              <a:t>.</a:t>
            </a:r>
          </a:p>
          <a:p>
            <a:pPr algn="just"/>
            <a:endParaRPr lang="en-US" dirty="0"/>
          </a:p>
          <a:p>
            <a:pPr algn="just"/>
            <a:r>
              <a:rPr lang="en-US" dirty="0"/>
              <a:t>El Estado </a:t>
            </a:r>
            <a:r>
              <a:rPr lang="en-US" dirty="0" err="1"/>
              <a:t>debe</a:t>
            </a:r>
            <a:r>
              <a:rPr lang="en-US" dirty="0"/>
              <a:t> </a:t>
            </a:r>
            <a:r>
              <a:rPr lang="en-US" dirty="0" err="1"/>
              <a:t>proveer</a:t>
            </a:r>
            <a:r>
              <a:rPr lang="en-US" dirty="0"/>
              <a:t> </a:t>
            </a:r>
            <a:r>
              <a:rPr lang="en-US" dirty="0" err="1"/>
              <a:t>las</a:t>
            </a:r>
            <a:r>
              <a:rPr lang="en-US" dirty="0"/>
              <a:t> </a:t>
            </a:r>
            <a:r>
              <a:rPr lang="en-US" dirty="0" err="1"/>
              <a:t>condiciones</a:t>
            </a:r>
            <a:r>
              <a:rPr lang="en-US" dirty="0"/>
              <a:t> </a:t>
            </a:r>
            <a:r>
              <a:rPr lang="en-US" dirty="0" err="1"/>
              <a:t>más</a:t>
            </a:r>
            <a:r>
              <a:rPr lang="en-US" dirty="0"/>
              <a:t> </a:t>
            </a:r>
            <a:r>
              <a:rPr lang="en-US" dirty="0" err="1"/>
              <a:t>óptimas</a:t>
            </a:r>
            <a:r>
              <a:rPr lang="en-US" dirty="0"/>
              <a:t> de </a:t>
            </a:r>
            <a:r>
              <a:rPr lang="en-US" dirty="0" err="1"/>
              <a:t>disfrute</a:t>
            </a:r>
            <a:r>
              <a:rPr lang="en-US" dirty="0"/>
              <a:t> de los </a:t>
            </a:r>
            <a:r>
              <a:rPr lang="en-US" dirty="0" err="1"/>
              <a:t>derechos</a:t>
            </a:r>
            <a:r>
              <a:rPr lang="en-US" dirty="0"/>
              <a:t> y no </a:t>
            </a:r>
            <a:r>
              <a:rPr lang="en-US" dirty="0" err="1"/>
              <a:t>disminuir</a:t>
            </a:r>
            <a:r>
              <a:rPr lang="en-US" dirty="0"/>
              <a:t> </a:t>
            </a:r>
            <a:r>
              <a:rPr lang="en-US" dirty="0" err="1"/>
              <a:t>ese</a:t>
            </a:r>
            <a:r>
              <a:rPr lang="en-US" dirty="0"/>
              <a:t> </a:t>
            </a:r>
            <a:r>
              <a:rPr lang="en-US" dirty="0" err="1"/>
              <a:t>nivel</a:t>
            </a:r>
            <a:r>
              <a:rPr lang="en-US" dirty="0"/>
              <a:t> </a:t>
            </a:r>
            <a:r>
              <a:rPr lang="en-US" dirty="0" err="1"/>
              <a:t>logrado</a:t>
            </a:r>
            <a:r>
              <a:rPr lang="en-US" dirty="0"/>
              <a:t>.</a:t>
            </a:r>
            <a:endParaRPr lang="en-US" b="1" dirty="0"/>
          </a:p>
        </p:txBody>
      </p:sp>
      <p:pic>
        <p:nvPicPr>
          <p:cNvPr id="7" name="Imagen 6"/>
          <p:cNvPicPr>
            <a:picLocks noChangeAspect="1"/>
          </p:cNvPicPr>
          <p:nvPr/>
        </p:nvPicPr>
        <p:blipFill>
          <a:blip r:embed="rId3"/>
          <a:stretch>
            <a:fillRect/>
          </a:stretch>
        </p:blipFill>
        <p:spPr>
          <a:xfrm>
            <a:off x="7562022" y="130"/>
            <a:ext cx="1581978" cy="1581978"/>
          </a:xfrm>
          <a:prstGeom prst="rect">
            <a:avLst/>
          </a:prstGeom>
        </p:spPr>
      </p:pic>
    </p:spTree>
    <p:extLst>
      <p:ext uri="{BB962C8B-B14F-4D97-AF65-F5344CB8AC3E}">
        <p14:creationId xmlns:p14="http://schemas.microsoft.com/office/powerpoint/2010/main" val="208042331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LANTILLA_PRESENTACION_GCI_20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0"/>
            <a:ext cx="9143826" cy="6857870"/>
          </a:xfrm>
          <a:prstGeom prst="rect">
            <a:avLst/>
          </a:prstGeom>
        </p:spPr>
      </p:pic>
      <p:sp>
        <p:nvSpPr>
          <p:cNvPr id="8" name="Marcador de contenido 2"/>
          <p:cNvSpPr>
            <a:spLocks noGrp="1"/>
          </p:cNvSpPr>
          <p:nvPr>
            <p:ph idx="1"/>
          </p:nvPr>
        </p:nvSpPr>
        <p:spPr>
          <a:xfrm>
            <a:off x="457200" y="974703"/>
            <a:ext cx="8229600" cy="3291624"/>
          </a:xfrm>
        </p:spPr>
        <p:txBody>
          <a:bodyPr>
            <a:normAutofit/>
          </a:bodyPr>
          <a:lstStyle/>
          <a:p>
            <a:pPr marL="0" indent="0">
              <a:buNone/>
            </a:pPr>
            <a:endParaRPr lang="es-MX" sz="4400" dirty="0">
              <a:effectLst>
                <a:outerShdw blurRad="38100" dist="38100" dir="2700000" algn="tl">
                  <a:srgbClr val="000000">
                    <a:alpha val="43137"/>
                  </a:srgbClr>
                </a:outerShdw>
              </a:effectLst>
            </a:endParaRPr>
          </a:p>
          <a:p>
            <a:pPr marL="0" indent="0">
              <a:buNone/>
            </a:pPr>
            <a:endParaRPr lang="es-MX" dirty="0">
              <a:solidFill>
                <a:srgbClr val="FF0000"/>
              </a:solidFill>
              <a:effectLst>
                <a:outerShdw blurRad="38100" dist="38100" dir="2700000" algn="tl">
                  <a:srgbClr val="000000">
                    <a:alpha val="43137"/>
                  </a:srgbClr>
                </a:outerShdw>
              </a:effectLst>
            </a:endParaRPr>
          </a:p>
          <a:p>
            <a:pPr marL="0" indent="0">
              <a:buNone/>
            </a:pPr>
            <a:endParaRPr lang="es-ES_tradnl" dirty="0">
              <a:solidFill>
                <a:srgbClr val="FF0000"/>
              </a:solidFill>
              <a:effectLst>
                <a:outerShdw blurRad="38100" dist="38100" dir="2700000" algn="tl">
                  <a:srgbClr val="000000">
                    <a:alpha val="43137"/>
                  </a:srgbClr>
                </a:outerShdw>
              </a:effectLst>
            </a:endParaRPr>
          </a:p>
          <a:p>
            <a:pPr marL="0" indent="0">
              <a:buNone/>
            </a:pPr>
            <a:r>
              <a:rPr lang="es-ES_tradnl" dirty="0" smtClean="0">
                <a:solidFill>
                  <a:srgbClr val="FF0000"/>
                </a:solidFill>
                <a:effectLst>
                  <a:outerShdw blurRad="38100" dist="38100" dir="2700000" algn="tl">
                    <a:srgbClr val="000000">
                      <a:alpha val="43137"/>
                    </a:srgbClr>
                  </a:outerShdw>
                </a:effectLst>
              </a:rPr>
              <a:t>V</a:t>
            </a:r>
            <a:r>
              <a:rPr lang="es-ES_tradnl" dirty="0">
                <a:solidFill>
                  <a:srgbClr val="FF0000"/>
                </a:solidFill>
                <a:effectLst>
                  <a:outerShdw blurRad="38100" dist="38100" dir="2700000" algn="tl">
                    <a:srgbClr val="000000">
                      <a:alpha val="43137"/>
                    </a:srgbClr>
                  </a:outerShdw>
                </a:effectLst>
              </a:rPr>
              <a:t>.-Derechos </a:t>
            </a:r>
            <a:r>
              <a:rPr lang="es-ES_tradnl" dirty="0" smtClean="0">
                <a:solidFill>
                  <a:srgbClr val="FF0000"/>
                </a:solidFill>
                <a:effectLst>
                  <a:outerShdw blurRad="38100" dist="38100" dir="2700000" algn="tl">
                    <a:srgbClr val="000000">
                      <a:alpha val="43137"/>
                    </a:srgbClr>
                  </a:outerShdw>
                </a:effectLst>
              </a:rPr>
              <a:t>Fundamentales. </a:t>
            </a:r>
            <a:r>
              <a:rPr lang="es-ES_tradnl" dirty="0">
                <a:solidFill>
                  <a:srgbClr val="FF0000"/>
                </a:solidFill>
                <a:effectLst>
                  <a:outerShdw blurRad="38100" dist="38100" dir="2700000" algn="tl">
                    <a:srgbClr val="000000">
                      <a:alpha val="43137"/>
                    </a:srgbClr>
                  </a:outerShdw>
                </a:effectLst>
              </a:rPr>
              <a:t>L</a:t>
            </a:r>
            <a:r>
              <a:rPr lang="es-ES_tradnl" dirty="0" smtClean="0">
                <a:solidFill>
                  <a:srgbClr val="FF0000"/>
                </a:solidFill>
                <a:effectLst>
                  <a:outerShdw blurRad="38100" dist="38100" dir="2700000" algn="tl">
                    <a:srgbClr val="000000">
                      <a:alpha val="43137"/>
                    </a:srgbClr>
                  </a:outerShdw>
                </a:effectLst>
              </a:rPr>
              <a:t>egales</a:t>
            </a:r>
            <a:r>
              <a:rPr lang="es-ES_tradnl" dirty="0">
                <a:solidFill>
                  <a:srgbClr val="FF0000"/>
                </a:solidFill>
                <a:effectLst>
                  <a:outerShdw blurRad="38100" dist="38100" dir="2700000" algn="tl">
                    <a:srgbClr val="000000">
                      <a:alpha val="43137"/>
                    </a:srgbClr>
                  </a:outerShdw>
                </a:effectLst>
              </a:rPr>
              <a:t>, constitucionales y convencionales.</a:t>
            </a:r>
          </a:p>
          <a:p>
            <a:pPr marL="0" indent="0">
              <a:buNone/>
            </a:pPr>
            <a:endParaRPr lang="es-ES_tradnl" dirty="0">
              <a:solidFill>
                <a:srgbClr val="FF0000"/>
              </a:solidFill>
              <a:effectLst>
                <a:outerShdw blurRad="38100" dist="38100" dir="2700000" algn="tl">
                  <a:srgbClr val="000000">
                    <a:alpha val="43137"/>
                  </a:srgbClr>
                </a:outerShdw>
              </a:effectLst>
            </a:endParaRPr>
          </a:p>
          <a:p>
            <a:pPr marL="0" indent="0">
              <a:buNone/>
            </a:pPr>
            <a:endParaRPr lang="es-ES_tradnl" dirty="0">
              <a:solidFill>
                <a:srgbClr val="FF0000"/>
              </a:solidFill>
              <a:effectLst>
                <a:outerShdw blurRad="38100" dist="38100" dir="2700000" algn="tl">
                  <a:srgbClr val="000000">
                    <a:alpha val="43137"/>
                  </a:srgbClr>
                </a:outerShdw>
              </a:effectLst>
            </a:endParaRPr>
          </a:p>
          <a:p>
            <a:pPr marL="0" indent="0">
              <a:buNone/>
            </a:pPr>
            <a:endParaRPr lang="es-ES_tradnl" dirty="0">
              <a:solidFill>
                <a:srgbClr val="FF0000"/>
              </a:solidFill>
              <a:effectLst>
                <a:outerShdw blurRad="38100" dist="38100" dir="2700000" algn="tl">
                  <a:srgbClr val="000000">
                    <a:alpha val="43137"/>
                  </a:srgbClr>
                </a:outerShdw>
              </a:effectLst>
            </a:endParaRPr>
          </a:p>
          <a:p>
            <a:pPr marL="0" indent="0">
              <a:buNone/>
            </a:pPr>
            <a:endParaRPr lang="es-ES_tradnl" dirty="0">
              <a:solidFill>
                <a:srgbClr val="FF0000"/>
              </a:solidFill>
              <a:effectLst>
                <a:outerShdw blurRad="38100" dist="38100" dir="2700000" algn="tl">
                  <a:srgbClr val="000000">
                    <a:alpha val="43137"/>
                  </a:srgbClr>
                </a:outerShdw>
              </a:effectLst>
            </a:endParaRPr>
          </a:p>
          <a:p>
            <a:pPr marL="0" indent="0">
              <a:buNone/>
            </a:pPr>
            <a:endParaRPr lang="es-ES" dirty="0">
              <a:solidFill>
                <a:srgbClr val="FF0000"/>
              </a:solidFill>
              <a:effectLst>
                <a:outerShdw blurRad="38100" dist="38100" dir="2700000" algn="tl">
                  <a:srgbClr val="000000">
                    <a:alpha val="43137"/>
                  </a:srgbClr>
                </a:outerShdw>
              </a:effectLst>
            </a:endParaRPr>
          </a:p>
          <a:p>
            <a:endParaRPr lang="es-ES" dirty="0"/>
          </a:p>
        </p:txBody>
      </p:sp>
      <p:pic>
        <p:nvPicPr>
          <p:cNvPr id="4" name="Imagen 3"/>
          <p:cNvPicPr>
            <a:picLocks noChangeAspect="1"/>
          </p:cNvPicPr>
          <p:nvPr/>
        </p:nvPicPr>
        <p:blipFill>
          <a:blip r:embed="rId3"/>
          <a:stretch>
            <a:fillRect/>
          </a:stretch>
        </p:blipFill>
        <p:spPr>
          <a:xfrm>
            <a:off x="7562022" y="130"/>
            <a:ext cx="1581978" cy="1581978"/>
          </a:xfrm>
          <a:prstGeom prst="rect">
            <a:avLst/>
          </a:prstGeom>
        </p:spPr>
      </p:pic>
    </p:spTree>
    <p:extLst>
      <p:ext uri="{BB962C8B-B14F-4D97-AF65-F5344CB8AC3E}">
        <p14:creationId xmlns:p14="http://schemas.microsoft.com/office/powerpoint/2010/main" val="78846540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LANTILLA_PRESENTACION_GCI_20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0"/>
            <a:ext cx="9143826" cy="6857870"/>
          </a:xfrm>
          <a:prstGeom prst="rect">
            <a:avLst/>
          </a:prstGeom>
        </p:spPr>
      </p:pic>
      <p:sp>
        <p:nvSpPr>
          <p:cNvPr id="4" name="Título 1"/>
          <p:cNvSpPr>
            <a:spLocks noGrp="1"/>
          </p:cNvSpPr>
          <p:nvPr>
            <p:ph type="title"/>
          </p:nvPr>
        </p:nvSpPr>
        <p:spPr>
          <a:xfrm>
            <a:off x="457200" y="-79794"/>
            <a:ext cx="8229600" cy="1143000"/>
          </a:xfrm>
        </p:spPr>
        <p:txBody>
          <a:bodyPr>
            <a:normAutofit/>
          </a:bodyPr>
          <a:lstStyle/>
          <a:p>
            <a:pPr lvl="0" defTabSz="914400">
              <a:defRPr/>
            </a:pPr>
            <a:r>
              <a:rPr lang="es-MX" b="1" dirty="0" smtClean="0">
                <a:solidFill>
                  <a:srgbClr val="C00000"/>
                </a:solidFill>
              </a:rPr>
              <a:t>Derechos Legales </a:t>
            </a:r>
            <a:endParaRPr lang="es-MX" dirty="0">
              <a:solidFill>
                <a:srgbClr val="C00000"/>
              </a:solidFill>
            </a:endParaRPr>
          </a:p>
        </p:txBody>
      </p:sp>
      <p:sp>
        <p:nvSpPr>
          <p:cNvPr id="5" name="Marcador de contenido 2"/>
          <p:cNvSpPr>
            <a:spLocks noGrp="1"/>
          </p:cNvSpPr>
          <p:nvPr>
            <p:ph idx="1"/>
          </p:nvPr>
        </p:nvSpPr>
        <p:spPr>
          <a:xfrm>
            <a:off x="68779" y="1504473"/>
            <a:ext cx="8800685" cy="4504419"/>
          </a:xfrm>
        </p:spPr>
        <p:txBody>
          <a:bodyPr>
            <a:noAutofit/>
          </a:bodyPr>
          <a:lstStyle/>
          <a:p>
            <a:pPr marL="0" indent="0" algn="just">
              <a:buNone/>
            </a:pPr>
            <a:r>
              <a:rPr lang="es-ES_tradnl" sz="1900" dirty="0"/>
              <a:t>La Ley Federal de los Derechos del Contribuyente, le reconoce diversos derechos al contribuyente como lo son:</a:t>
            </a:r>
          </a:p>
          <a:p>
            <a:pPr algn="just"/>
            <a:r>
              <a:rPr lang="es-ES_tradnl" sz="1900" dirty="0" smtClean="0"/>
              <a:t>I</a:t>
            </a:r>
            <a:r>
              <a:rPr lang="es-ES_tradnl" sz="1900" dirty="0"/>
              <a:t>. Derecho a ser informado y asistido por las autoridades fiscales en el cumplimiento de sus obligaciones tributarias, así como del contenido y alcance de las mismas. </a:t>
            </a:r>
          </a:p>
          <a:p>
            <a:pPr algn="just"/>
            <a:r>
              <a:rPr lang="es-ES_tradnl" sz="1900" dirty="0" smtClean="0"/>
              <a:t>II</a:t>
            </a:r>
            <a:r>
              <a:rPr lang="es-ES_tradnl" sz="1900" dirty="0"/>
              <a:t>. Derecho a obtener, en su beneficio, las devoluciones de impuestos que procedan en términos del Código Fiscal de la Federación y de las leyes fiscales aplicables. </a:t>
            </a:r>
          </a:p>
          <a:p>
            <a:pPr algn="just"/>
            <a:r>
              <a:rPr lang="es-ES_tradnl" sz="1900" dirty="0" smtClean="0"/>
              <a:t>III</a:t>
            </a:r>
            <a:r>
              <a:rPr lang="es-ES_tradnl" sz="1900" dirty="0"/>
              <a:t>. Derecho a conocer el estado de tramitación de los procedimientos en los que sea parte.</a:t>
            </a:r>
          </a:p>
          <a:p>
            <a:pPr algn="just"/>
            <a:r>
              <a:rPr lang="es-ES_tradnl" sz="1900" dirty="0" smtClean="0"/>
              <a:t>IV</a:t>
            </a:r>
            <a:r>
              <a:rPr lang="es-ES_tradnl" sz="1900" dirty="0"/>
              <a:t>. Derecho a conocer la identidad de las autoridades fiscales bajo cuya responsabilidad se tramiten los procedimientos en los que tengan condición de interesados. </a:t>
            </a:r>
            <a:endParaRPr lang="es-ES_tradnl" sz="1900" dirty="0" smtClean="0"/>
          </a:p>
          <a:p>
            <a:pPr algn="just"/>
            <a:r>
              <a:rPr lang="es-ES_tradnl" sz="1900" dirty="0"/>
              <a:t>V. Derecho a obtener certificación y copia de las declaraciones presentadas por el contribuyente, previo el pago de los derechos que en su caso, establezca la Ley. </a:t>
            </a:r>
          </a:p>
          <a:p>
            <a:pPr algn="just"/>
            <a:endParaRPr lang="es-ES_tradnl" sz="1900" dirty="0"/>
          </a:p>
        </p:txBody>
      </p:sp>
      <p:pic>
        <p:nvPicPr>
          <p:cNvPr id="7" name="Imagen 6"/>
          <p:cNvPicPr>
            <a:picLocks noChangeAspect="1"/>
          </p:cNvPicPr>
          <p:nvPr/>
        </p:nvPicPr>
        <p:blipFill>
          <a:blip r:embed="rId3"/>
          <a:stretch>
            <a:fillRect/>
          </a:stretch>
        </p:blipFill>
        <p:spPr>
          <a:xfrm>
            <a:off x="7562022" y="130"/>
            <a:ext cx="1581978" cy="1581978"/>
          </a:xfrm>
          <a:prstGeom prst="rect">
            <a:avLst/>
          </a:prstGeom>
        </p:spPr>
      </p:pic>
    </p:spTree>
    <p:extLst>
      <p:ext uri="{BB962C8B-B14F-4D97-AF65-F5344CB8AC3E}">
        <p14:creationId xmlns:p14="http://schemas.microsoft.com/office/powerpoint/2010/main" val="59887232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LANTILLA_PRESENTACION_GCI_20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0"/>
            <a:ext cx="9143826" cy="6857870"/>
          </a:xfrm>
          <a:prstGeom prst="rect">
            <a:avLst/>
          </a:prstGeom>
        </p:spPr>
      </p:pic>
      <p:sp>
        <p:nvSpPr>
          <p:cNvPr id="5" name="Marcador de contenido 2"/>
          <p:cNvSpPr>
            <a:spLocks noGrp="1"/>
          </p:cNvSpPr>
          <p:nvPr>
            <p:ph idx="1"/>
          </p:nvPr>
        </p:nvSpPr>
        <p:spPr>
          <a:xfrm>
            <a:off x="457200" y="827024"/>
            <a:ext cx="8229600" cy="4681532"/>
          </a:xfrm>
        </p:spPr>
        <p:txBody>
          <a:bodyPr>
            <a:noAutofit/>
          </a:bodyPr>
          <a:lstStyle/>
          <a:p>
            <a:pPr algn="just"/>
            <a:r>
              <a:rPr lang="es-ES_tradnl" sz="1900" dirty="0" smtClean="0"/>
              <a:t>VI</a:t>
            </a:r>
            <a:r>
              <a:rPr lang="es-ES_tradnl" sz="1900" dirty="0"/>
              <a:t>. Derecho a no aportar los documentos que ya se encuentran en poder de la autoridad fiscal actuante. </a:t>
            </a:r>
          </a:p>
          <a:p>
            <a:pPr algn="just"/>
            <a:r>
              <a:rPr lang="es-ES_tradnl" sz="1900" dirty="0" smtClean="0"/>
              <a:t>VII</a:t>
            </a:r>
            <a:r>
              <a:rPr lang="es-ES_tradnl" sz="1900" dirty="0"/>
              <a:t>. Derecho al carácter reservado de los datos, informes o antecedentes que de los contribuyentes y terceros con ellos relacionados, conozcan los servidores públicos de la administración tributaria, los cuales sólo podrán ser utilizados de conformidad con lo dispuesto por el articulo 69 del Código Fiscal de la Federación. </a:t>
            </a:r>
          </a:p>
          <a:p>
            <a:pPr algn="just"/>
            <a:r>
              <a:rPr lang="es-ES_tradnl" sz="1900" dirty="0" smtClean="0"/>
              <a:t>VIII</a:t>
            </a:r>
            <a:r>
              <a:rPr lang="es-ES_tradnl" sz="1900" dirty="0"/>
              <a:t>. Derecho a ser tratado con el debido respeto y consideración por los servidores públicos de la administración tributaria. </a:t>
            </a:r>
          </a:p>
          <a:p>
            <a:pPr algn="just"/>
            <a:r>
              <a:rPr lang="es-ES_tradnl" sz="1900" dirty="0" smtClean="0"/>
              <a:t>IX</a:t>
            </a:r>
            <a:r>
              <a:rPr lang="es-ES_tradnl" sz="1900" dirty="0"/>
              <a:t>. Derecho a que las actuaciones de las autoridades fiscales que requieran su intervención se lleven a cabo en la forma que les resulte menos onerosa. </a:t>
            </a:r>
            <a:endParaRPr lang="es-ES_tradnl" sz="1900" dirty="0" smtClean="0"/>
          </a:p>
          <a:p>
            <a:pPr algn="just"/>
            <a:r>
              <a:rPr lang="es-ES_tradnl" sz="1900" dirty="0" smtClean="0"/>
              <a:t>X</a:t>
            </a:r>
            <a:r>
              <a:rPr lang="es-ES_tradnl" sz="1900" dirty="0"/>
              <a:t>. Derecho a formular alegatos, presentar y ofrecer como pruebas documentos conforme a las disposiciones fiscales aplicables, incluso el expediente administrativo del cual emane el acto impugnado, que serán tenidos en cuenta por los órganos competentes al redactar la correspondiente resolución administrativa. </a:t>
            </a:r>
          </a:p>
          <a:p>
            <a:pPr algn="just"/>
            <a:endParaRPr lang="es-ES_tradnl" sz="1900" dirty="0"/>
          </a:p>
        </p:txBody>
      </p:sp>
    </p:spTree>
    <p:extLst>
      <p:ext uri="{BB962C8B-B14F-4D97-AF65-F5344CB8AC3E}">
        <p14:creationId xmlns:p14="http://schemas.microsoft.com/office/powerpoint/2010/main" val="246115497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LANTILLA_PRESENTACION_GCI_20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0"/>
            <a:ext cx="9143826" cy="6857870"/>
          </a:xfrm>
          <a:prstGeom prst="rect">
            <a:avLst/>
          </a:prstGeom>
        </p:spPr>
      </p:pic>
      <p:sp>
        <p:nvSpPr>
          <p:cNvPr id="5" name="Marcador de contenido 2"/>
          <p:cNvSpPr>
            <a:spLocks noGrp="1"/>
          </p:cNvSpPr>
          <p:nvPr>
            <p:ph idx="1"/>
          </p:nvPr>
        </p:nvSpPr>
        <p:spPr>
          <a:xfrm>
            <a:off x="379760" y="1556432"/>
            <a:ext cx="8229600" cy="3928357"/>
          </a:xfrm>
        </p:spPr>
        <p:txBody>
          <a:bodyPr>
            <a:noAutofit/>
          </a:bodyPr>
          <a:lstStyle/>
          <a:p>
            <a:pPr algn="just"/>
            <a:r>
              <a:rPr lang="es-ES_tradnl" sz="2000" dirty="0" smtClean="0"/>
              <a:t>XI</a:t>
            </a:r>
            <a:r>
              <a:rPr lang="es-ES_tradnl" sz="2000" dirty="0"/>
              <a:t>. Derecho a ser oído en el tramite administrativo con carácter previo a la emisión de la resolución determinante del crédito fiscal, en los términos de las leyes respectivas. </a:t>
            </a:r>
          </a:p>
          <a:p>
            <a:pPr algn="just"/>
            <a:r>
              <a:rPr lang="es-ES_tradnl" sz="2000" dirty="0" smtClean="0"/>
              <a:t>XII</a:t>
            </a:r>
            <a:r>
              <a:rPr lang="es-ES_tradnl" sz="2000" dirty="0"/>
              <a:t>. Derecho a ser informado, al inicio de las facultades de comprobación de las autoridades fiscales, sobre sus derechos y obligaciones en el curso de tales actuaciones y a que éstas se desarrollen en los plazos previstos en las leyes fiscales. </a:t>
            </a:r>
            <a:endParaRPr lang="es-ES_tradnl" sz="2000" dirty="0" smtClean="0"/>
          </a:p>
          <a:p>
            <a:pPr algn="just"/>
            <a:r>
              <a:rPr lang="es-ES_tradnl" sz="2000" dirty="0"/>
              <a:t>XIII. Derecho a corregir su situación fiscal con motivo del ejercicio de las facultades de comprobación que lleven a cabo las autoridades fiscales. </a:t>
            </a:r>
            <a:endParaRPr lang="es-ES_tradnl" sz="2000" dirty="0" smtClean="0"/>
          </a:p>
          <a:p>
            <a:pPr algn="just"/>
            <a:r>
              <a:rPr lang="es-ES_tradnl" sz="2000" dirty="0"/>
              <a:t>XIV. Derecho a señalar en el juicio ante el Tribunal Federal de Justicia Fiscal y Administrativa, como domicilio para recibir notificaciones, </a:t>
            </a:r>
          </a:p>
          <a:p>
            <a:pPr algn="just"/>
            <a:endParaRPr lang="es-ES_tradnl" sz="2000" dirty="0"/>
          </a:p>
        </p:txBody>
      </p:sp>
      <p:pic>
        <p:nvPicPr>
          <p:cNvPr id="4" name="Imagen 3"/>
          <p:cNvPicPr>
            <a:picLocks noChangeAspect="1"/>
          </p:cNvPicPr>
          <p:nvPr/>
        </p:nvPicPr>
        <p:blipFill>
          <a:blip r:embed="rId3"/>
          <a:stretch>
            <a:fillRect/>
          </a:stretch>
        </p:blipFill>
        <p:spPr>
          <a:xfrm>
            <a:off x="7562022" y="130"/>
            <a:ext cx="1581978" cy="1581978"/>
          </a:xfrm>
          <a:prstGeom prst="rect">
            <a:avLst/>
          </a:prstGeom>
        </p:spPr>
      </p:pic>
    </p:spTree>
    <p:extLst>
      <p:ext uri="{BB962C8B-B14F-4D97-AF65-F5344CB8AC3E}">
        <p14:creationId xmlns:p14="http://schemas.microsoft.com/office/powerpoint/2010/main" val="200479700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LANTILLA_PRESENTACION_GCI_20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0"/>
            <a:ext cx="9143826" cy="6857870"/>
          </a:xfrm>
          <a:prstGeom prst="rect">
            <a:avLst/>
          </a:prstGeom>
        </p:spPr>
      </p:pic>
      <p:sp>
        <p:nvSpPr>
          <p:cNvPr id="4" name="Título 1"/>
          <p:cNvSpPr>
            <a:spLocks noGrp="1"/>
          </p:cNvSpPr>
          <p:nvPr>
            <p:ph type="title"/>
          </p:nvPr>
        </p:nvSpPr>
        <p:spPr>
          <a:xfrm>
            <a:off x="54512" y="137066"/>
            <a:ext cx="8229600" cy="1143000"/>
          </a:xfrm>
        </p:spPr>
        <p:txBody>
          <a:bodyPr>
            <a:normAutofit/>
          </a:bodyPr>
          <a:lstStyle/>
          <a:p>
            <a:pPr lvl="0" defTabSz="914400">
              <a:defRPr/>
            </a:pPr>
            <a:r>
              <a:rPr lang="es-MX" b="1" dirty="0" smtClean="0">
                <a:solidFill>
                  <a:srgbClr val="C00000"/>
                </a:solidFill>
              </a:rPr>
              <a:t>Derechos Constitucionales </a:t>
            </a:r>
            <a:endParaRPr lang="es-MX" dirty="0">
              <a:solidFill>
                <a:srgbClr val="C00000"/>
              </a:solidFill>
            </a:endParaRPr>
          </a:p>
        </p:txBody>
      </p:sp>
      <p:sp>
        <p:nvSpPr>
          <p:cNvPr id="5" name="Marcador de contenido 2"/>
          <p:cNvSpPr>
            <a:spLocks noGrp="1"/>
          </p:cNvSpPr>
          <p:nvPr>
            <p:ph idx="1"/>
          </p:nvPr>
        </p:nvSpPr>
        <p:spPr>
          <a:xfrm>
            <a:off x="177195" y="1501585"/>
            <a:ext cx="8800685" cy="4504419"/>
          </a:xfrm>
        </p:spPr>
        <p:txBody>
          <a:bodyPr>
            <a:noAutofit/>
          </a:bodyPr>
          <a:lstStyle/>
          <a:p>
            <a:pPr marL="0" indent="0" algn="just">
              <a:buNone/>
            </a:pPr>
            <a:r>
              <a:rPr lang="es-ES_tradnl" sz="1900" dirty="0"/>
              <a:t>Artículo 14. A ninguna ley se dará efecto retroactivo en perjuicio de persona alguna.</a:t>
            </a:r>
          </a:p>
          <a:p>
            <a:pPr marL="0" indent="0" algn="just">
              <a:buNone/>
            </a:pPr>
            <a:r>
              <a:rPr lang="es-ES_tradnl" sz="1900" dirty="0"/>
              <a:t> </a:t>
            </a:r>
            <a:endParaRPr lang="es-ES_tradnl" sz="1900" dirty="0" smtClean="0"/>
          </a:p>
          <a:p>
            <a:pPr marL="0" indent="0" algn="just">
              <a:buNone/>
            </a:pPr>
            <a:r>
              <a:rPr lang="es-ES_tradnl" sz="1900" dirty="0" smtClean="0"/>
              <a:t>Nadie </a:t>
            </a:r>
            <a:r>
              <a:rPr lang="es-ES_tradnl" sz="1900" dirty="0"/>
              <a:t>podrá ser privado de la libertad o de sus propiedades, posesiones o derechos, sino </a:t>
            </a:r>
            <a:r>
              <a:rPr lang="es-ES_tradnl" sz="1900" dirty="0" smtClean="0"/>
              <a:t>mediante juicio </a:t>
            </a:r>
            <a:r>
              <a:rPr lang="es-ES_tradnl" sz="1900" dirty="0"/>
              <a:t>seguido ante los tribunales previamente establecidos, en el que se cumplan las </a:t>
            </a:r>
            <a:r>
              <a:rPr lang="es-ES_tradnl" sz="1900" dirty="0" smtClean="0"/>
              <a:t>formalidades esenciales </a:t>
            </a:r>
            <a:r>
              <a:rPr lang="es-ES_tradnl" sz="1900" dirty="0"/>
              <a:t>del procedimiento y conforme a las Leyes expedidas con anterioridad al hecho</a:t>
            </a:r>
            <a:r>
              <a:rPr lang="es-ES_tradnl" sz="1900" dirty="0" smtClean="0"/>
              <a:t>. -Irretroactividad de la Ley, Tutela Judicial Efectiva.</a:t>
            </a:r>
          </a:p>
          <a:p>
            <a:pPr marL="0" indent="0" algn="just">
              <a:buNone/>
            </a:pPr>
            <a:endParaRPr lang="es-ES_tradnl" sz="1900" dirty="0"/>
          </a:p>
          <a:p>
            <a:pPr marL="0" indent="0" algn="just">
              <a:buNone/>
            </a:pPr>
            <a:r>
              <a:rPr lang="es-ES_tradnl" sz="1900" dirty="0"/>
              <a:t>Artículo 16. Nadie puede ser molestado en su persona, familia, domicilio, papeles o posesiones, </a:t>
            </a:r>
            <a:r>
              <a:rPr lang="es-ES_tradnl" sz="1900" dirty="0" smtClean="0"/>
              <a:t>sino en </a:t>
            </a:r>
            <a:r>
              <a:rPr lang="es-ES_tradnl" sz="1900" dirty="0"/>
              <a:t>virtud de mandamiento escrito de la autoridad competente, que </a:t>
            </a:r>
            <a:r>
              <a:rPr lang="es-ES_tradnl" sz="1900" b="1" dirty="0"/>
              <a:t>funde y motive </a:t>
            </a:r>
            <a:r>
              <a:rPr lang="es-ES_tradnl" sz="1900" dirty="0"/>
              <a:t>la causa legal </a:t>
            </a:r>
            <a:r>
              <a:rPr lang="es-ES_tradnl" sz="1900" dirty="0" smtClean="0"/>
              <a:t>del procedimiento</a:t>
            </a:r>
            <a:r>
              <a:rPr lang="es-ES_tradnl" sz="1900" dirty="0"/>
              <a:t>. En los juicios y procedimientos seguidos en forma de juicio en los que se establezca </a:t>
            </a:r>
            <a:r>
              <a:rPr lang="es-ES_tradnl" sz="1900" dirty="0" smtClean="0"/>
              <a:t>como regla </a:t>
            </a:r>
            <a:r>
              <a:rPr lang="es-ES_tradnl" sz="1900" dirty="0"/>
              <a:t>la oralidad, bastará con que quede constancia de ellos en cualquier medio que dé certeza de </a:t>
            </a:r>
            <a:r>
              <a:rPr lang="es-ES_tradnl" sz="1900" dirty="0" smtClean="0"/>
              <a:t>su contenido </a:t>
            </a:r>
            <a:r>
              <a:rPr lang="es-ES_tradnl" sz="1900" dirty="0"/>
              <a:t>y del cumplimiento de lo previsto en este párrafo</a:t>
            </a:r>
            <a:r>
              <a:rPr lang="es-ES_tradnl" sz="1900" dirty="0" smtClean="0"/>
              <a:t>. -Debido Proceso</a:t>
            </a:r>
          </a:p>
          <a:p>
            <a:pPr marL="0" indent="0" algn="just">
              <a:buNone/>
            </a:pPr>
            <a:endParaRPr lang="es-ES_tradnl" sz="1900" dirty="0"/>
          </a:p>
          <a:p>
            <a:pPr marL="0" indent="0" algn="just">
              <a:buNone/>
            </a:pPr>
            <a:endParaRPr lang="es-ES_tradnl" sz="1900" dirty="0"/>
          </a:p>
        </p:txBody>
      </p:sp>
      <p:pic>
        <p:nvPicPr>
          <p:cNvPr id="7" name="Imagen 6"/>
          <p:cNvPicPr>
            <a:picLocks noChangeAspect="1"/>
          </p:cNvPicPr>
          <p:nvPr/>
        </p:nvPicPr>
        <p:blipFill>
          <a:blip r:embed="rId3"/>
          <a:stretch>
            <a:fillRect/>
          </a:stretch>
        </p:blipFill>
        <p:spPr>
          <a:xfrm>
            <a:off x="7562022" y="130"/>
            <a:ext cx="1581978" cy="1581978"/>
          </a:xfrm>
          <a:prstGeom prst="rect">
            <a:avLst/>
          </a:prstGeom>
        </p:spPr>
      </p:pic>
    </p:spTree>
    <p:extLst>
      <p:ext uri="{BB962C8B-B14F-4D97-AF65-F5344CB8AC3E}">
        <p14:creationId xmlns:p14="http://schemas.microsoft.com/office/powerpoint/2010/main" val="122227630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LANTILLA_PRESENTACION_GCI_20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0"/>
            <a:ext cx="9143826" cy="6857870"/>
          </a:xfrm>
          <a:prstGeom prst="rect">
            <a:avLst/>
          </a:prstGeom>
        </p:spPr>
      </p:pic>
      <p:sp>
        <p:nvSpPr>
          <p:cNvPr id="5" name="Marcador de contenido 2"/>
          <p:cNvSpPr>
            <a:spLocks noGrp="1"/>
          </p:cNvSpPr>
          <p:nvPr>
            <p:ph idx="1"/>
          </p:nvPr>
        </p:nvSpPr>
        <p:spPr>
          <a:xfrm>
            <a:off x="457200" y="1553216"/>
            <a:ext cx="8229600" cy="3928357"/>
          </a:xfrm>
        </p:spPr>
        <p:txBody>
          <a:bodyPr>
            <a:noAutofit/>
          </a:bodyPr>
          <a:lstStyle/>
          <a:p>
            <a:pPr algn="just"/>
            <a:r>
              <a:rPr lang="es-ES_tradnl" sz="2000" dirty="0"/>
              <a:t>El derecho a la propiedad.- Es el derecho que tiene toda persona de usar, gozar, disfrutar y disponer sus bienes de acuerdo a la ley. Dicho derecho será protegido por el Estado, por lo que nadie podrá ser privado, ni molestado en sus bienes sino en virtud de un juicio que cumpla con las formalidades esenciales del procedimiento</a:t>
            </a:r>
            <a:r>
              <a:rPr lang="es-ES_tradnl" sz="2000" dirty="0" smtClean="0"/>
              <a:t>.</a:t>
            </a:r>
          </a:p>
          <a:p>
            <a:pPr algn="just"/>
            <a:endParaRPr lang="es-ES_tradnl" sz="2000" dirty="0"/>
          </a:p>
          <a:p>
            <a:pPr algn="just"/>
            <a:r>
              <a:rPr lang="es-ES_tradnl" sz="2000" b="1" dirty="0"/>
              <a:t>Derecho de seguridad jurídica</a:t>
            </a:r>
            <a:r>
              <a:rPr lang="es-ES_tradnl" sz="2000" dirty="0"/>
              <a:t>.- Se entenderá que solo y siempre la autoridad podrá hacer lo que tiene expresamente permitido y el contribuyente no podrá hacer expresamente lo que tiene prohibido, </a:t>
            </a:r>
            <a:r>
              <a:rPr lang="es-ES_tradnl" sz="2000" dirty="0" smtClean="0"/>
              <a:t>además, </a:t>
            </a:r>
            <a:r>
              <a:rPr lang="es-ES_tradnl" sz="2000" dirty="0"/>
              <a:t>que la ley ha de señalar de manera especial y precisa un procedimiento para regular cada una de las relaciones que se entablen entre las autoridades y los </a:t>
            </a:r>
            <a:r>
              <a:rPr lang="es-ES_tradnl" sz="2000" dirty="0" smtClean="0"/>
              <a:t>particulares</a:t>
            </a:r>
            <a:r>
              <a:rPr lang="es-ES_tradnl" sz="2000" dirty="0"/>
              <a:t>.</a:t>
            </a:r>
          </a:p>
        </p:txBody>
      </p:sp>
      <p:pic>
        <p:nvPicPr>
          <p:cNvPr id="4" name="Imagen 3"/>
          <p:cNvPicPr>
            <a:picLocks noChangeAspect="1"/>
          </p:cNvPicPr>
          <p:nvPr/>
        </p:nvPicPr>
        <p:blipFill>
          <a:blip r:embed="rId3"/>
          <a:stretch>
            <a:fillRect/>
          </a:stretch>
        </p:blipFill>
        <p:spPr>
          <a:xfrm>
            <a:off x="7562022" y="130"/>
            <a:ext cx="1581978" cy="1581978"/>
          </a:xfrm>
          <a:prstGeom prst="rect">
            <a:avLst/>
          </a:prstGeom>
        </p:spPr>
      </p:pic>
    </p:spTree>
    <p:extLst>
      <p:ext uri="{BB962C8B-B14F-4D97-AF65-F5344CB8AC3E}">
        <p14:creationId xmlns:p14="http://schemas.microsoft.com/office/powerpoint/2010/main" val="172700130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LANTILLA_PRESENTACION_GCI_20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0"/>
            <a:ext cx="9143826" cy="6857870"/>
          </a:xfrm>
          <a:prstGeom prst="rect">
            <a:avLst/>
          </a:prstGeom>
        </p:spPr>
      </p:pic>
      <p:sp>
        <p:nvSpPr>
          <p:cNvPr id="5" name="Marcador de contenido 2"/>
          <p:cNvSpPr>
            <a:spLocks noGrp="1"/>
          </p:cNvSpPr>
          <p:nvPr>
            <p:ph idx="1"/>
          </p:nvPr>
        </p:nvSpPr>
        <p:spPr>
          <a:xfrm>
            <a:off x="457200" y="1181456"/>
            <a:ext cx="8229600" cy="4696302"/>
          </a:xfrm>
        </p:spPr>
        <p:txBody>
          <a:bodyPr>
            <a:noAutofit/>
          </a:bodyPr>
          <a:lstStyle/>
          <a:p>
            <a:pPr algn="just"/>
            <a:r>
              <a:rPr lang="es-ES_tradnl" sz="2000" dirty="0"/>
              <a:t>Derecho de petición.- Se entenderá que dicho derecho el es que tienen los contribuyentes de solicitar a la autoridad cualquier información, con las especificaciones requeridas como que sea por escrito, con respeto, que se mencione la autoridad, así como lugar de respuesta</a:t>
            </a:r>
            <a:r>
              <a:rPr lang="es-ES_tradnl" sz="2000" dirty="0" smtClean="0"/>
              <a:t>.</a:t>
            </a:r>
          </a:p>
          <a:p>
            <a:pPr algn="just"/>
            <a:endParaRPr lang="es-ES_tradnl" sz="2000" dirty="0"/>
          </a:p>
          <a:p>
            <a:pPr algn="just"/>
            <a:r>
              <a:rPr lang="es-ES_tradnl" sz="2000" dirty="0" smtClean="0"/>
              <a:t>Derecho </a:t>
            </a:r>
            <a:r>
              <a:rPr lang="es-ES_tradnl" sz="2000" dirty="0"/>
              <a:t>de equidad.- Parte del principio de tratar igual a iguales (sentencia por incorporación) y desigual a desiguales (sentencia por desincorporación) </a:t>
            </a:r>
          </a:p>
          <a:p>
            <a:pPr algn="just"/>
            <a:r>
              <a:rPr lang="es-ES_tradnl" sz="2000" dirty="0" smtClean="0"/>
              <a:t>CRITERIOS </a:t>
            </a:r>
            <a:r>
              <a:rPr lang="es-ES_tradnl" sz="2000" dirty="0"/>
              <a:t>DE DIFERENCIACION (TERTIUM)</a:t>
            </a:r>
            <a:r>
              <a:rPr lang="es-ES_tradnl" sz="2000" dirty="0" smtClean="0"/>
              <a:t>, apoyan </a:t>
            </a:r>
            <a:r>
              <a:rPr lang="es-ES_tradnl" sz="2000" dirty="0"/>
              <a:t>a la equidad ya que se establece una diferencia, estos se establecen por el legislador, los criterios deben ser razonables.</a:t>
            </a:r>
          </a:p>
          <a:p>
            <a:pPr algn="just"/>
            <a:r>
              <a:rPr lang="es-ES_tradnl" sz="2000" dirty="0" smtClean="0"/>
              <a:t>Para </a:t>
            </a:r>
            <a:r>
              <a:rPr lang="es-ES_tradnl" sz="2000" dirty="0"/>
              <a:t>que sea racional tiene que cumplir estos elementos: fin constitucional, idóneo, necesario, </a:t>
            </a:r>
            <a:r>
              <a:rPr lang="es-ES_tradnl" sz="2000" dirty="0" smtClean="0"/>
              <a:t>proporcional. (criterios de diferenciación, Art. 1 CPEUM último párrafo)  </a:t>
            </a:r>
            <a:endParaRPr lang="es-ES_tradnl" sz="2000" dirty="0"/>
          </a:p>
          <a:p>
            <a:pPr algn="just"/>
            <a:endParaRPr lang="es-ES_tradnl" sz="2000" dirty="0"/>
          </a:p>
        </p:txBody>
      </p:sp>
      <p:pic>
        <p:nvPicPr>
          <p:cNvPr id="4" name="Imagen 3"/>
          <p:cNvPicPr>
            <a:picLocks noChangeAspect="1"/>
          </p:cNvPicPr>
          <p:nvPr/>
        </p:nvPicPr>
        <p:blipFill>
          <a:blip r:embed="rId3"/>
          <a:stretch>
            <a:fillRect/>
          </a:stretch>
        </p:blipFill>
        <p:spPr>
          <a:xfrm>
            <a:off x="7961068" y="130"/>
            <a:ext cx="1182931" cy="1182931"/>
          </a:xfrm>
          <a:prstGeom prst="rect">
            <a:avLst/>
          </a:prstGeom>
        </p:spPr>
      </p:pic>
    </p:spTree>
    <p:extLst>
      <p:ext uri="{BB962C8B-B14F-4D97-AF65-F5344CB8AC3E}">
        <p14:creationId xmlns:p14="http://schemas.microsoft.com/office/powerpoint/2010/main" val="287529072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LANTILLA_PRESENTACION_GCI_20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0"/>
            <a:ext cx="9143826" cy="6857870"/>
          </a:xfrm>
          <a:prstGeom prst="rect">
            <a:avLst/>
          </a:prstGeom>
        </p:spPr>
      </p:pic>
      <p:sp>
        <p:nvSpPr>
          <p:cNvPr id="5" name="Marcador de contenido 2"/>
          <p:cNvSpPr>
            <a:spLocks noGrp="1"/>
          </p:cNvSpPr>
          <p:nvPr>
            <p:ph idx="1"/>
          </p:nvPr>
        </p:nvSpPr>
        <p:spPr>
          <a:xfrm>
            <a:off x="395248" y="1670650"/>
            <a:ext cx="8229600" cy="4135106"/>
          </a:xfrm>
        </p:spPr>
        <p:txBody>
          <a:bodyPr>
            <a:noAutofit/>
          </a:bodyPr>
          <a:lstStyle/>
          <a:p>
            <a:pPr algn="just"/>
            <a:r>
              <a:rPr lang="es-ES_tradnl" sz="2000" dirty="0"/>
              <a:t>Derecho de proporcionalidad.- Este derecho al igual que la equidad parte del criterio de diferenciación que es el ingreso, paga más quien gana más y paga menos el que gana menos, toma como referencia la capacidad contributiva.</a:t>
            </a:r>
          </a:p>
          <a:p>
            <a:pPr algn="just"/>
            <a:r>
              <a:rPr lang="es-ES_tradnl" sz="2000" dirty="0"/>
              <a:t>Para fijar la capacidad contributiva, es necesario fijar un mínimo vital de acuerdo a las necesidades básicas de un contribuyente</a:t>
            </a:r>
            <a:r>
              <a:rPr lang="es-ES_tradnl" sz="2000" dirty="0" smtClean="0"/>
              <a:t>.</a:t>
            </a:r>
          </a:p>
          <a:p>
            <a:pPr algn="just"/>
            <a:endParaRPr lang="es-ES_tradnl" sz="2000" dirty="0"/>
          </a:p>
          <a:p>
            <a:pPr algn="just"/>
            <a:r>
              <a:rPr lang="es-ES_tradnl" sz="2000" dirty="0"/>
              <a:t>Artículo 31. Son obligaciones de los </a:t>
            </a:r>
            <a:r>
              <a:rPr lang="es-ES_tradnl" sz="2000" dirty="0" smtClean="0"/>
              <a:t>mexicanos:</a:t>
            </a:r>
          </a:p>
          <a:p>
            <a:pPr marL="0" indent="0" algn="just">
              <a:buNone/>
            </a:pPr>
            <a:r>
              <a:rPr lang="es-ES_tradnl" sz="2000" dirty="0" smtClean="0"/>
              <a:t>	IV</a:t>
            </a:r>
            <a:r>
              <a:rPr lang="es-ES_tradnl" sz="2000" dirty="0"/>
              <a:t>. Contribuir para los gastos públicos, así de la Federación, como de los </a:t>
            </a:r>
            <a:r>
              <a:rPr lang="es-ES_tradnl" sz="2000" dirty="0" smtClean="0"/>
              <a:t>	Estados</a:t>
            </a:r>
            <a:r>
              <a:rPr lang="es-ES_tradnl" sz="2000" dirty="0"/>
              <a:t>, de la Ciudad </a:t>
            </a:r>
            <a:r>
              <a:rPr lang="es-ES_tradnl" sz="2000" dirty="0" smtClean="0"/>
              <a:t>de México </a:t>
            </a:r>
            <a:r>
              <a:rPr lang="es-ES_tradnl" sz="2000" dirty="0"/>
              <a:t>y del Municipio en que residan, de la </a:t>
            </a:r>
            <a:r>
              <a:rPr lang="es-ES_tradnl" sz="2000" dirty="0" smtClean="0"/>
              <a:t>	manera </a:t>
            </a:r>
            <a:r>
              <a:rPr lang="es-ES_tradnl" sz="2000" dirty="0"/>
              <a:t>proporcional y equitativa que dispongan </a:t>
            </a:r>
            <a:r>
              <a:rPr lang="es-ES_tradnl" sz="2000" dirty="0" smtClean="0"/>
              <a:t>las leyes</a:t>
            </a:r>
            <a:r>
              <a:rPr lang="es-ES_tradnl" sz="2000" dirty="0"/>
              <a:t>.</a:t>
            </a:r>
          </a:p>
        </p:txBody>
      </p:sp>
      <p:pic>
        <p:nvPicPr>
          <p:cNvPr id="4" name="Imagen 3"/>
          <p:cNvPicPr>
            <a:picLocks noChangeAspect="1"/>
          </p:cNvPicPr>
          <p:nvPr/>
        </p:nvPicPr>
        <p:blipFill>
          <a:blip r:embed="rId3"/>
          <a:stretch>
            <a:fillRect/>
          </a:stretch>
        </p:blipFill>
        <p:spPr>
          <a:xfrm>
            <a:off x="7562022" y="130"/>
            <a:ext cx="1581978" cy="1581978"/>
          </a:xfrm>
          <a:prstGeom prst="rect">
            <a:avLst/>
          </a:prstGeom>
        </p:spPr>
      </p:pic>
    </p:spTree>
    <p:extLst>
      <p:ext uri="{BB962C8B-B14F-4D97-AF65-F5344CB8AC3E}">
        <p14:creationId xmlns:p14="http://schemas.microsoft.com/office/powerpoint/2010/main" val="96819345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LANTILLA_PRESENTACION_GCI_20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785"/>
            <a:ext cx="9143826" cy="6857870"/>
          </a:xfrm>
          <a:prstGeom prst="rect">
            <a:avLst/>
          </a:prstGeom>
        </p:spPr>
      </p:pic>
      <p:sp>
        <p:nvSpPr>
          <p:cNvPr id="8" name="Marcador de contenido 2"/>
          <p:cNvSpPr>
            <a:spLocks noGrp="1"/>
          </p:cNvSpPr>
          <p:nvPr>
            <p:ph idx="1"/>
          </p:nvPr>
        </p:nvSpPr>
        <p:spPr>
          <a:xfrm>
            <a:off x="457200" y="1088822"/>
            <a:ext cx="8229600" cy="4030945"/>
          </a:xfrm>
        </p:spPr>
        <p:txBody>
          <a:bodyPr>
            <a:noAutofit/>
          </a:bodyPr>
          <a:lstStyle/>
          <a:p>
            <a:pPr marL="0" lvl="0" indent="0" algn="ctr" defTabSz="914400">
              <a:buNone/>
              <a:defRPr/>
            </a:pPr>
            <a:endParaRPr lang="es-MX" sz="2400" b="1" dirty="0">
              <a:solidFill>
                <a:srgbClr val="C00000"/>
              </a:solidFill>
            </a:endParaRPr>
          </a:p>
          <a:p>
            <a:pPr marL="0" lvl="0" indent="0" algn="just" defTabSz="914400">
              <a:buNone/>
              <a:defRPr/>
            </a:pPr>
            <a:r>
              <a:rPr lang="es-MX" sz="2400" b="1" dirty="0">
                <a:solidFill>
                  <a:srgbClr val="C00000"/>
                </a:solidFill>
              </a:rPr>
              <a:t>Carga Probatoria: </a:t>
            </a:r>
          </a:p>
          <a:p>
            <a:pPr marL="0" lvl="0" indent="0" algn="ctr" defTabSz="914400">
              <a:buNone/>
              <a:defRPr/>
            </a:pPr>
            <a:endParaRPr lang="es-MX" sz="2400" b="1" dirty="0">
              <a:solidFill>
                <a:srgbClr val="C00000"/>
              </a:solidFill>
            </a:endParaRPr>
          </a:p>
          <a:p>
            <a:pPr marL="0" lvl="0" indent="0" algn="just" defTabSz="914400">
              <a:buNone/>
              <a:defRPr/>
            </a:pPr>
            <a:r>
              <a:rPr lang="es-MX" sz="2400" b="1" dirty="0"/>
              <a:t>EFO: Comprobar capacidad; </a:t>
            </a:r>
          </a:p>
          <a:p>
            <a:pPr marL="0" lvl="0" indent="0" algn="just" defTabSz="914400">
              <a:buNone/>
              <a:defRPr/>
            </a:pPr>
            <a:endParaRPr lang="es-MX" sz="2400" b="1" dirty="0"/>
          </a:p>
          <a:p>
            <a:pPr marL="0" lvl="0" indent="0" algn="just" defTabSz="914400">
              <a:buNone/>
              <a:defRPr/>
            </a:pPr>
            <a:r>
              <a:rPr lang="es-MX" sz="2400" b="1" dirty="0"/>
              <a:t>EDO: Comprobar recepción de servicios y/o adquisición de bienes </a:t>
            </a:r>
          </a:p>
          <a:p>
            <a:pPr marL="0" lvl="0" indent="0" algn="just" defTabSz="914400">
              <a:buNone/>
              <a:defRPr/>
            </a:pPr>
            <a:endParaRPr lang="es-MX" sz="2400" b="1" dirty="0"/>
          </a:p>
          <a:p>
            <a:pPr marL="0" lvl="0" indent="0" algn="just" defTabSz="914400">
              <a:buNone/>
              <a:defRPr/>
            </a:pPr>
            <a:r>
              <a:rPr lang="es-MX" sz="2400" b="1" dirty="0">
                <a:solidFill>
                  <a:srgbClr val="C00000"/>
                </a:solidFill>
              </a:rPr>
              <a:t>Característica Central para defensa: </a:t>
            </a:r>
            <a:r>
              <a:rPr lang="es-MX" sz="2400" b="1" dirty="0"/>
              <a:t>Documentación comprobatoria</a:t>
            </a:r>
            <a:endParaRPr lang="es-MX" sz="2400" dirty="0"/>
          </a:p>
        </p:txBody>
      </p:sp>
      <p:pic>
        <p:nvPicPr>
          <p:cNvPr id="4" name="Imagen 3"/>
          <p:cNvPicPr>
            <a:picLocks noChangeAspect="1"/>
          </p:cNvPicPr>
          <p:nvPr/>
        </p:nvPicPr>
        <p:blipFill>
          <a:blip r:embed="rId3"/>
          <a:stretch>
            <a:fillRect/>
          </a:stretch>
        </p:blipFill>
        <p:spPr>
          <a:xfrm>
            <a:off x="7562022" y="130"/>
            <a:ext cx="1581978" cy="1581978"/>
          </a:xfrm>
          <a:prstGeom prst="rect">
            <a:avLst/>
          </a:prstGeom>
        </p:spPr>
      </p:pic>
    </p:spTree>
    <p:extLst>
      <p:ext uri="{BB962C8B-B14F-4D97-AF65-F5344CB8AC3E}">
        <p14:creationId xmlns:p14="http://schemas.microsoft.com/office/powerpoint/2010/main" val="361911648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LANTILLA_PRESENTACION_GCI_20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0"/>
            <a:ext cx="9143826" cy="6857870"/>
          </a:xfrm>
          <a:prstGeom prst="rect">
            <a:avLst/>
          </a:prstGeom>
        </p:spPr>
      </p:pic>
      <p:sp>
        <p:nvSpPr>
          <p:cNvPr id="4" name="Título 1"/>
          <p:cNvSpPr>
            <a:spLocks noGrp="1"/>
          </p:cNvSpPr>
          <p:nvPr>
            <p:ph type="title"/>
          </p:nvPr>
        </p:nvSpPr>
        <p:spPr>
          <a:xfrm>
            <a:off x="271344" y="409716"/>
            <a:ext cx="8229600" cy="1143000"/>
          </a:xfrm>
        </p:spPr>
        <p:txBody>
          <a:bodyPr>
            <a:normAutofit/>
          </a:bodyPr>
          <a:lstStyle/>
          <a:p>
            <a:pPr lvl="0" defTabSz="914400">
              <a:defRPr/>
            </a:pPr>
            <a:r>
              <a:rPr lang="es-MX" b="1" dirty="0" smtClean="0">
                <a:solidFill>
                  <a:srgbClr val="C00000"/>
                </a:solidFill>
              </a:rPr>
              <a:t>Derechos Convencionales </a:t>
            </a:r>
            <a:endParaRPr lang="es-MX" dirty="0">
              <a:solidFill>
                <a:srgbClr val="C00000"/>
              </a:solidFill>
            </a:endParaRPr>
          </a:p>
        </p:txBody>
      </p:sp>
      <p:sp>
        <p:nvSpPr>
          <p:cNvPr id="5" name="Marcador de contenido 2"/>
          <p:cNvSpPr>
            <a:spLocks noGrp="1"/>
          </p:cNvSpPr>
          <p:nvPr>
            <p:ph idx="1"/>
          </p:nvPr>
        </p:nvSpPr>
        <p:spPr>
          <a:xfrm>
            <a:off x="177195" y="2008357"/>
            <a:ext cx="8800685" cy="2732235"/>
          </a:xfrm>
        </p:spPr>
        <p:txBody>
          <a:bodyPr>
            <a:noAutofit/>
          </a:bodyPr>
          <a:lstStyle/>
          <a:p>
            <a:r>
              <a:rPr lang="es-ES" sz="2400" dirty="0"/>
              <a:t>La </a:t>
            </a:r>
            <a:r>
              <a:rPr lang="es-ES" sz="2400" dirty="0" smtClean="0"/>
              <a:t>Declaración </a:t>
            </a:r>
            <a:r>
              <a:rPr lang="es-ES" sz="2400" dirty="0"/>
              <a:t>Americana de Derechos y Deberes del </a:t>
            </a:r>
            <a:r>
              <a:rPr lang="es-ES" sz="2400" dirty="0" smtClean="0"/>
              <a:t>Hombre.</a:t>
            </a:r>
          </a:p>
          <a:p>
            <a:r>
              <a:rPr lang="es-ES" sz="2400" dirty="0"/>
              <a:t>La </a:t>
            </a:r>
            <a:r>
              <a:rPr lang="es-ES" sz="2400" dirty="0" smtClean="0"/>
              <a:t>Declaración </a:t>
            </a:r>
            <a:r>
              <a:rPr lang="es-ES" sz="2400" dirty="0"/>
              <a:t>Universal de los Derechos </a:t>
            </a:r>
            <a:r>
              <a:rPr lang="es-ES" sz="2400" dirty="0" smtClean="0"/>
              <a:t>Humanos. </a:t>
            </a:r>
            <a:endParaRPr lang="es-ES_tradnl" sz="2400" dirty="0"/>
          </a:p>
          <a:p>
            <a:r>
              <a:rPr lang="es-ES_tradnl" sz="2400" dirty="0"/>
              <a:t>El Pacto Internacional de Derechos Civiles y </a:t>
            </a:r>
            <a:r>
              <a:rPr lang="es-ES_tradnl" sz="2400" dirty="0" smtClean="0"/>
              <a:t>Políticos.</a:t>
            </a:r>
          </a:p>
          <a:p>
            <a:r>
              <a:rPr lang="es-ES_tradnl" sz="2400" dirty="0" smtClean="0"/>
              <a:t>El </a:t>
            </a:r>
            <a:r>
              <a:rPr lang="es-ES_tradnl" sz="2400" dirty="0"/>
              <a:t>Pacto Internacional de Derechos </a:t>
            </a:r>
            <a:r>
              <a:rPr lang="es-ES_tradnl" sz="2400" dirty="0" smtClean="0"/>
              <a:t>Económicos, </a:t>
            </a:r>
            <a:r>
              <a:rPr lang="es-ES_tradnl" sz="2400" dirty="0"/>
              <a:t>Sociales y </a:t>
            </a:r>
            <a:r>
              <a:rPr lang="es-ES_tradnl" sz="2400" dirty="0" smtClean="0"/>
              <a:t>Culturales.</a:t>
            </a:r>
          </a:p>
          <a:p>
            <a:r>
              <a:rPr lang="es-ES_tradnl" sz="2400" dirty="0" smtClean="0"/>
              <a:t>La Convención </a:t>
            </a:r>
            <a:r>
              <a:rPr lang="es-ES_tradnl" sz="2400" dirty="0"/>
              <a:t>Americana sobre Derechos </a:t>
            </a:r>
            <a:r>
              <a:rPr lang="es-ES_tradnl" sz="2400" dirty="0" smtClean="0"/>
              <a:t>Humanos</a:t>
            </a:r>
            <a:r>
              <a:rPr lang="es-ES_tradnl" sz="2400" dirty="0"/>
              <a:t>.</a:t>
            </a:r>
          </a:p>
        </p:txBody>
      </p:sp>
      <p:pic>
        <p:nvPicPr>
          <p:cNvPr id="7" name="Imagen 6"/>
          <p:cNvPicPr>
            <a:picLocks noChangeAspect="1"/>
          </p:cNvPicPr>
          <p:nvPr/>
        </p:nvPicPr>
        <p:blipFill>
          <a:blip r:embed="rId3"/>
          <a:stretch>
            <a:fillRect/>
          </a:stretch>
        </p:blipFill>
        <p:spPr>
          <a:xfrm>
            <a:off x="7562022" y="130"/>
            <a:ext cx="1581978" cy="1581978"/>
          </a:xfrm>
          <a:prstGeom prst="rect">
            <a:avLst/>
          </a:prstGeom>
        </p:spPr>
      </p:pic>
    </p:spTree>
    <p:extLst>
      <p:ext uri="{BB962C8B-B14F-4D97-AF65-F5344CB8AC3E}">
        <p14:creationId xmlns:p14="http://schemas.microsoft.com/office/powerpoint/2010/main" val="147461571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LANTILLA_PRESENTACION_GCI_20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0"/>
            <a:ext cx="9143826" cy="6857870"/>
          </a:xfrm>
          <a:prstGeom prst="rect">
            <a:avLst/>
          </a:prstGeom>
        </p:spPr>
      </p:pic>
      <p:sp>
        <p:nvSpPr>
          <p:cNvPr id="8" name="Marcador de contenido 2"/>
          <p:cNvSpPr>
            <a:spLocks noGrp="1"/>
          </p:cNvSpPr>
          <p:nvPr>
            <p:ph idx="1"/>
          </p:nvPr>
        </p:nvSpPr>
        <p:spPr>
          <a:xfrm>
            <a:off x="457200" y="974703"/>
            <a:ext cx="8229600" cy="3291624"/>
          </a:xfrm>
        </p:spPr>
        <p:txBody>
          <a:bodyPr>
            <a:normAutofit/>
          </a:bodyPr>
          <a:lstStyle/>
          <a:p>
            <a:pPr marL="0" indent="0">
              <a:buNone/>
            </a:pPr>
            <a:endParaRPr lang="es-MX" sz="4400" dirty="0">
              <a:effectLst>
                <a:outerShdw blurRad="38100" dist="38100" dir="2700000" algn="tl">
                  <a:srgbClr val="000000">
                    <a:alpha val="43137"/>
                  </a:srgbClr>
                </a:outerShdw>
              </a:effectLst>
            </a:endParaRPr>
          </a:p>
          <a:p>
            <a:pPr marL="0" indent="0">
              <a:buNone/>
            </a:pPr>
            <a:endParaRPr lang="es-MX" dirty="0">
              <a:solidFill>
                <a:srgbClr val="FF0000"/>
              </a:solidFill>
              <a:effectLst>
                <a:outerShdw blurRad="38100" dist="38100" dir="2700000" algn="tl">
                  <a:srgbClr val="000000">
                    <a:alpha val="43137"/>
                  </a:srgbClr>
                </a:outerShdw>
              </a:effectLst>
            </a:endParaRPr>
          </a:p>
          <a:p>
            <a:pPr marL="0" indent="0">
              <a:buNone/>
            </a:pPr>
            <a:endParaRPr lang="es-ES_tradnl" dirty="0">
              <a:solidFill>
                <a:srgbClr val="FF0000"/>
              </a:solidFill>
              <a:effectLst>
                <a:outerShdw blurRad="38100" dist="38100" dir="2700000" algn="tl">
                  <a:srgbClr val="000000">
                    <a:alpha val="43137"/>
                  </a:srgbClr>
                </a:outerShdw>
              </a:effectLst>
            </a:endParaRPr>
          </a:p>
          <a:p>
            <a:pPr marL="0" indent="0">
              <a:buNone/>
            </a:pPr>
            <a:r>
              <a:rPr lang="es-ES_tradnl" dirty="0" smtClean="0">
                <a:solidFill>
                  <a:srgbClr val="FF0000"/>
                </a:solidFill>
                <a:effectLst>
                  <a:outerShdw blurRad="38100" dist="38100" dir="2700000" algn="tl">
                    <a:srgbClr val="000000">
                      <a:alpha val="43137"/>
                    </a:srgbClr>
                  </a:outerShdw>
                </a:effectLst>
              </a:rPr>
              <a:t>VI</a:t>
            </a:r>
            <a:r>
              <a:rPr lang="es-ES_tradnl" dirty="0">
                <a:solidFill>
                  <a:srgbClr val="FF0000"/>
                </a:solidFill>
                <a:effectLst>
                  <a:outerShdw blurRad="38100" dist="38100" dir="2700000" algn="tl">
                    <a:srgbClr val="000000">
                      <a:alpha val="43137"/>
                    </a:srgbClr>
                  </a:outerShdw>
                </a:effectLst>
              </a:rPr>
              <a:t>.- Mínimo Vital.</a:t>
            </a:r>
          </a:p>
          <a:p>
            <a:pPr marL="0" indent="0">
              <a:buNone/>
            </a:pPr>
            <a:endParaRPr lang="es-ES_tradnl" dirty="0">
              <a:solidFill>
                <a:srgbClr val="FF0000"/>
              </a:solidFill>
              <a:effectLst>
                <a:outerShdw blurRad="38100" dist="38100" dir="2700000" algn="tl">
                  <a:srgbClr val="000000">
                    <a:alpha val="43137"/>
                  </a:srgbClr>
                </a:outerShdw>
              </a:effectLst>
            </a:endParaRPr>
          </a:p>
          <a:p>
            <a:pPr marL="0" indent="0">
              <a:buNone/>
            </a:pPr>
            <a:endParaRPr lang="es-ES_tradnl" dirty="0">
              <a:solidFill>
                <a:srgbClr val="FF0000"/>
              </a:solidFill>
              <a:effectLst>
                <a:outerShdw blurRad="38100" dist="38100" dir="2700000" algn="tl">
                  <a:srgbClr val="000000">
                    <a:alpha val="43137"/>
                  </a:srgbClr>
                </a:outerShdw>
              </a:effectLst>
            </a:endParaRPr>
          </a:p>
          <a:p>
            <a:pPr marL="0" indent="0">
              <a:buNone/>
            </a:pPr>
            <a:endParaRPr lang="es-ES_tradnl" dirty="0">
              <a:solidFill>
                <a:srgbClr val="FF0000"/>
              </a:solidFill>
              <a:effectLst>
                <a:outerShdw blurRad="38100" dist="38100" dir="2700000" algn="tl">
                  <a:srgbClr val="000000">
                    <a:alpha val="43137"/>
                  </a:srgbClr>
                </a:outerShdw>
              </a:effectLst>
            </a:endParaRPr>
          </a:p>
          <a:p>
            <a:pPr marL="0" indent="0">
              <a:buNone/>
            </a:pPr>
            <a:endParaRPr lang="es-ES_tradnl" dirty="0">
              <a:solidFill>
                <a:srgbClr val="FF0000"/>
              </a:solidFill>
              <a:effectLst>
                <a:outerShdw blurRad="38100" dist="38100" dir="2700000" algn="tl">
                  <a:srgbClr val="000000">
                    <a:alpha val="43137"/>
                  </a:srgbClr>
                </a:outerShdw>
              </a:effectLst>
            </a:endParaRPr>
          </a:p>
          <a:p>
            <a:pPr marL="0" indent="0">
              <a:buNone/>
            </a:pPr>
            <a:endParaRPr lang="es-ES_tradnl" dirty="0">
              <a:solidFill>
                <a:srgbClr val="FF0000"/>
              </a:solidFill>
              <a:effectLst>
                <a:outerShdw blurRad="38100" dist="38100" dir="2700000" algn="tl">
                  <a:srgbClr val="000000">
                    <a:alpha val="43137"/>
                  </a:srgbClr>
                </a:outerShdw>
              </a:effectLst>
            </a:endParaRPr>
          </a:p>
          <a:p>
            <a:pPr marL="0" indent="0">
              <a:buNone/>
            </a:pPr>
            <a:endParaRPr lang="es-ES" dirty="0">
              <a:solidFill>
                <a:srgbClr val="FF0000"/>
              </a:solidFill>
              <a:effectLst>
                <a:outerShdw blurRad="38100" dist="38100" dir="2700000" algn="tl">
                  <a:srgbClr val="000000">
                    <a:alpha val="43137"/>
                  </a:srgbClr>
                </a:outerShdw>
              </a:effectLst>
            </a:endParaRPr>
          </a:p>
          <a:p>
            <a:endParaRPr lang="es-ES" dirty="0"/>
          </a:p>
        </p:txBody>
      </p:sp>
      <p:pic>
        <p:nvPicPr>
          <p:cNvPr id="4" name="Imagen 3"/>
          <p:cNvPicPr>
            <a:picLocks noChangeAspect="1"/>
          </p:cNvPicPr>
          <p:nvPr/>
        </p:nvPicPr>
        <p:blipFill>
          <a:blip r:embed="rId3"/>
          <a:stretch>
            <a:fillRect/>
          </a:stretch>
        </p:blipFill>
        <p:spPr>
          <a:xfrm>
            <a:off x="7562022" y="130"/>
            <a:ext cx="1581978" cy="1581978"/>
          </a:xfrm>
          <a:prstGeom prst="rect">
            <a:avLst/>
          </a:prstGeom>
        </p:spPr>
      </p:pic>
    </p:spTree>
    <p:extLst>
      <p:ext uri="{BB962C8B-B14F-4D97-AF65-F5344CB8AC3E}">
        <p14:creationId xmlns:p14="http://schemas.microsoft.com/office/powerpoint/2010/main" val="335276284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LANTILLA_PRESENTACION_GCI_20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0"/>
            <a:ext cx="9143826" cy="6857870"/>
          </a:xfrm>
          <a:prstGeom prst="rect">
            <a:avLst/>
          </a:prstGeom>
        </p:spPr>
      </p:pic>
      <p:sp>
        <p:nvSpPr>
          <p:cNvPr id="5" name="Marcador de contenido 2"/>
          <p:cNvSpPr>
            <a:spLocks noGrp="1"/>
          </p:cNvSpPr>
          <p:nvPr>
            <p:ph idx="1"/>
          </p:nvPr>
        </p:nvSpPr>
        <p:spPr>
          <a:xfrm>
            <a:off x="100477" y="1518277"/>
            <a:ext cx="8800685" cy="4378962"/>
          </a:xfrm>
        </p:spPr>
        <p:txBody>
          <a:bodyPr>
            <a:noAutofit/>
          </a:bodyPr>
          <a:lstStyle/>
          <a:p>
            <a:pPr algn="just"/>
            <a:r>
              <a:rPr lang="es-ES_tradnl" sz="2400" dirty="0"/>
              <a:t>L</a:t>
            </a:r>
            <a:r>
              <a:rPr lang="es-ES_tradnl" sz="2400" dirty="0" smtClean="0"/>
              <a:t>as </a:t>
            </a:r>
            <a:r>
              <a:rPr lang="es-ES_tradnl" sz="2400" dirty="0"/>
              <a:t>personas cuyos niveles de ingreso o patrimonio apenas les permite subsistir deben quedar al margen de la imposición, en atención a los principios de dignidad humana y solidaridad, en coherencia con los derechos esenciales a la vida, a la integridad personal y a la igualdad.</a:t>
            </a:r>
          </a:p>
          <a:p>
            <a:pPr algn="just"/>
            <a:endParaRPr lang="es-ES_tradnl" sz="2400" dirty="0" smtClean="0"/>
          </a:p>
          <a:p>
            <a:pPr algn="just"/>
            <a:r>
              <a:rPr lang="es-ES_tradnl" sz="2400" dirty="0" smtClean="0"/>
              <a:t>La </a:t>
            </a:r>
            <a:r>
              <a:rPr lang="es-ES_tradnl" sz="2400" dirty="0"/>
              <a:t>Corte reconoce como derecho humano fundamental al mínimo vital como límite del Estado en materia de disposición de los recursos materiales necesarios para llevar una vida, en particular el de las personas que apenas cuentan con lo indispensable para sobrevivir. </a:t>
            </a:r>
          </a:p>
        </p:txBody>
      </p:sp>
      <p:pic>
        <p:nvPicPr>
          <p:cNvPr id="4" name="Imagen 3"/>
          <p:cNvPicPr>
            <a:picLocks noChangeAspect="1"/>
          </p:cNvPicPr>
          <p:nvPr/>
        </p:nvPicPr>
        <p:blipFill>
          <a:blip r:embed="rId3"/>
          <a:stretch>
            <a:fillRect/>
          </a:stretch>
        </p:blipFill>
        <p:spPr>
          <a:xfrm>
            <a:off x="7562022" y="130"/>
            <a:ext cx="1581978" cy="1581978"/>
          </a:xfrm>
          <a:prstGeom prst="rect">
            <a:avLst/>
          </a:prstGeom>
        </p:spPr>
      </p:pic>
    </p:spTree>
    <p:extLst>
      <p:ext uri="{BB962C8B-B14F-4D97-AF65-F5344CB8AC3E}">
        <p14:creationId xmlns:p14="http://schemas.microsoft.com/office/powerpoint/2010/main" val="415699985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LANTILLA_PRESENTACION_GCI_20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0"/>
            <a:ext cx="9143826" cy="6857870"/>
          </a:xfrm>
          <a:prstGeom prst="rect">
            <a:avLst/>
          </a:prstGeom>
        </p:spPr>
      </p:pic>
      <p:sp>
        <p:nvSpPr>
          <p:cNvPr id="8" name="Marcador de contenido 2"/>
          <p:cNvSpPr>
            <a:spLocks noGrp="1"/>
          </p:cNvSpPr>
          <p:nvPr>
            <p:ph idx="1"/>
          </p:nvPr>
        </p:nvSpPr>
        <p:spPr>
          <a:xfrm>
            <a:off x="457200" y="974703"/>
            <a:ext cx="8229600" cy="3291624"/>
          </a:xfrm>
        </p:spPr>
        <p:txBody>
          <a:bodyPr>
            <a:normAutofit/>
          </a:bodyPr>
          <a:lstStyle/>
          <a:p>
            <a:pPr marL="0" indent="0">
              <a:buNone/>
            </a:pPr>
            <a:endParaRPr lang="es-MX" sz="4400" dirty="0">
              <a:effectLst>
                <a:outerShdw blurRad="38100" dist="38100" dir="2700000" algn="tl">
                  <a:srgbClr val="000000">
                    <a:alpha val="43137"/>
                  </a:srgbClr>
                </a:outerShdw>
              </a:effectLst>
            </a:endParaRPr>
          </a:p>
          <a:p>
            <a:pPr marL="0" indent="0">
              <a:buNone/>
            </a:pPr>
            <a:endParaRPr lang="es-MX" dirty="0">
              <a:solidFill>
                <a:srgbClr val="FF0000"/>
              </a:solidFill>
              <a:effectLst>
                <a:outerShdw blurRad="38100" dist="38100" dir="2700000" algn="tl">
                  <a:srgbClr val="000000">
                    <a:alpha val="43137"/>
                  </a:srgbClr>
                </a:outerShdw>
              </a:effectLst>
            </a:endParaRPr>
          </a:p>
          <a:p>
            <a:pPr marL="0" indent="0">
              <a:buNone/>
            </a:pPr>
            <a:endParaRPr lang="es-ES_tradnl" dirty="0">
              <a:solidFill>
                <a:srgbClr val="FF0000"/>
              </a:solidFill>
              <a:effectLst>
                <a:outerShdw blurRad="38100" dist="38100" dir="2700000" algn="tl">
                  <a:srgbClr val="000000">
                    <a:alpha val="43137"/>
                  </a:srgbClr>
                </a:outerShdw>
              </a:effectLst>
            </a:endParaRPr>
          </a:p>
          <a:p>
            <a:pPr marL="0" indent="0">
              <a:buNone/>
            </a:pPr>
            <a:r>
              <a:rPr lang="es-ES_tradnl" dirty="0" smtClean="0">
                <a:solidFill>
                  <a:srgbClr val="FF0000"/>
                </a:solidFill>
                <a:effectLst>
                  <a:outerShdw blurRad="38100" dist="38100" dir="2700000" algn="tl">
                    <a:srgbClr val="000000">
                      <a:alpha val="43137"/>
                    </a:srgbClr>
                  </a:outerShdw>
                </a:effectLst>
              </a:rPr>
              <a:t>VII</a:t>
            </a:r>
            <a:r>
              <a:rPr lang="es-ES_tradnl" dirty="0">
                <a:solidFill>
                  <a:srgbClr val="FF0000"/>
                </a:solidFill>
                <a:effectLst>
                  <a:outerShdw blurRad="38100" dist="38100" dir="2700000" algn="tl">
                    <a:srgbClr val="000000">
                      <a:alpha val="43137"/>
                    </a:srgbClr>
                  </a:outerShdw>
                </a:effectLst>
              </a:rPr>
              <a:t>.- CIDH, Derechos Fundamentales de los Contribuyentes.</a:t>
            </a:r>
          </a:p>
          <a:p>
            <a:pPr marL="0" indent="0">
              <a:buNone/>
            </a:pPr>
            <a:endParaRPr lang="es-ES_tradnl" dirty="0">
              <a:solidFill>
                <a:srgbClr val="FF0000"/>
              </a:solidFill>
              <a:effectLst>
                <a:outerShdw blurRad="38100" dist="38100" dir="2700000" algn="tl">
                  <a:srgbClr val="000000">
                    <a:alpha val="43137"/>
                  </a:srgbClr>
                </a:outerShdw>
              </a:effectLst>
            </a:endParaRPr>
          </a:p>
          <a:p>
            <a:pPr marL="0" indent="0">
              <a:buNone/>
            </a:pPr>
            <a:endParaRPr lang="es-ES_tradnl" dirty="0">
              <a:solidFill>
                <a:srgbClr val="FF0000"/>
              </a:solidFill>
              <a:effectLst>
                <a:outerShdw blurRad="38100" dist="38100" dir="2700000" algn="tl">
                  <a:srgbClr val="000000">
                    <a:alpha val="43137"/>
                  </a:srgbClr>
                </a:outerShdw>
              </a:effectLst>
            </a:endParaRPr>
          </a:p>
          <a:p>
            <a:pPr marL="0" indent="0">
              <a:buNone/>
            </a:pPr>
            <a:endParaRPr lang="es-ES_tradnl" dirty="0">
              <a:solidFill>
                <a:srgbClr val="FF0000"/>
              </a:solidFill>
              <a:effectLst>
                <a:outerShdw blurRad="38100" dist="38100" dir="2700000" algn="tl">
                  <a:srgbClr val="000000">
                    <a:alpha val="43137"/>
                  </a:srgbClr>
                </a:outerShdw>
              </a:effectLst>
            </a:endParaRPr>
          </a:p>
          <a:p>
            <a:pPr marL="0" indent="0">
              <a:buNone/>
            </a:pPr>
            <a:endParaRPr lang="es-ES_tradnl" dirty="0">
              <a:solidFill>
                <a:srgbClr val="FF0000"/>
              </a:solidFill>
              <a:effectLst>
                <a:outerShdw blurRad="38100" dist="38100" dir="2700000" algn="tl">
                  <a:srgbClr val="000000">
                    <a:alpha val="43137"/>
                  </a:srgbClr>
                </a:outerShdw>
              </a:effectLst>
            </a:endParaRPr>
          </a:p>
          <a:p>
            <a:pPr marL="0" indent="0">
              <a:buNone/>
            </a:pPr>
            <a:endParaRPr lang="es-ES_tradnl" dirty="0">
              <a:solidFill>
                <a:srgbClr val="FF0000"/>
              </a:solidFill>
              <a:effectLst>
                <a:outerShdw blurRad="38100" dist="38100" dir="2700000" algn="tl">
                  <a:srgbClr val="000000">
                    <a:alpha val="43137"/>
                  </a:srgbClr>
                </a:outerShdw>
              </a:effectLst>
            </a:endParaRPr>
          </a:p>
          <a:p>
            <a:pPr marL="0" indent="0">
              <a:buNone/>
            </a:pPr>
            <a:endParaRPr lang="es-ES_tradnl" dirty="0">
              <a:solidFill>
                <a:srgbClr val="FF0000"/>
              </a:solidFill>
              <a:effectLst>
                <a:outerShdw blurRad="38100" dist="38100" dir="2700000" algn="tl">
                  <a:srgbClr val="000000">
                    <a:alpha val="43137"/>
                  </a:srgbClr>
                </a:outerShdw>
              </a:effectLst>
            </a:endParaRPr>
          </a:p>
          <a:p>
            <a:pPr marL="0" indent="0">
              <a:buNone/>
            </a:pPr>
            <a:endParaRPr lang="es-ES" dirty="0">
              <a:solidFill>
                <a:srgbClr val="FF0000"/>
              </a:solidFill>
              <a:effectLst>
                <a:outerShdw blurRad="38100" dist="38100" dir="2700000" algn="tl">
                  <a:srgbClr val="000000">
                    <a:alpha val="43137"/>
                  </a:srgbClr>
                </a:outerShdw>
              </a:effectLst>
            </a:endParaRPr>
          </a:p>
          <a:p>
            <a:endParaRPr lang="es-ES" dirty="0"/>
          </a:p>
        </p:txBody>
      </p:sp>
      <p:pic>
        <p:nvPicPr>
          <p:cNvPr id="4" name="Imagen 3"/>
          <p:cNvPicPr>
            <a:picLocks noChangeAspect="1"/>
          </p:cNvPicPr>
          <p:nvPr/>
        </p:nvPicPr>
        <p:blipFill>
          <a:blip r:embed="rId3"/>
          <a:stretch>
            <a:fillRect/>
          </a:stretch>
        </p:blipFill>
        <p:spPr>
          <a:xfrm>
            <a:off x="7562022" y="130"/>
            <a:ext cx="1581978" cy="1581978"/>
          </a:xfrm>
          <a:prstGeom prst="rect">
            <a:avLst/>
          </a:prstGeom>
        </p:spPr>
      </p:pic>
    </p:spTree>
    <p:extLst>
      <p:ext uri="{BB962C8B-B14F-4D97-AF65-F5344CB8AC3E}">
        <p14:creationId xmlns:p14="http://schemas.microsoft.com/office/powerpoint/2010/main" val="93994672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LANTILLA_PRESENTACION_GCI_20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0"/>
            <a:ext cx="9143826" cy="6857870"/>
          </a:xfrm>
          <a:prstGeom prst="rect">
            <a:avLst/>
          </a:prstGeom>
        </p:spPr>
      </p:pic>
      <p:sp>
        <p:nvSpPr>
          <p:cNvPr id="5" name="Marcador de contenido 2"/>
          <p:cNvSpPr>
            <a:spLocks noGrp="1"/>
          </p:cNvSpPr>
          <p:nvPr>
            <p:ph idx="1"/>
          </p:nvPr>
        </p:nvSpPr>
        <p:spPr>
          <a:xfrm>
            <a:off x="162429" y="1784125"/>
            <a:ext cx="8800685" cy="4268014"/>
          </a:xfrm>
        </p:spPr>
        <p:txBody>
          <a:bodyPr>
            <a:noAutofit/>
          </a:bodyPr>
          <a:lstStyle/>
          <a:p>
            <a:pPr marL="0" indent="0" algn="just">
              <a:buNone/>
            </a:pPr>
            <a:r>
              <a:rPr lang="es-ES_tradnl" sz="2400" dirty="0" smtClean="0"/>
              <a:t>La Corte interamericana de Derechos Humanos.</a:t>
            </a:r>
          </a:p>
          <a:p>
            <a:pPr algn="just"/>
            <a:endParaRPr lang="es-ES_tradnl" sz="2400" dirty="0"/>
          </a:p>
          <a:p>
            <a:pPr marL="0" indent="0" algn="just">
              <a:buNone/>
            </a:pPr>
            <a:r>
              <a:rPr lang="es-ES_tradnl" sz="2400" dirty="0" smtClean="0"/>
              <a:t>“Cantos vs Argentina“</a:t>
            </a:r>
          </a:p>
          <a:p>
            <a:pPr marL="0" indent="0" algn="just">
              <a:buNone/>
            </a:pPr>
            <a:endParaRPr lang="es-ES_tradnl" sz="2400" dirty="0" smtClean="0"/>
          </a:p>
          <a:p>
            <a:pPr marL="0" indent="0" algn="just">
              <a:buNone/>
            </a:pPr>
            <a:endParaRPr lang="es-ES_tradnl" sz="2400" dirty="0" smtClean="0"/>
          </a:p>
          <a:p>
            <a:pPr marL="0" indent="0" algn="just">
              <a:buNone/>
            </a:pPr>
            <a:endParaRPr lang="es-ES_tradnl" sz="2400" dirty="0"/>
          </a:p>
          <a:p>
            <a:pPr marL="0" indent="0" algn="just">
              <a:buNone/>
            </a:pPr>
            <a:r>
              <a:rPr lang="es-ES_tradnl" sz="2400" dirty="0" smtClean="0"/>
              <a:t>La Corte Europea de Derechos Humanos</a:t>
            </a:r>
          </a:p>
          <a:p>
            <a:pPr marL="0" indent="0" algn="just">
              <a:buNone/>
            </a:pPr>
            <a:endParaRPr lang="es-ES_tradnl" sz="2400" dirty="0"/>
          </a:p>
          <a:p>
            <a:pPr marL="0" indent="0" algn="just">
              <a:buNone/>
            </a:pPr>
            <a:endParaRPr lang="es-ES_tradnl" sz="2400" dirty="0"/>
          </a:p>
        </p:txBody>
      </p:sp>
      <p:pic>
        <p:nvPicPr>
          <p:cNvPr id="4" name="Imagen 3"/>
          <p:cNvPicPr>
            <a:picLocks noChangeAspect="1"/>
          </p:cNvPicPr>
          <p:nvPr/>
        </p:nvPicPr>
        <p:blipFill>
          <a:blip r:embed="rId3"/>
          <a:stretch>
            <a:fillRect/>
          </a:stretch>
        </p:blipFill>
        <p:spPr>
          <a:xfrm>
            <a:off x="6588265" y="1722165"/>
            <a:ext cx="2439160" cy="1331910"/>
          </a:xfrm>
          <a:prstGeom prst="rect">
            <a:avLst/>
          </a:prstGeom>
        </p:spPr>
      </p:pic>
      <p:pic>
        <p:nvPicPr>
          <p:cNvPr id="7" name="Imagen 6"/>
          <p:cNvPicPr>
            <a:picLocks noChangeAspect="1"/>
          </p:cNvPicPr>
          <p:nvPr/>
        </p:nvPicPr>
        <p:blipFill>
          <a:blip r:embed="rId4"/>
          <a:stretch>
            <a:fillRect/>
          </a:stretch>
        </p:blipFill>
        <p:spPr>
          <a:xfrm>
            <a:off x="6703876" y="3821800"/>
            <a:ext cx="2026705" cy="1845595"/>
          </a:xfrm>
          <a:prstGeom prst="rect">
            <a:avLst/>
          </a:prstGeom>
        </p:spPr>
      </p:pic>
      <p:pic>
        <p:nvPicPr>
          <p:cNvPr id="8" name="Imagen 7"/>
          <p:cNvPicPr>
            <a:picLocks noChangeAspect="1"/>
          </p:cNvPicPr>
          <p:nvPr/>
        </p:nvPicPr>
        <p:blipFill>
          <a:blip r:embed="rId5"/>
          <a:stretch>
            <a:fillRect/>
          </a:stretch>
        </p:blipFill>
        <p:spPr>
          <a:xfrm>
            <a:off x="7562022" y="130"/>
            <a:ext cx="1581978" cy="1581978"/>
          </a:xfrm>
          <a:prstGeom prst="rect">
            <a:avLst/>
          </a:prstGeom>
        </p:spPr>
      </p:pic>
    </p:spTree>
    <p:extLst>
      <p:ext uri="{BB962C8B-B14F-4D97-AF65-F5344CB8AC3E}">
        <p14:creationId xmlns:p14="http://schemas.microsoft.com/office/powerpoint/2010/main" val="387752977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LANTILLA_PRESENTACION_GCI_20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0"/>
            <a:ext cx="9143826" cy="6857870"/>
          </a:xfrm>
          <a:prstGeom prst="rect">
            <a:avLst/>
          </a:prstGeom>
        </p:spPr>
      </p:pic>
      <p:sp>
        <p:nvSpPr>
          <p:cNvPr id="8" name="Marcador de contenido 2"/>
          <p:cNvSpPr>
            <a:spLocks noGrp="1"/>
          </p:cNvSpPr>
          <p:nvPr>
            <p:ph idx="1"/>
          </p:nvPr>
        </p:nvSpPr>
        <p:spPr>
          <a:xfrm>
            <a:off x="457200" y="974703"/>
            <a:ext cx="8229600" cy="3291624"/>
          </a:xfrm>
        </p:spPr>
        <p:txBody>
          <a:bodyPr>
            <a:normAutofit/>
          </a:bodyPr>
          <a:lstStyle/>
          <a:p>
            <a:pPr marL="0" indent="0">
              <a:buNone/>
            </a:pPr>
            <a:endParaRPr lang="es-MX" sz="4400" dirty="0">
              <a:effectLst>
                <a:outerShdw blurRad="38100" dist="38100" dir="2700000" algn="tl">
                  <a:srgbClr val="000000">
                    <a:alpha val="43137"/>
                  </a:srgbClr>
                </a:outerShdw>
              </a:effectLst>
            </a:endParaRPr>
          </a:p>
          <a:p>
            <a:pPr marL="0" indent="0">
              <a:buNone/>
            </a:pPr>
            <a:endParaRPr lang="es-MX" dirty="0">
              <a:solidFill>
                <a:srgbClr val="FF0000"/>
              </a:solidFill>
              <a:effectLst>
                <a:outerShdw blurRad="38100" dist="38100" dir="2700000" algn="tl">
                  <a:srgbClr val="000000">
                    <a:alpha val="43137"/>
                  </a:srgbClr>
                </a:outerShdw>
              </a:effectLst>
            </a:endParaRPr>
          </a:p>
          <a:p>
            <a:pPr marL="0" indent="0">
              <a:buNone/>
            </a:pPr>
            <a:endParaRPr lang="es-ES_tradnl" dirty="0" smtClean="0">
              <a:solidFill>
                <a:srgbClr val="FF0000"/>
              </a:solidFill>
              <a:effectLst>
                <a:outerShdw blurRad="38100" dist="38100" dir="2700000" algn="tl">
                  <a:srgbClr val="000000">
                    <a:alpha val="43137"/>
                  </a:srgbClr>
                </a:outerShdw>
              </a:effectLst>
            </a:endParaRPr>
          </a:p>
          <a:p>
            <a:pPr marL="0" indent="0">
              <a:buNone/>
            </a:pPr>
            <a:r>
              <a:rPr lang="es-ES_tradnl" dirty="0" smtClean="0">
                <a:solidFill>
                  <a:srgbClr val="FF0000"/>
                </a:solidFill>
                <a:effectLst>
                  <a:outerShdw blurRad="38100" dist="38100" dir="2700000" algn="tl">
                    <a:srgbClr val="000000">
                      <a:alpha val="43137"/>
                    </a:srgbClr>
                  </a:outerShdw>
                </a:effectLst>
              </a:rPr>
              <a:t>VIII</a:t>
            </a:r>
            <a:r>
              <a:rPr lang="es-ES_tradnl" dirty="0">
                <a:solidFill>
                  <a:srgbClr val="FF0000"/>
                </a:solidFill>
                <a:effectLst>
                  <a:outerShdw blurRad="38100" dist="38100" dir="2700000" algn="tl">
                    <a:srgbClr val="000000">
                      <a:alpha val="43137"/>
                    </a:srgbClr>
                  </a:outerShdw>
                </a:effectLst>
              </a:rPr>
              <a:t>.- Reflexión final.</a:t>
            </a:r>
          </a:p>
          <a:p>
            <a:pPr marL="0" indent="0">
              <a:buNone/>
            </a:pPr>
            <a:endParaRPr lang="es-ES_tradnl" dirty="0">
              <a:solidFill>
                <a:srgbClr val="FF0000"/>
              </a:solidFill>
              <a:effectLst>
                <a:outerShdw blurRad="38100" dist="38100" dir="2700000" algn="tl">
                  <a:srgbClr val="000000">
                    <a:alpha val="43137"/>
                  </a:srgbClr>
                </a:outerShdw>
              </a:effectLst>
            </a:endParaRPr>
          </a:p>
          <a:p>
            <a:pPr marL="0" indent="0">
              <a:buNone/>
            </a:pPr>
            <a:endParaRPr lang="es-ES_tradnl" dirty="0">
              <a:solidFill>
                <a:srgbClr val="FF0000"/>
              </a:solidFill>
              <a:effectLst>
                <a:outerShdw blurRad="38100" dist="38100" dir="2700000" algn="tl">
                  <a:srgbClr val="000000">
                    <a:alpha val="43137"/>
                  </a:srgbClr>
                </a:outerShdw>
              </a:effectLst>
            </a:endParaRPr>
          </a:p>
          <a:p>
            <a:pPr marL="0" indent="0">
              <a:buNone/>
            </a:pPr>
            <a:endParaRPr lang="es-ES_tradnl" dirty="0">
              <a:solidFill>
                <a:srgbClr val="FF0000"/>
              </a:solidFill>
              <a:effectLst>
                <a:outerShdw blurRad="38100" dist="38100" dir="2700000" algn="tl">
                  <a:srgbClr val="000000">
                    <a:alpha val="43137"/>
                  </a:srgbClr>
                </a:outerShdw>
              </a:effectLst>
            </a:endParaRPr>
          </a:p>
          <a:p>
            <a:pPr marL="0" indent="0">
              <a:buNone/>
            </a:pPr>
            <a:endParaRPr lang="es-ES_tradnl" dirty="0">
              <a:solidFill>
                <a:srgbClr val="FF0000"/>
              </a:solidFill>
              <a:effectLst>
                <a:outerShdw blurRad="38100" dist="38100" dir="2700000" algn="tl">
                  <a:srgbClr val="000000">
                    <a:alpha val="43137"/>
                  </a:srgbClr>
                </a:outerShdw>
              </a:effectLst>
            </a:endParaRPr>
          </a:p>
          <a:p>
            <a:pPr marL="0" indent="0">
              <a:buNone/>
            </a:pPr>
            <a:endParaRPr lang="es-ES_tradnl" dirty="0">
              <a:solidFill>
                <a:srgbClr val="FF0000"/>
              </a:solidFill>
              <a:effectLst>
                <a:outerShdw blurRad="38100" dist="38100" dir="2700000" algn="tl">
                  <a:srgbClr val="000000">
                    <a:alpha val="43137"/>
                  </a:srgbClr>
                </a:outerShdw>
              </a:effectLst>
            </a:endParaRPr>
          </a:p>
          <a:p>
            <a:pPr marL="0" indent="0">
              <a:buNone/>
            </a:pPr>
            <a:endParaRPr lang="es-ES_tradnl" dirty="0">
              <a:solidFill>
                <a:srgbClr val="FF0000"/>
              </a:solidFill>
              <a:effectLst>
                <a:outerShdw blurRad="38100" dist="38100" dir="2700000" algn="tl">
                  <a:srgbClr val="000000">
                    <a:alpha val="43137"/>
                  </a:srgbClr>
                </a:outerShdw>
              </a:effectLst>
            </a:endParaRPr>
          </a:p>
          <a:p>
            <a:pPr marL="0" indent="0">
              <a:buNone/>
            </a:pPr>
            <a:endParaRPr lang="es-ES_tradnl" dirty="0">
              <a:solidFill>
                <a:srgbClr val="FF0000"/>
              </a:solidFill>
              <a:effectLst>
                <a:outerShdw blurRad="38100" dist="38100" dir="2700000" algn="tl">
                  <a:srgbClr val="000000">
                    <a:alpha val="43137"/>
                  </a:srgbClr>
                </a:outerShdw>
              </a:effectLst>
            </a:endParaRPr>
          </a:p>
          <a:p>
            <a:pPr marL="0" indent="0">
              <a:buNone/>
            </a:pPr>
            <a:endParaRPr lang="es-ES" dirty="0">
              <a:solidFill>
                <a:srgbClr val="FF0000"/>
              </a:solidFill>
              <a:effectLst>
                <a:outerShdw blurRad="38100" dist="38100" dir="2700000" algn="tl">
                  <a:srgbClr val="000000">
                    <a:alpha val="43137"/>
                  </a:srgbClr>
                </a:outerShdw>
              </a:effectLst>
            </a:endParaRPr>
          </a:p>
          <a:p>
            <a:endParaRPr lang="es-ES" dirty="0"/>
          </a:p>
        </p:txBody>
      </p:sp>
      <p:pic>
        <p:nvPicPr>
          <p:cNvPr id="4" name="Imagen 3"/>
          <p:cNvPicPr>
            <a:picLocks noChangeAspect="1"/>
          </p:cNvPicPr>
          <p:nvPr/>
        </p:nvPicPr>
        <p:blipFill>
          <a:blip r:embed="rId3"/>
          <a:stretch>
            <a:fillRect/>
          </a:stretch>
        </p:blipFill>
        <p:spPr>
          <a:xfrm>
            <a:off x="7562022" y="130"/>
            <a:ext cx="1581978" cy="1581978"/>
          </a:xfrm>
          <a:prstGeom prst="rect">
            <a:avLst/>
          </a:prstGeom>
        </p:spPr>
      </p:pic>
    </p:spTree>
    <p:extLst>
      <p:ext uri="{BB962C8B-B14F-4D97-AF65-F5344CB8AC3E}">
        <p14:creationId xmlns:p14="http://schemas.microsoft.com/office/powerpoint/2010/main" val="37436849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LANTILLA_PRESENTACION_GCI_20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0"/>
            <a:ext cx="9143826" cy="6857870"/>
          </a:xfrm>
          <a:prstGeom prst="rect">
            <a:avLst/>
          </a:prstGeom>
        </p:spPr>
      </p:pic>
      <p:sp>
        <p:nvSpPr>
          <p:cNvPr id="4" name="Título 1"/>
          <p:cNvSpPr>
            <a:spLocks noGrp="1"/>
          </p:cNvSpPr>
          <p:nvPr>
            <p:ph type="title"/>
          </p:nvPr>
        </p:nvSpPr>
        <p:spPr>
          <a:xfrm>
            <a:off x="-22928" y="1361760"/>
            <a:ext cx="8229600" cy="1143000"/>
          </a:xfrm>
        </p:spPr>
        <p:txBody>
          <a:bodyPr>
            <a:normAutofit fontScale="90000"/>
          </a:bodyPr>
          <a:lstStyle/>
          <a:p>
            <a:pPr lvl="0" defTabSz="914400">
              <a:defRPr/>
            </a:pPr>
            <a:r>
              <a:rPr lang="es-MX" b="1" dirty="0" smtClean="0">
                <a:solidFill>
                  <a:srgbClr val="C00000"/>
                </a:solidFill>
              </a:rPr>
              <a:t>Posibilidades para defensa Exitosa con Agravios fundados en los DDHH</a:t>
            </a:r>
            <a:endParaRPr lang="es-MX" dirty="0">
              <a:solidFill>
                <a:srgbClr val="C00000"/>
              </a:solidFill>
            </a:endParaRPr>
          </a:p>
        </p:txBody>
      </p:sp>
      <p:sp>
        <p:nvSpPr>
          <p:cNvPr id="5" name="Marcador de contenido 2"/>
          <p:cNvSpPr>
            <a:spLocks noGrp="1"/>
          </p:cNvSpPr>
          <p:nvPr>
            <p:ph idx="1"/>
          </p:nvPr>
        </p:nvSpPr>
        <p:spPr>
          <a:xfrm>
            <a:off x="177195" y="2643386"/>
            <a:ext cx="8800685" cy="2732235"/>
          </a:xfrm>
        </p:spPr>
        <p:txBody>
          <a:bodyPr>
            <a:noAutofit/>
          </a:bodyPr>
          <a:lstStyle/>
          <a:p>
            <a:r>
              <a:rPr lang="es-ES_tradnl" sz="2400" dirty="0" smtClean="0"/>
              <a:t>1.</a:t>
            </a:r>
            <a:r>
              <a:rPr lang="es-ES_tradnl" sz="2400" dirty="0"/>
              <a:t>- </a:t>
            </a:r>
            <a:r>
              <a:rPr lang="es-ES_tradnl" sz="2400" dirty="0" smtClean="0"/>
              <a:t>Agotar las 4 </a:t>
            </a:r>
            <a:r>
              <a:rPr lang="es-ES_tradnl" sz="2400" dirty="0"/>
              <a:t>instancias </a:t>
            </a:r>
            <a:r>
              <a:rPr lang="es-ES_tradnl" sz="2400" dirty="0" smtClean="0"/>
              <a:t>posibles.</a:t>
            </a:r>
            <a:endParaRPr lang="es-ES_tradnl" sz="2400" dirty="0"/>
          </a:p>
          <a:p>
            <a:endParaRPr lang="es-ES_tradnl" sz="2400" dirty="0" smtClean="0"/>
          </a:p>
          <a:p>
            <a:r>
              <a:rPr lang="es-ES_tradnl" sz="2400" dirty="0"/>
              <a:t>2</a:t>
            </a:r>
            <a:r>
              <a:rPr lang="es-ES_tradnl" sz="2400" dirty="0" smtClean="0"/>
              <a:t>.- Argumentación que realice y solicite un control difuso así como concentrado de la constitución así como convencional.</a:t>
            </a:r>
          </a:p>
          <a:p>
            <a:endParaRPr lang="es-ES_tradnl" sz="2400" dirty="0"/>
          </a:p>
          <a:p>
            <a:r>
              <a:rPr lang="es-ES_tradnl" sz="2400" dirty="0"/>
              <a:t>3</a:t>
            </a:r>
            <a:r>
              <a:rPr lang="es-ES_tradnl" sz="2400" dirty="0" smtClean="0"/>
              <a:t>.- Agravios fundados y motivados en DDHH.</a:t>
            </a:r>
          </a:p>
          <a:p>
            <a:endParaRPr lang="es-ES_tradnl" sz="2400" dirty="0"/>
          </a:p>
          <a:p>
            <a:endParaRPr lang="es-ES_tradnl" sz="2400" dirty="0"/>
          </a:p>
        </p:txBody>
      </p:sp>
      <p:pic>
        <p:nvPicPr>
          <p:cNvPr id="7" name="Imagen 6"/>
          <p:cNvPicPr>
            <a:picLocks noChangeAspect="1"/>
          </p:cNvPicPr>
          <p:nvPr/>
        </p:nvPicPr>
        <p:blipFill>
          <a:blip r:embed="rId3"/>
          <a:stretch>
            <a:fillRect/>
          </a:stretch>
        </p:blipFill>
        <p:spPr>
          <a:xfrm>
            <a:off x="7562022" y="130"/>
            <a:ext cx="1581978" cy="1581978"/>
          </a:xfrm>
          <a:prstGeom prst="rect">
            <a:avLst/>
          </a:prstGeom>
        </p:spPr>
      </p:pic>
    </p:spTree>
    <p:extLst>
      <p:ext uri="{BB962C8B-B14F-4D97-AF65-F5344CB8AC3E}">
        <p14:creationId xmlns:p14="http://schemas.microsoft.com/office/powerpoint/2010/main" val="206802423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LANTILLA_PRESENTACION_GCI_20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0"/>
            <a:ext cx="9143826" cy="6857870"/>
          </a:xfrm>
          <a:prstGeom prst="rect">
            <a:avLst/>
          </a:prstGeom>
        </p:spPr>
      </p:pic>
      <p:sp>
        <p:nvSpPr>
          <p:cNvPr id="4" name="Título 1"/>
          <p:cNvSpPr>
            <a:spLocks noGrp="1"/>
          </p:cNvSpPr>
          <p:nvPr>
            <p:ph type="title"/>
          </p:nvPr>
        </p:nvSpPr>
        <p:spPr>
          <a:xfrm>
            <a:off x="-224272" y="555226"/>
            <a:ext cx="8229600" cy="1143000"/>
          </a:xfrm>
        </p:spPr>
        <p:txBody>
          <a:bodyPr>
            <a:normAutofit/>
          </a:bodyPr>
          <a:lstStyle/>
          <a:p>
            <a:pPr lvl="0" defTabSz="914400">
              <a:defRPr/>
            </a:pPr>
            <a:r>
              <a:rPr lang="es-MX" b="1" dirty="0" smtClean="0">
                <a:solidFill>
                  <a:srgbClr val="C00000"/>
                </a:solidFill>
              </a:rPr>
              <a:t>Fundamentación y Motivación </a:t>
            </a:r>
            <a:endParaRPr lang="es-MX" dirty="0">
              <a:solidFill>
                <a:srgbClr val="C00000"/>
              </a:solidFill>
            </a:endParaRPr>
          </a:p>
        </p:txBody>
      </p:sp>
      <p:sp>
        <p:nvSpPr>
          <p:cNvPr id="5" name="Marcador de contenido 2"/>
          <p:cNvSpPr>
            <a:spLocks noGrp="1"/>
          </p:cNvSpPr>
          <p:nvPr>
            <p:ph idx="1"/>
          </p:nvPr>
        </p:nvSpPr>
        <p:spPr>
          <a:xfrm>
            <a:off x="177195" y="1698227"/>
            <a:ext cx="8800685" cy="4209068"/>
          </a:xfrm>
        </p:spPr>
        <p:txBody>
          <a:bodyPr>
            <a:noAutofit/>
          </a:bodyPr>
          <a:lstStyle/>
          <a:p>
            <a:r>
              <a:rPr lang="es-ES_tradnl" sz="2400" dirty="0" smtClean="0"/>
              <a:t>Fundamentación.- Ha de expresarse con precisión el precepto legal aplicable al caso.</a:t>
            </a:r>
          </a:p>
          <a:p>
            <a:endParaRPr lang="es-ES_tradnl" sz="2400" dirty="0"/>
          </a:p>
          <a:p>
            <a:r>
              <a:rPr lang="es-ES_tradnl" sz="2400" dirty="0" smtClean="0"/>
              <a:t>Motivación.- Señalarse las circunstancias especiales, razones particulares o causas inmediatas que se hayan tenido en consideración.</a:t>
            </a:r>
          </a:p>
          <a:p>
            <a:endParaRPr lang="es-ES_tradnl" sz="2400" dirty="0"/>
          </a:p>
          <a:p>
            <a:r>
              <a:rPr lang="es-ES_tradnl" sz="2400" dirty="0" smtClean="0"/>
              <a:t>Siendo necesario además de lo anterior adecuación entre los motivos aducidos y las normas aplicables, es decir que se configuren las hipótesis normativas.</a:t>
            </a:r>
            <a:endParaRPr lang="es-ES_tradnl" sz="2400" dirty="0"/>
          </a:p>
          <a:p>
            <a:endParaRPr lang="es-ES_tradnl" sz="2400" dirty="0"/>
          </a:p>
        </p:txBody>
      </p:sp>
      <p:pic>
        <p:nvPicPr>
          <p:cNvPr id="7" name="Imagen 6"/>
          <p:cNvPicPr>
            <a:picLocks noChangeAspect="1"/>
          </p:cNvPicPr>
          <p:nvPr/>
        </p:nvPicPr>
        <p:blipFill>
          <a:blip r:embed="rId3"/>
          <a:stretch>
            <a:fillRect/>
          </a:stretch>
        </p:blipFill>
        <p:spPr>
          <a:xfrm>
            <a:off x="7562022" y="130"/>
            <a:ext cx="1581978" cy="1581978"/>
          </a:xfrm>
          <a:prstGeom prst="rect">
            <a:avLst/>
          </a:prstGeom>
        </p:spPr>
      </p:pic>
    </p:spTree>
    <p:extLst>
      <p:ext uri="{BB962C8B-B14F-4D97-AF65-F5344CB8AC3E}">
        <p14:creationId xmlns:p14="http://schemas.microsoft.com/office/powerpoint/2010/main" val="29881429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LANTILLA_PRESENTACION_GCI_20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0"/>
            <a:ext cx="9143826" cy="6857870"/>
          </a:xfrm>
          <a:prstGeom prst="rect">
            <a:avLst/>
          </a:prstGeom>
        </p:spPr>
      </p:pic>
      <p:sp>
        <p:nvSpPr>
          <p:cNvPr id="5" name="Marcador de contenido 2"/>
          <p:cNvSpPr>
            <a:spLocks noGrp="1"/>
          </p:cNvSpPr>
          <p:nvPr>
            <p:ph idx="1"/>
          </p:nvPr>
        </p:nvSpPr>
        <p:spPr>
          <a:xfrm>
            <a:off x="177195" y="1004240"/>
            <a:ext cx="8800685" cy="4356613"/>
          </a:xfrm>
        </p:spPr>
        <p:txBody>
          <a:bodyPr>
            <a:noAutofit/>
          </a:bodyPr>
          <a:lstStyle/>
          <a:p>
            <a:pPr marL="0" indent="0" algn="ctr">
              <a:buNone/>
            </a:pPr>
            <a:r>
              <a:rPr lang="es-ES_tradnl" sz="2000" dirty="0" smtClean="0">
                <a:solidFill>
                  <a:srgbClr val="FF0000"/>
                </a:solidFill>
              </a:rPr>
              <a:t>ANTE LA PREGUNTA:</a:t>
            </a:r>
          </a:p>
          <a:p>
            <a:pPr marL="0" indent="0" algn="just">
              <a:buNone/>
            </a:pPr>
            <a:endParaRPr lang="es-ES_tradnl" sz="2000" dirty="0" smtClean="0">
              <a:solidFill>
                <a:srgbClr val="FF0000"/>
              </a:solidFill>
            </a:endParaRPr>
          </a:p>
          <a:p>
            <a:pPr marL="0" lvl="0" indent="0" algn="just">
              <a:buNone/>
            </a:pPr>
            <a:r>
              <a:rPr lang="es-MX" sz="2400" b="1" dirty="0"/>
              <a:t>¿Es  jurídicamente viable la defensa fiscal frente a las diversas formas de fiscalización, mediante el uso de agravios con fundamento en los Derechos Fundamentales para los Contribuyentes?</a:t>
            </a:r>
          </a:p>
          <a:p>
            <a:endParaRPr lang="es-ES_tradnl" sz="2400" dirty="0" smtClean="0"/>
          </a:p>
          <a:p>
            <a:pPr marL="0" indent="0" algn="ctr">
              <a:buNone/>
            </a:pPr>
            <a:r>
              <a:rPr lang="es-ES_tradnl" sz="2400" dirty="0" smtClean="0"/>
              <a:t>Respuesta:</a:t>
            </a:r>
          </a:p>
          <a:p>
            <a:pPr marL="0" indent="0" algn="ctr">
              <a:buNone/>
            </a:pPr>
            <a:endParaRPr lang="es-ES_tradnl" sz="2400" dirty="0" smtClean="0">
              <a:solidFill>
                <a:srgbClr val="FF0000"/>
              </a:solidFill>
            </a:endParaRPr>
          </a:p>
          <a:p>
            <a:pPr marL="0" indent="0" algn="just">
              <a:buNone/>
            </a:pPr>
            <a:r>
              <a:rPr lang="es-ES_tradnl" sz="2400" u="sng" dirty="0" smtClean="0">
                <a:solidFill>
                  <a:srgbClr val="FF0000"/>
                </a:solidFill>
              </a:rPr>
              <a:t>Sí</a:t>
            </a:r>
            <a:r>
              <a:rPr lang="es-ES_tradnl" sz="2400" dirty="0" smtClean="0">
                <a:solidFill>
                  <a:srgbClr val="FF0000"/>
                </a:solidFill>
              </a:rPr>
              <a:t> es jurídicamente viable la defensa fiscal, dependiendo de la argumentación que se tenga desde el recurso administrativo, así como de agotar las instancias posibles.</a:t>
            </a:r>
          </a:p>
          <a:p>
            <a:endParaRPr lang="es-ES_tradnl" sz="2000" dirty="0"/>
          </a:p>
          <a:p>
            <a:endParaRPr lang="es-ES_tradnl" sz="2000" dirty="0"/>
          </a:p>
        </p:txBody>
      </p:sp>
      <p:pic>
        <p:nvPicPr>
          <p:cNvPr id="4" name="Imagen 3"/>
          <p:cNvPicPr>
            <a:picLocks noChangeAspect="1"/>
          </p:cNvPicPr>
          <p:nvPr/>
        </p:nvPicPr>
        <p:blipFill>
          <a:blip r:embed="rId3"/>
          <a:stretch>
            <a:fillRect/>
          </a:stretch>
        </p:blipFill>
        <p:spPr>
          <a:xfrm>
            <a:off x="7562022" y="130"/>
            <a:ext cx="1581978" cy="1581978"/>
          </a:xfrm>
          <a:prstGeom prst="rect">
            <a:avLst/>
          </a:prstGeom>
        </p:spPr>
      </p:pic>
    </p:spTree>
    <p:extLst>
      <p:ext uri="{BB962C8B-B14F-4D97-AF65-F5344CB8AC3E}">
        <p14:creationId xmlns:p14="http://schemas.microsoft.com/office/powerpoint/2010/main" val="26625868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LANTILLA_PRESENTACION_GCI_20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0"/>
            <a:ext cx="9143826" cy="6857870"/>
          </a:xfrm>
          <a:prstGeom prst="rect">
            <a:avLst/>
          </a:prstGeom>
        </p:spPr>
      </p:pic>
      <p:sp>
        <p:nvSpPr>
          <p:cNvPr id="8" name="Marcador de contenido 2"/>
          <p:cNvSpPr>
            <a:spLocks noGrp="1"/>
          </p:cNvSpPr>
          <p:nvPr>
            <p:ph idx="1"/>
          </p:nvPr>
        </p:nvSpPr>
        <p:spPr>
          <a:xfrm>
            <a:off x="457200" y="974703"/>
            <a:ext cx="8229600" cy="3291624"/>
          </a:xfrm>
        </p:spPr>
        <p:txBody>
          <a:bodyPr>
            <a:normAutofit/>
          </a:bodyPr>
          <a:lstStyle/>
          <a:p>
            <a:pPr marL="0" indent="0">
              <a:buNone/>
            </a:pPr>
            <a:endParaRPr lang="es-MX" sz="4400" dirty="0">
              <a:effectLst>
                <a:outerShdw blurRad="38100" dist="38100" dir="2700000" algn="tl">
                  <a:srgbClr val="000000">
                    <a:alpha val="43137"/>
                  </a:srgbClr>
                </a:outerShdw>
              </a:effectLst>
            </a:endParaRPr>
          </a:p>
          <a:p>
            <a:pPr marL="0" indent="0">
              <a:buNone/>
            </a:pPr>
            <a:endParaRPr lang="es-MX" dirty="0">
              <a:solidFill>
                <a:srgbClr val="FF0000"/>
              </a:solidFill>
              <a:effectLst>
                <a:outerShdw blurRad="38100" dist="38100" dir="2700000" algn="tl">
                  <a:srgbClr val="000000">
                    <a:alpha val="43137"/>
                  </a:srgbClr>
                </a:outerShdw>
              </a:effectLst>
            </a:endParaRPr>
          </a:p>
          <a:p>
            <a:pPr marL="0" indent="0">
              <a:buNone/>
            </a:pPr>
            <a:endParaRPr lang="es-ES_tradnl" dirty="0" smtClean="0">
              <a:solidFill>
                <a:srgbClr val="FF0000"/>
              </a:solidFill>
              <a:effectLst>
                <a:outerShdw blurRad="38100" dist="38100" dir="2700000" algn="tl">
                  <a:srgbClr val="000000">
                    <a:alpha val="43137"/>
                  </a:srgbClr>
                </a:outerShdw>
              </a:effectLst>
            </a:endParaRPr>
          </a:p>
          <a:p>
            <a:pPr marL="0" indent="0" algn="r">
              <a:buNone/>
            </a:pPr>
            <a:r>
              <a:rPr lang="es-ES_tradnl" sz="4800" dirty="0" smtClean="0">
                <a:solidFill>
                  <a:srgbClr val="FF0000"/>
                </a:solidFill>
                <a:effectLst>
                  <a:outerShdw blurRad="38100" dist="38100" dir="2700000" algn="tl">
                    <a:srgbClr val="000000">
                      <a:alpha val="43137"/>
                    </a:srgbClr>
                  </a:outerShdw>
                </a:effectLst>
              </a:rPr>
              <a:t>GRACIAS</a:t>
            </a:r>
            <a:endParaRPr lang="es-ES_tradnl" sz="4800" dirty="0">
              <a:solidFill>
                <a:srgbClr val="FF0000"/>
              </a:solidFill>
              <a:effectLst>
                <a:outerShdw blurRad="38100" dist="38100" dir="2700000" algn="tl">
                  <a:srgbClr val="000000">
                    <a:alpha val="43137"/>
                  </a:srgbClr>
                </a:outerShdw>
              </a:effectLst>
            </a:endParaRPr>
          </a:p>
          <a:p>
            <a:pPr marL="0" indent="0">
              <a:buNone/>
            </a:pPr>
            <a:endParaRPr lang="es-ES_tradnl" dirty="0">
              <a:solidFill>
                <a:srgbClr val="FF0000"/>
              </a:solidFill>
              <a:effectLst>
                <a:outerShdw blurRad="38100" dist="38100" dir="2700000" algn="tl">
                  <a:srgbClr val="000000">
                    <a:alpha val="43137"/>
                  </a:srgbClr>
                </a:outerShdw>
              </a:effectLst>
            </a:endParaRPr>
          </a:p>
          <a:p>
            <a:pPr marL="0" indent="0">
              <a:buNone/>
            </a:pPr>
            <a:endParaRPr lang="es-ES_tradnl" dirty="0">
              <a:solidFill>
                <a:srgbClr val="FF0000"/>
              </a:solidFill>
              <a:effectLst>
                <a:outerShdw blurRad="38100" dist="38100" dir="2700000" algn="tl">
                  <a:srgbClr val="000000">
                    <a:alpha val="43137"/>
                  </a:srgbClr>
                </a:outerShdw>
              </a:effectLst>
            </a:endParaRPr>
          </a:p>
          <a:p>
            <a:pPr marL="0" indent="0">
              <a:buNone/>
            </a:pPr>
            <a:endParaRPr lang="es-ES_tradnl" dirty="0">
              <a:solidFill>
                <a:srgbClr val="FF0000"/>
              </a:solidFill>
              <a:effectLst>
                <a:outerShdw blurRad="38100" dist="38100" dir="2700000" algn="tl">
                  <a:srgbClr val="000000">
                    <a:alpha val="43137"/>
                  </a:srgbClr>
                </a:outerShdw>
              </a:effectLst>
            </a:endParaRPr>
          </a:p>
          <a:p>
            <a:pPr marL="0" indent="0">
              <a:buNone/>
            </a:pPr>
            <a:endParaRPr lang="es-ES_tradnl" dirty="0">
              <a:solidFill>
                <a:srgbClr val="FF0000"/>
              </a:solidFill>
              <a:effectLst>
                <a:outerShdw blurRad="38100" dist="38100" dir="2700000" algn="tl">
                  <a:srgbClr val="000000">
                    <a:alpha val="43137"/>
                  </a:srgbClr>
                </a:outerShdw>
              </a:effectLst>
            </a:endParaRPr>
          </a:p>
          <a:p>
            <a:pPr marL="0" indent="0">
              <a:buNone/>
            </a:pPr>
            <a:endParaRPr lang="es-ES_tradnl" dirty="0">
              <a:solidFill>
                <a:srgbClr val="FF0000"/>
              </a:solidFill>
              <a:effectLst>
                <a:outerShdw blurRad="38100" dist="38100" dir="2700000" algn="tl">
                  <a:srgbClr val="000000">
                    <a:alpha val="43137"/>
                  </a:srgbClr>
                </a:outerShdw>
              </a:effectLst>
            </a:endParaRPr>
          </a:p>
          <a:p>
            <a:pPr marL="0" indent="0">
              <a:buNone/>
            </a:pPr>
            <a:endParaRPr lang="es-ES_tradnl" dirty="0">
              <a:solidFill>
                <a:srgbClr val="FF0000"/>
              </a:solidFill>
              <a:effectLst>
                <a:outerShdw blurRad="38100" dist="38100" dir="2700000" algn="tl">
                  <a:srgbClr val="000000">
                    <a:alpha val="43137"/>
                  </a:srgbClr>
                </a:outerShdw>
              </a:effectLst>
            </a:endParaRPr>
          </a:p>
          <a:p>
            <a:pPr marL="0" indent="0">
              <a:buNone/>
            </a:pPr>
            <a:endParaRPr lang="es-ES" dirty="0">
              <a:solidFill>
                <a:srgbClr val="FF0000"/>
              </a:solidFill>
              <a:effectLst>
                <a:outerShdw blurRad="38100" dist="38100" dir="2700000" algn="tl">
                  <a:srgbClr val="000000">
                    <a:alpha val="43137"/>
                  </a:srgbClr>
                </a:outerShdw>
              </a:effectLst>
            </a:endParaRPr>
          </a:p>
          <a:p>
            <a:endParaRPr lang="es-ES" dirty="0"/>
          </a:p>
        </p:txBody>
      </p:sp>
      <p:pic>
        <p:nvPicPr>
          <p:cNvPr id="4" name="Imagen 3"/>
          <p:cNvPicPr>
            <a:picLocks noChangeAspect="1"/>
          </p:cNvPicPr>
          <p:nvPr/>
        </p:nvPicPr>
        <p:blipFill>
          <a:blip r:embed="rId3"/>
          <a:stretch>
            <a:fillRect/>
          </a:stretch>
        </p:blipFill>
        <p:spPr>
          <a:xfrm>
            <a:off x="7562022" y="130"/>
            <a:ext cx="1581978" cy="1581978"/>
          </a:xfrm>
          <a:prstGeom prst="rect">
            <a:avLst/>
          </a:prstGeom>
        </p:spPr>
      </p:pic>
      <p:pic>
        <p:nvPicPr>
          <p:cNvPr id="3" name="Imagen 2" descr="downloa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127" y="1799444"/>
            <a:ext cx="1382852" cy="1382852"/>
          </a:xfrm>
          <a:prstGeom prst="rect">
            <a:avLst/>
          </a:prstGeom>
        </p:spPr>
      </p:pic>
      <p:pic>
        <p:nvPicPr>
          <p:cNvPr id="5" name="Imagen 4" descr="downloa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127" y="3576017"/>
            <a:ext cx="1380619" cy="1380619"/>
          </a:xfrm>
          <a:prstGeom prst="rect">
            <a:avLst/>
          </a:prstGeom>
        </p:spPr>
      </p:pic>
      <p:sp>
        <p:nvSpPr>
          <p:cNvPr id="7" name="CuadroTexto 6"/>
          <p:cNvSpPr txBox="1"/>
          <p:nvPr/>
        </p:nvSpPr>
        <p:spPr>
          <a:xfrm>
            <a:off x="2249793" y="2019534"/>
            <a:ext cx="3533820" cy="461665"/>
          </a:xfrm>
          <a:prstGeom prst="rect">
            <a:avLst/>
          </a:prstGeom>
          <a:noFill/>
        </p:spPr>
        <p:txBody>
          <a:bodyPr wrap="square" rtlCol="0">
            <a:spAutoFit/>
          </a:bodyPr>
          <a:lstStyle/>
          <a:p>
            <a:r>
              <a:rPr lang="es-ES" sz="2400" dirty="0" smtClean="0"/>
              <a:t>+ 52 1 477 264 92 33</a:t>
            </a:r>
            <a:endParaRPr lang="es-ES" sz="2400" dirty="0"/>
          </a:p>
        </p:txBody>
      </p:sp>
      <p:sp>
        <p:nvSpPr>
          <p:cNvPr id="9" name="CuadroTexto 8"/>
          <p:cNvSpPr txBox="1"/>
          <p:nvPr/>
        </p:nvSpPr>
        <p:spPr>
          <a:xfrm>
            <a:off x="2249792" y="3898544"/>
            <a:ext cx="4819069" cy="461665"/>
          </a:xfrm>
          <a:prstGeom prst="rect">
            <a:avLst/>
          </a:prstGeom>
          <a:noFill/>
        </p:spPr>
        <p:txBody>
          <a:bodyPr wrap="square" rtlCol="0">
            <a:spAutoFit/>
          </a:bodyPr>
          <a:lstStyle/>
          <a:p>
            <a:r>
              <a:rPr lang="es-ES" sz="2400" dirty="0" smtClean="0"/>
              <a:t>Eduardo Aguilar Magallanes</a:t>
            </a:r>
            <a:endParaRPr lang="es-ES" sz="2400" dirty="0"/>
          </a:p>
        </p:txBody>
      </p:sp>
    </p:spTree>
    <p:extLst>
      <p:ext uri="{BB962C8B-B14F-4D97-AF65-F5344CB8AC3E}">
        <p14:creationId xmlns:p14="http://schemas.microsoft.com/office/powerpoint/2010/main" val="73889611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LANTILLA_PRESENTACION_GCI_20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0"/>
            <a:ext cx="9143826" cy="6857870"/>
          </a:xfrm>
          <a:prstGeom prst="rect">
            <a:avLst/>
          </a:prstGeom>
        </p:spPr>
      </p:pic>
      <p:sp>
        <p:nvSpPr>
          <p:cNvPr id="7" name="Título 1"/>
          <p:cNvSpPr>
            <a:spLocks noGrp="1"/>
          </p:cNvSpPr>
          <p:nvPr>
            <p:ph type="title"/>
          </p:nvPr>
        </p:nvSpPr>
        <p:spPr>
          <a:xfrm>
            <a:off x="573073" y="798477"/>
            <a:ext cx="7440352" cy="762936"/>
          </a:xfrm>
        </p:spPr>
        <p:txBody>
          <a:bodyPr>
            <a:normAutofit/>
          </a:bodyPr>
          <a:lstStyle/>
          <a:p>
            <a:r>
              <a:rPr lang="es-MX" dirty="0" smtClean="0">
                <a:solidFill>
                  <a:srgbClr val="FF0000"/>
                </a:solidFill>
              </a:rPr>
              <a:t>ASPECTOS </a:t>
            </a:r>
            <a:r>
              <a:rPr lang="es-MX" dirty="0">
                <a:solidFill>
                  <a:srgbClr val="FF0000"/>
                </a:solidFill>
              </a:rPr>
              <a:t>A CONSIDERAR</a:t>
            </a:r>
            <a:endParaRPr lang="es-ES" dirty="0">
              <a:solidFill>
                <a:srgbClr val="FF0000"/>
              </a:solidFill>
            </a:endParaRPr>
          </a:p>
        </p:txBody>
      </p:sp>
      <p:sp>
        <p:nvSpPr>
          <p:cNvPr id="8" name="Marcador de contenido 2"/>
          <p:cNvSpPr>
            <a:spLocks noGrp="1"/>
          </p:cNvSpPr>
          <p:nvPr>
            <p:ph idx="1"/>
          </p:nvPr>
        </p:nvSpPr>
        <p:spPr>
          <a:xfrm>
            <a:off x="457200" y="1632092"/>
            <a:ext cx="8229600" cy="3722159"/>
          </a:xfrm>
        </p:spPr>
        <p:txBody>
          <a:bodyPr>
            <a:noAutofit/>
          </a:bodyPr>
          <a:lstStyle/>
          <a:p>
            <a:pPr marL="476283" indent="-476283" algn="just">
              <a:buFontTx/>
              <a:buAutoNum type="alphaUcParenR"/>
            </a:pPr>
            <a:r>
              <a:rPr lang="es-MX" altLang="es-MX" sz="2000" b="1" dirty="0"/>
              <a:t>FORMA: </a:t>
            </a:r>
            <a:r>
              <a:rPr lang="es-MX" altLang="es-MX" sz="2000" dirty="0"/>
              <a:t>Cumplir la forma en cada operación fiscal, obteniendo la documentación comprobatoria, Contratos, escrituras, pagarés, etc.</a:t>
            </a:r>
          </a:p>
          <a:p>
            <a:pPr marL="476283" indent="-476283" algn="just">
              <a:buFontTx/>
              <a:buAutoNum type="alphaUcParenR"/>
            </a:pPr>
            <a:endParaRPr lang="es-MX" altLang="es-MX" sz="2000" dirty="0"/>
          </a:p>
          <a:p>
            <a:pPr marL="476283" indent="-476283" algn="just">
              <a:buFontTx/>
              <a:buAutoNum type="alphaUcParenR"/>
            </a:pPr>
            <a:r>
              <a:rPr lang="es-MX" altLang="es-MX" sz="2000" b="1" dirty="0"/>
              <a:t>MATERIALIDAD: </a:t>
            </a:r>
            <a:r>
              <a:rPr lang="es-MX" altLang="es-MX" sz="2000" dirty="0"/>
              <a:t>Evidenciar la realización de la operación, correos, controles, entradas y salidas de mercancías, evidencias del servicio prestado y recibido</a:t>
            </a:r>
            <a:r>
              <a:rPr lang="es-MX" altLang="es-MX" sz="2000" dirty="0" smtClean="0"/>
              <a:t>.</a:t>
            </a:r>
          </a:p>
          <a:p>
            <a:pPr marL="476283" indent="-476283" algn="just">
              <a:buFontTx/>
              <a:buAutoNum type="alphaUcParenR"/>
            </a:pPr>
            <a:endParaRPr lang="es-MX" altLang="es-MX" sz="2000" dirty="0" smtClean="0"/>
          </a:p>
          <a:p>
            <a:pPr marL="476283" indent="-476283" algn="just">
              <a:buFontTx/>
              <a:buAutoNum type="alphaUcParenR"/>
            </a:pPr>
            <a:r>
              <a:rPr lang="es-MX" sz="2000" b="1" dirty="0" smtClean="0"/>
              <a:t>ESTRUCTURALIDAD</a:t>
            </a:r>
            <a:r>
              <a:rPr lang="es-MX" sz="2000" b="1" dirty="0"/>
              <a:t>: </a:t>
            </a:r>
            <a:r>
              <a:rPr lang="es-MX" sz="2000" dirty="0"/>
              <a:t>¿Las operaciones del contribuyente evidencian una línea lógica entre ingresos y egresos? </a:t>
            </a:r>
          </a:p>
          <a:p>
            <a:pPr marL="0" indent="0" algn="just">
              <a:buNone/>
            </a:pPr>
            <a:endParaRPr lang="es-MX" altLang="es-MX" sz="2000" dirty="0"/>
          </a:p>
          <a:p>
            <a:pPr marL="476283" indent="-476283" algn="just">
              <a:buFontTx/>
              <a:buAutoNum type="alphaUcParenR"/>
            </a:pPr>
            <a:r>
              <a:rPr lang="es-MX" altLang="es-MX" sz="2000" b="1" dirty="0"/>
              <a:t>RAZÓN DE NEGOCIOS: </a:t>
            </a:r>
            <a:r>
              <a:rPr lang="es-MX" altLang="es-MX" sz="2000" dirty="0"/>
              <a:t>Objeto de la decisión, razón de mercado, estudios, dictámenes, asambleas, etc</a:t>
            </a:r>
            <a:r>
              <a:rPr lang="es-MX" altLang="es-MX" sz="2000" dirty="0" smtClean="0"/>
              <a:t>.</a:t>
            </a:r>
          </a:p>
          <a:p>
            <a:pPr marL="0" indent="0" algn="just">
              <a:buNone/>
            </a:pPr>
            <a:endParaRPr lang="es-MX" altLang="es-MX" sz="2000" dirty="0" smtClean="0"/>
          </a:p>
        </p:txBody>
      </p:sp>
      <p:pic>
        <p:nvPicPr>
          <p:cNvPr id="5" name="Imagen 4"/>
          <p:cNvPicPr>
            <a:picLocks noChangeAspect="1"/>
          </p:cNvPicPr>
          <p:nvPr/>
        </p:nvPicPr>
        <p:blipFill>
          <a:blip r:embed="rId3"/>
          <a:stretch>
            <a:fillRect/>
          </a:stretch>
        </p:blipFill>
        <p:spPr>
          <a:xfrm>
            <a:off x="7562022" y="130"/>
            <a:ext cx="1581978" cy="1581978"/>
          </a:xfrm>
          <a:prstGeom prst="rect">
            <a:avLst/>
          </a:prstGeom>
        </p:spPr>
      </p:pic>
    </p:spTree>
    <p:extLst>
      <p:ext uri="{BB962C8B-B14F-4D97-AF65-F5344CB8AC3E}">
        <p14:creationId xmlns:p14="http://schemas.microsoft.com/office/powerpoint/2010/main" val="357155271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ORTADA PRESENTACION GCI_20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CuadroTexto 1"/>
          <p:cNvSpPr txBox="1"/>
          <p:nvPr/>
        </p:nvSpPr>
        <p:spPr>
          <a:xfrm>
            <a:off x="1479538" y="1702222"/>
            <a:ext cx="5669378" cy="1767695"/>
          </a:xfrm>
          <a:prstGeom prst="rect">
            <a:avLst/>
          </a:prstGeom>
          <a:solidFill>
            <a:schemeClr val="bg1"/>
          </a:solidFill>
        </p:spPr>
        <p:txBody>
          <a:bodyPr wrap="square" rtlCol="0">
            <a:spAutoFit/>
          </a:bodyPr>
          <a:lstStyle/>
          <a:p>
            <a:endParaRPr lang="es-ES" dirty="0"/>
          </a:p>
        </p:txBody>
      </p:sp>
      <p:sp>
        <p:nvSpPr>
          <p:cNvPr id="7" name="CuadroTexto 6"/>
          <p:cNvSpPr txBox="1"/>
          <p:nvPr/>
        </p:nvSpPr>
        <p:spPr>
          <a:xfrm>
            <a:off x="2273508" y="1383655"/>
            <a:ext cx="2230571" cy="763768"/>
          </a:xfrm>
          <a:prstGeom prst="rect">
            <a:avLst/>
          </a:prstGeom>
          <a:solidFill>
            <a:schemeClr val="bg1"/>
          </a:solidFill>
        </p:spPr>
        <p:txBody>
          <a:bodyPr wrap="square" rtlCol="0">
            <a:spAutoFit/>
          </a:bodyPr>
          <a:lstStyle/>
          <a:p>
            <a:endParaRPr lang="es-ES" dirty="0"/>
          </a:p>
        </p:txBody>
      </p:sp>
      <p:pic>
        <p:nvPicPr>
          <p:cNvPr id="11" name="Imagen 10" descr="Captura de pantalla 2019-01-23 a la(s) 19.54.3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325" y="1565206"/>
            <a:ext cx="4553810" cy="1988689"/>
          </a:xfrm>
          <a:prstGeom prst="rect">
            <a:avLst/>
          </a:prstGeom>
        </p:spPr>
      </p:pic>
      <p:pic>
        <p:nvPicPr>
          <p:cNvPr id="10" name="Imagen 9"/>
          <p:cNvPicPr>
            <a:picLocks noChangeAspect="1"/>
          </p:cNvPicPr>
          <p:nvPr/>
        </p:nvPicPr>
        <p:blipFill>
          <a:blip r:embed="rId5"/>
          <a:stretch>
            <a:fillRect/>
          </a:stretch>
        </p:blipFill>
        <p:spPr>
          <a:xfrm>
            <a:off x="5710429" y="1298011"/>
            <a:ext cx="2257602" cy="2257602"/>
          </a:xfrm>
          <a:prstGeom prst="rect">
            <a:avLst/>
          </a:prstGeom>
        </p:spPr>
      </p:pic>
      <p:sp>
        <p:nvSpPr>
          <p:cNvPr id="13" name="Título 1"/>
          <p:cNvSpPr txBox="1">
            <a:spLocks/>
          </p:cNvSpPr>
          <p:nvPr/>
        </p:nvSpPr>
        <p:spPr>
          <a:xfrm>
            <a:off x="247815" y="3470174"/>
            <a:ext cx="5668789" cy="1011127"/>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dirty="0" smtClean="0">
                <a:solidFill>
                  <a:schemeClr val="accent1">
                    <a:lumMod val="75000"/>
                  </a:schemeClr>
                </a:solidFill>
              </a:rPr>
              <a:t>I CONGRESO INTERNACIONAL EN DERECHO TRIBUTARIO</a:t>
            </a:r>
            <a:endParaRPr lang="es-ES" dirty="0">
              <a:solidFill>
                <a:schemeClr val="accent1">
                  <a:lumMod val="75000"/>
                </a:schemeClr>
              </a:solidFill>
            </a:endParaRPr>
          </a:p>
        </p:txBody>
      </p:sp>
      <p:sp>
        <p:nvSpPr>
          <p:cNvPr id="14" name="Subtítulo 2"/>
          <p:cNvSpPr txBox="1">
            <a:spLocks/>
          </p:cNvSpPr>
          <p:nvPr/>
        </p:nvSpPr>
        <p:spPr>
          <a:xfrm>
            <a:off x="2857722" y="4433585"/>
            <a:ext cx="6140735" cy="11134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lnSpc>
                <a:spcPct val="70000"/>
              </a:lnSpc>
            </a:pPr>
            <a:r>
              <a:rPr lang="es-ES" sz="2400" dirty="0" smtClean="0">
                <a:solidFill>
                  <a:schemeClr val="tx2">
                    <a:lumMod val="60000"/>
                    <a:lumOff val="40000"/>
                  </a:schemeClr>
                </a:solidFill>
              </a:rPr>
              <a:t>L.D. EDUARDO AGUILAR MAGALLANES</a:t>
            </a:r>
          </a:p>
          <a:p>
            <a:pPr algn="just">
              <a:lnSpc>
                <a:spcPct val="70000"/>
              </a:lnSpc>
            </a:pPr>
            <a:endParaRPr lang="es-ES" sz="2400" dirty="0" smtClean="0">
              <a:solidFill>
                <a:schemeClr val="tx2">
                  <a:lumMod val="60000"/>
                  <a:lumOff val="40000"/>
                </a:schemeClr>
              </a:solidFill>
            </a:endParaRPr>
          </a:p>
          <a:p>
            <a:pPr algn="r">
              <a:lnSpc>
                <a:spcPct val="70000"/>
              </a:lnSpc>
            </a:pPr>
            <a:r>
              <a:rPr lang="es-ES" sz="2000" dirty="0" smtClean="0">
                <a:solidFill>
                  <a:schemeClr val="tx2">
                    <a:lumMod val="60000"/>
                    <a:lumOff val="40000"/>
                  </a:schemeClr>
                </a:solidFill>
              </a:rPr>
              <a:t>Quetzaltenango, Guatemala, 14 de Febrero del 2019</a:t>
            </a:r>
            <a:endParaRPr lang="es-ES" sz="2000" dirty="0">
              <a:solidFill>
                <a:schemeClr val="tx2">
                  <a:lumMod val="60000"/>
                  <a:lumOff val="40000"/>
                </a:schemeClr>
              </a:solidFill>
            </a:endParaRPr>
          </a:p>
        </p:txBody>
      </p:sp>
    </p:spTree>
    <p:extLst>
      <p:ext uri="{BB962C8B-B14F-4D97-AF65-F5344CB8AC3E}">
        <p14:creationId xmlns:p14="http://schemas.microsoft.com/office/powerpoint/2010/main" val="127219802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LANTILLA_PRESENTACION_GCI_20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0"/>
            <a:ext cx="9143826" cy="6857870"/>
          </a:xfrm>
          <a:prstGeom prst="rect">
            <a:avLst/>
          </a:prstGeom>
        </p:spPr>
      </p:pic>
      <p:sp>
        <p:nvSpPr>
          <p:cNvPr id="7" name="Título 1"/>
          <p:cNvSpPr>
            <a:spLocks noGrp="1"/>
          </p:cNvSpPr>
          <p:nvPr>
            <p:ph type="title"/>
          </p:nvPr>
        </p:nvSpPr>
        <p:spPr>
          <a:xfrm>
            <a:off x="457200" y="274638"/>
            <a:ext cx="8229600" cy="1143000"/>
          </a:xfrm>
        </p:spPr>
        <p:txBody>
          <a:bodyPr/>
          <a:lstStyle/>
          <a:p>
            <a:r>
              <a:rPr lang="es-MX" b="1" dirty="0">
                <a:solidFill>
                  <a:srgbClr val="FF0000"/>
                </a:solidFill>
              </a:rPr>
              <a:t>PRUEBAS</a:t>
            </a:r>
            <a:endParaRPr lang="es-ES" dirty="0">
              <a:solidFill>
                <a:srgbClr val="FF0000"/>
              </a:solidFill>
            </a:endParaRPr>
          </a:p>
        </p:txBody>
      </p:sp>
      <p:sp>
        <p:nvSpPr>
          <p:cNvPr id="8" name="Marcador de contenido 2"/>
          <p:cNvSpPr>
            <a:spLocks noGrp="1"/>
          </p:cNvSpPr>
          <p:nvPr>
            <p:ph idx="1"/>
          </p:nvPr>
        </p:nvSpPr>
        <p:spPr>
          <a:xfrm>
            <a:off x="457200" y="1770526"/>
            <a:ext cx="8229600" cy="4525963"/>
          </a:xfrm>
        </p:spPr>
        <p:txBody>
          <a:bodyPr>
            <a:normAutofit/>
          </a:bodyPr>
          <a:lstStyle/>
          <a:p>
            <a:pPr marL="0" indent="0" algn="just">
              <a:buNone/>
            </a:pPr>
            <a:endParaRPr lang="es-MX" altLang="es-MX" dirty="0"/>
          </a:p>
          <a:p>
            <a:pPr marL="476283" indent="-476283" algn="just">
              <a:buFontTx/>
              <a:buAutoNum type="alphaUcParenR"/>
            </a:pPr>
            <a:r>
              <a:rPr lang="es-MX" altLang="es-MX" sz="2800" b="1" dirty="0" smtClean="0"/>
              <a:t>INDICIARIAS/CIRCUNSTANCIALES.</a:t>
            </a:r>
            <a:endParaRPr lang="es-MX" altLang="es-MX" sz="2800" b="1" dirty="0"/>
          </a:p>
          <a:p>
            <a:pPr marL="476283" indent="-476283" algn="just">
              <a:buFontTx/>
              <a:buAutoNum type="alphaUcParenR"/>
            </a:pPr>
            <a:endParaRPr lang="es-MX" altLang="es-MX" sz="2800" b="1" dirty="0"/>
          </a:p>
          <a:p>
            <a:pPr marL="476283" indent="-476283" algn="just">
              <a:buFontTx/>
              <a:buAutoNum type="alphaUcParenR"/>
            </a:pPr>
            <a:r>
              <a:rPr lang="es-MX" altLang="es-MX" sz="2800" b="1" dirty="0" smtClean="0"/>
              <a:t>IDÓNEAS</a:t>
            </a:r>
          </a:p>
          <a:p>
            <a:pPr marL="476283" indent="-476283" algn="just">
              <a:buFontTx/>
              <a:buAutoNum type="alphaUcParenR"/>
            </a:pPr>
            <a:endParaRPr lang="es-MX" sz="2800" b="1" dirty="0"/>
          </a:p>
          <a:p>
            <a:pPr marL="476283" indent="-476283" algn="just">
              <a:buFontTx/>
              <a:buAutoNum type="alphaUcParenR"/>
            </a:pPr>
            <a:r>
              <a:rPr lang="es-MX" sz="2800" b="1" dirty="0" smtClean="0"/>
              <a:t>CONCATENADAS</a:t>
            </a:r>
            <a:endParaRPr lang="es-ES" sz="2800" b="1" dirty="0"/>
          </a:p>
        </p:txBody>
      </p:sp>
      <p:pic>
        <p:nvPicPr>
          <p:cNvPr id="5" name="Imagen 4"/>
          <p:cNvPicPr>
            <a:picLocks noChangeAspect="1"/>
          </p:cNvPicPr>
          <p:nvPr/>
        </p:nvPicPr>
        <p:blipFill>
          <a:blip r:embed="rId3"/>
          <a:stretch>
            <a:fillRect/>
          </a:stretch>
        </p:blipFill>
        <p:spPr>
          <a:xfrm>
            <a:off x="7562022" y="130"/>
            <a:ext cx="1581978" cy="1581978"/>
          </a:xfrm>
          <a:prstGeom prst="rect">
            <a:avLst/>
          </a:prstGeom>
        </p:spPr>
      </p:pic>
    </p:spTree>
    <p:extLst>
      <p:ext uri="{BB962C8B-B14F-4D97-AF65-F5344CB8AC3E}">
        <p14:creationId xmlns:p14="http://schemas.microsoft.com/office/powerpoint/2010/main" val="63506280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LANTILLA_PRESENTACION_GCI_20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0"/>
            <a:ext cx="9143826" cy="6857870"/>
          </a:xfrm>
          <a:prstGeom prst="rect">
            <a:avLst/>
          </a:prstGeom>
        </p:spPr>
      </p:pic>
      <p:sp>
        <p:nvSpPr>
          <p:cNvPr id="7" name="Título 1"/>
          <p:cNvSpPr>
            <a:spLocks noGrp="1"/>
          </p:cNvSpPr>
          <p:nvPr>
            <p:ph type="title"/>
          </p:nvPr>
        </p:nvSpPr>
        <p:spPr>
          <a:xfrm>
            <a:off x="441899" y="580618"/>
            <a:ext cx="8229600" cy="1143000"/>
          </a:xfrm>
        </p:spPr>
        <p:txBody>
          <a:bodyPr/>
          <a:lstStyle/>
          <a:p>
            <a:r>
              <a:rPr lang="es-MX" b="1" dirty="0" smtClean="0">
                <a:solidFill>
                  <a:srgbClr val="FF0000"/>
                </a:solidFill>
              </a:rPr>
              <a:t>Datos Duros</a:t>
            </a:r>
            <a:endParaRPr lang="es-ES" dirty="0">
              <a:solidFill>
                <a:srgbClr val="FF0000"/>
              </a:solidFill>
            </a:endParaRPr>
          </a:p>
        </p:txBody>
      </p:sp>
      <p:sp>
        <p:nvSpPr>
          <p:cNvPr id="8" name="Marcador de contenido 2"/>
          <p:cNvSpPr>
            <a:spLocks noGrp="1"/>
          </p:cNvSpPr>
          <p:nvPr>
            <p:ph idx="1"/>
          </p:nvPr>
        </p:nvSpPr>
        <p:spPr>
          <a:xfrm>
            <a:off x="457200" y="2015311"/>
            <a:ext cx="8229600" cy="2972318"/>
          </a:xfrm>
        </p:spPr>
        <p:txBody>
          <a:bodyPr>
            <a:normAutofit/>
          </a:bodyPr>
          <a:lstStyle/>
          <a:p>
            <a:pPr algn="just"/>
            <a:r>
              <a:rPr lang="es-ES" dirty="0"/>
              <a:t> </a:t>
            </a:r>
            <a:r>
              <a:rPr lang="es-ES" dirty="0" smtClean="0"/>
              <a:t>Primer Semestre de 2018 se emitieron 3,222,000,000 millones de Facturas electrónicas, es decir 206 por segundo.</a:t>
            </a:r>
          </a:p>
          <a:p>
            <a:pPr algn="just"/>
            <a:endParaRPr lang="es-ES" dirty="0">
              <a:effectLst/>
            </a:endParaRPr>
          </a:p>
          <a:p>
            <a:pPr algn="just"/>
            <a:r>
              <a:rPr lang="es-ES" dirty="0" smtClean="0"/>
              <a:t>68,447,000 contribuyentes:</a:t>
            </a:r>
          </a:p>
        </p:txBody>
      </p:sp>
      <p:pic>
        <p:nvPicPr>
          <p:cNvPr id="5" name="Imagen 4"/>
          <p:cNvPicPr>
            <a:picLocks noChangeAspect="1"/>
          </p:cNvPicPr>
          <p:nvPr/>
        </p:nvPicPr>
        <p:blipFill>
          <a:blip r:embed="rId3"/>
          <a:stretch>
            <a:fillRect/>
          </a:stretch>
        </p:blipFill>
        <p:spPr>
          <a:xfrm>
            <a:off x="7562022" y="130"/>
            <a:ext cx="1581978" cy="1581978"/>
          </a:xfrm>
          <a:prstGeom prst="rect">
            <a:avLst/>
          </a:prstGeom>
        </p:spPr>
      </p:pic>
    </p:spTree>
    <p:extLst>
      <p:ext uri="{BB962C8B-B14F-4D97-AF65-F5344CB8AC3E}">
        <p14:creationId xmlns:p14="http://schemas.microsoft.com/office/powerpoint/2010/main" val="387135307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ORTADA PRESENTACION GCI_20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CuadroTexto 1"/>
          <p:cNvSpPr txBox="1"/>
          <p:nvPr/>
        </p:nvSpPr>
        <p:spPr>
          <a:xfrm>
            <a:off x="1479538" y="1702222"/>
            <a:ext cx="5669378" cy="1767695"/>
          </a:xfrm>
          <a:prstGeom prst="rect">
            <a:avLst/>
          </a:prstGeom>
          <a:solidFill>
            <a:schemeClr val="bg1"/>
          </a:solidFill>
        </p:spPr>
        <p:txBody>
          <a:bodyPr wrap="square" rtlCol="0">
            <a:spAutoFit/>
          </a:bodyPr>
          <a:lstStyle/>
          <a:p>
            <a:endParaRPr lang="es-ES" dirty="0"/>
          </a:p>
        </p:txBody>
      </p:sp>
      <p:sp>
        <p:nvSpPr>
          <p:cNvPr id="7" name="CuadroTexto 6"/>
          <p:cNvSpPr txBox="1"/>
          <p:nvPr/>
        </p:nvSpPr>
        <p:spPr>
          <a:xfrm>
            <a:off x="2273508" y="1383655"/>
            <a:ext cx="2230571" cy="763768"/>
          </a:xfrm>
          <a:prstGeom prst="rect">
            <a:avLst/>
          </a:prstGeom>
          <a:solidFill>
            <a:schemeClr val="bg1"/>
          </a:solidFill>
        </p:spPr>
        <p:txBody>
          <a:bodyPr wrap="square" rtlCol="0">
            <a:spAutoFit/>
          </a:bodyPr>
          <a:lstStyle/>
          <a:p>
            <a:endParaRPr lang="es-ES" dirty="0"/>
          </a:p>
        </p:txBody>
      </p:sp>
      <p:sp>
        <p:nvSpPr>
          <p:cNvPr id="5" name="Título 1"/>
          <p:cNvSpPr>
            <a:spLocks noGrp="1"/>
          </p:cNvSpPr>
          <p:nvPr>
            <p:ph type="ctrTitle"/>
          </p:nvPr>
        </p:nvSpPr>
        <p:spPr>
          <a:xfrm>
            <a:off x="1191474" y="2496648"/>
            <a:ext cx="6612097" cy="1116895"/>
          </a:xfrm>
        </p:spPr>
        <p:txBody>
          <a:bodyPr>
            <a:normAutofit fontScale="90000"/>
          </a:bodyPr>
          <a:lstStyle/>
          <a:p>
            <a:r>
              <a:rPr lang="es-ES" dirty="0" smtClean="0">
                <a:solidFill>
                  <a:schemeClr val="accent1">
                    <a:lumMod val="75000"/>
                  </a:schemeClr>
                </a:solidFill>
              </a:rPr>
              <a:t>DERECHOS FUNDAMENTALES DEL CONTRIBUYENTE</a:t>
            </a:r>
            <a:endParaRPr lang="es-ES" dirty="0">
              <a:solidFill>
                <a:schemeClr val="accent1">
                  <a:lumMod val="75000"/>
                </a:schemeClr>
              </a:solidFill>
            </a:endParaRPr>
          </a:p>
        </p:txBody>
      </p:sp>
    </p:spTree>
    <p:extLst>
      <p:ext uri="{BB962C8B-B14F-4D97-AF65-F5344CB8AC3E}">
        <p14:creationId xmlns:p14="http://schemas.microsoft.com/office/powerpoint/2010/main" val="363485988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LANTILLA_PRESENTACION_GCI_20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0"/>
            <a:ext cx="9143826" cy="6857870"/>
          </a:xfrm>
          <a:prstGeom prst="rect">
            <a:avLst/>
          </a:prstGeom>
        </p:spPr>
      </p:pic>
      <p:sp>
        <p:nvSpPr>
          <p:cNvPr id="7" name="Título 1"/>
          <p:cNvSpPr>
            <a:spLocks noGrp="1"/>
          </p:cNvSpPr>
          <p:nvPr>
            <p:ph type="title"/>
          </p:nvPr>
        </p:nvSpPr>
        <p:spPr>
          <a:xfrm>
            <a:off x="496479" y="117510"/>
            <a:ext cx="8229600" cy="1143000"/>
          </a:xfrm>
        </p:spPr>
        <p:txBody>
          <a:bodyPr/>
          <a:lstStyle/>
          <a:p>
            <a:r>
              <a:rPr lang="es-MX" b="1" dirty="0" smtClean="0">
                <a:solidFill>
                  <a:srgbClr val="C00000"/>
                </a:solidFill>
                <a:latin typeface="Arial" charset="0"/>
                <a:cs typeface="Arial" charset="0"/>
              </a:rPr>
              <a:t>Esquema General</a:t>
            </a:r>
            <a:endParaRPr lang="es-ES" dirty="0"/>
          </a:p>
        </p:txBody>
      </p:sp>
      <p:sp>
        <p:nvSpPr>
          <p:cNvPr id="8" name="Marcador de contenido 2"/>
          <p:cNvSpPr>
            <a:spLocks noGrp="1"/>
          </p:cNvSpPr>
          <p:nvPr>
            <p:ph idx="1"/>
          </p:nvPr>
        </p:nvSpPr>
        <p:spPr>
          <a:xfrm>
            <a:off x="457200" y="615420"/>
            <a:ext cx="8229600" cy="5542935"/>
          </a:xfrm>
        </p:spPr>
        <p:txBody>
          <a:bodyPr>
            <a:noAutofit/>
          </a:bodyPr>
          <a:lstStyle/>
          <a:p>
            <a:pPr algn="just"/>
            <a:endParaRPr lang="es-ES_tradnl" sz="2600" dirty="0" smtClean="0"/>
          </a:p>
          <a:p>
            <a:pPr algn="just"/>
            <a:r>
              <a:rPr lang="es-ES_tradnl" sz="2600" dirty="0" smtClean="0"/>
              <a:t>I.- Planteamiento del problema.</a:t>
            </a:r>
          </a:p>
          <a:p>
            <a:pPr algn="just"/>
            <a:r>
              <a:rPr lang="es-ES_tradnl" sz="2600" dirty="0" smtClean="0"/>
              <a:t>II.-Punto de partida: Delimitación.</a:t>
            </a:r>
          </a:p>
          <a:p>
            <a:pPr algn="just"/>
            <a:r>
              <a:rPr lang="es-ES_tradnl" sz="2600" dirty="0" smtClean="0"/>
              <a:t>III.-Reforma constitucional 06/2011.</a:t>
            </a:r>
          </a:p>
          <a:p>
            <a:pPr algn="just"/>
            <a:r>
              <a:rPr lang="es-ES_tradnl" sz="2600" dirty="0" smtClean="0"/>
              <a:t>IV.-Principios constitucionales DDHH.</a:t>
            </a:r>
          </a:p>
          <a:p>
            <a:pPr algn="just"/>
            <a:r>
              <a:rPr lang="es-ES_tradnl" sz="2600" dirty="0" smtClean="0"/>
              <a:t>V.-Derechos Fundamentales, legales, constitucionales y convencionales.</a:t>
            </a:r>
          </a:p>
          <a:p>
            <a:pPr algn="just"/>
            <a:r>
              <a:rPr lang="es-ES_tradnl" sz="2600" dirty="0" smtClean="0"/>
              <a:t>VI.- Mínimo Vital.</a:t>
            </a:r>
          </a:p>
          <a:p>
            <a:pPr algn="just"/>
            <a:r>
              <a:rPr lang="es-ES_tradnl" sz="2600" dirty="0" smtClean="0"/>
              <a:t>VII.- CIDH, Derechos Fundamentales de los Contribuyentes.</a:t>
            </a:r>
          </a:p>
          <a:p>
            <a:pPr algn="just"/>
            <a:r>
              <a:rPr lang="es-ES_tradnl" sz="2600" dirty="0" smtClean="0"/>
              <a:t>VIII.- Reflexión final.</a:t>
            </a:r>
          </a:p>
          <a:p>
            <a:endParaRPr lang="es-ES" sz="2600" dirty="0"/>
          </a:p>
        </p:txBody>
      </p:sp>
      <p:pic>
        <p:nvPicPr>
          <p:cNvPr id="5" name="Imagen 4"/>
          <p:cNvPicPr>
            <a:picLocks noChangeAspect="1"/>
          </p:cNvPicPr>
          <p:nvPr/>
        </p:nvPicPr>
        <p:blipFill>
          <a:blip r:embed="rId3"/>
          <a:stretch>
            <a:fillRect/>
          </a:stretch>
        </p:blipFill>
        <p:spPr>
          <a:xfrm>
            <a:off x="7562022" y="130"/>
            <a:ext cx="1581978" cy="1581978"/>
          </a:xfrm>
          <a:prstGeom prst="rect">
            <a:avLst/>
          </a:prstGeom>
        </p:spPr>
      </p:pic>
    </p:spTree>
    <p:extLst>
      <p:ext uri="{BB962C8B-B14F-4D97-AF65-F5344CB8AC3E}">
        <p14:creationId xmlns:p14="http://schemas.microsoft.com/office/powerpoint/2010/main" val="182019562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1950</TotalTime>
  <Words>2953</Words>
  <Application>Microsoft Macintosh PowerPoint</Application>
  <PresentationFormat>Presentación en pantalla (4:3)</PresentationFormat>
  <Paragraphs>258</Paragraphs>
  <Slides>50</Slides>
  <Notes>5</Notes>
  <HiddenSlides>0</HiddenSlides>
  <MMClips>0</MMClips>
  <ScaleCrop>false</ScaleCrop>
  <HeadingPairs>
    <vt:vector size="4" baseType="variant">
      <vt:variant>
        <vt:lpstr>Tema</vt:lpstr>
      </vt:variant>
      <vt:variant>
        <vt:i4>1</vt:i4>
      </vt:variant>
      <vt:variant>
        <vt:lpstr>Títulos de diapositiva</vt:lpstr>
      </vt:variant>
      <vt:variant>
        <vt:i4>50</vt:i4>
      </vt:variant>
    </vt:vector>
  </HeadingPairs>
  <TitlesOfParts>
    <vt:vector size="51" baseType="lpstr">
      <vt:lpstr>Tema de Office</vt:lpstr>
      <vt:lpstr>Presentación de PowerPoint</vt:lpstr>
      <vt:lpstr>DERECHOS FUNDAMENTALES DEL CONTRIBUYENTE Y PRESUNCIONES DEL FISCO</vt:lpstr>
      <vt:lpstr>PRESUNCIONES DEL FISCO</vt:lpstr>
      <vt:lpstr>Presentación de PowerPoint</vt:lpstr>
      <vt:lpstr>ASPECTOS A CONSIDERAR</vt:lpstr>
      <vt:lpstr>PRUEBAS</vt:lpstr>
      <vt:lpstr>Datos Duros</vt:lpstr>
      <vt:lpstr>DERECHOS FUNDAMENTALES DEL CONTRIBUYENTE</vt:lpstr>
      <vt:lpstr>Esquema General</vt:lpstr>
      <vt:lpstr>Presentación de PowerPoint</vt:lpstr>
      <vt:lpstr>Presentación de PowerPoint</vt:lpstr>
      <vt:lpstr>Presentación de PowerPoint</vt:lpstr>
      <vt:lpstr>Derechos Humanos y Garantias Individuales</vt:lpstr>
      <vt:lpstr>Presentación de PowerPoint</vt:lpstr>
      <vt:lpstr>Presentación de PowerPoint</vt:lpstr>
      <vt:lpstr>Presentación de PowerPoint</vt:lpstr>
      <vt:lpstr>Presentación de PowerPoint</vt:lpstr>
      <vt:lpstr>El Principio de Interpretación Conforme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Requisitos para hacer vale el Control Difuso.</vt:lpstr>
      <vt:lpstr>El Principio Pro Persona</vt:lpstr>
      <vt:lpstr>El Principio de Universalidad</vt:lpstr>
      <vt:lpstr>El Principio de Interdependecia</vt:lpstr>
      <vt:lpstr>El Principio de Indivisibilidad</vt:lpstr>
      <vt:lpstr>El Principio de Progresividad</vt:lpstr>
      <vt:lpstr>Presentación de PowerPoint</vt:lpstr>
      <vt:lpstr>Derechos Legales </vt:lpstr>
      <vt:lpstr>Presentación de PowerPoint</vt:lpstr>
      <vt:lpstr>Presentación de PowerPoint</vt:lpstr>
      <vt:lpstr>Derechos Constitucionales </vt:lpstr>
      <vt:lpstr>Presentación de PowerPoint</vt:lpstr>
      <vt:lpstr>Presentación de PowerPoint</vt:lpstr>
      <vt:lpstr>Presentación de PowerPoint</vt:lpstr>
      <vt:lpstr>Derechos Convencionales </vt:lpstr>
      <vt:lpstr>Presentación de PowerPoint</vt:lpstr>
      <vt:lpstr>Presentación de PowerPoint</vt:lpstr>
      <vt:lpstr>Presentación de PowerPoint</vt:lpstr>
      <vt:lpstr>Presentación de PowerPoint</vt:lpstr>
      <vt:lpstr>Presentación de PowerPoint</vt:lpstr>
      <vt:lpstr>Posibilidades para defensa Exitosa con Agravios fundados en los DDHH</vt:lpstr>
      <vt:lpstr>Fundamentación y Motivación </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REFORMAS FISCALES 2019</dc:title>
  <dc:creator>sergio aguilar magallanes</dc:creator>
  <cp:lastModifiedBy>sergio aguilar magallanes</cp:lastModifiedBy>
  <cp:revision>36</cp:revision>
  <cp:lastPrinted>2019-01-24T19:26:49Z</cp:lastPrinted>
  <dcterms:created xsi:type="dcterms:W3CDTF">2019-01-24T00:24:34Z</dcterms:created>
  <dcterms:modified xsi:type="dcterms:W3CDTF">2019-02-14T20:20:32Z</dcterms:modified>
</cp:coreProperties>
</file>