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5" r:id="rId3"/>
    <p:sldId id="268" r:id="rId4"/>
    <p:sldId id="269" r:id="rId5"/>
    <p:sldId id="270" r:id="rId6"/>
    <p:sldId id="271" r:id="rId7"/>
    <p:sldId id="272" r:id="rId8"/>
    <p:sldId id="273" r:id="rId9"/>
    <p:sldId id="274" r:id="rId10"/>
    <p:sldId id="275" r:id="rId11"/>
    <p:sldId id="276" r:id="rId12"/>
    <p:sldId id="315" r:id="rId13"/>
    <p:sldId id="316" r:id="rId14"/>
    <p:sldId id="378" r:id="rId15"/>
    <p:sldId id="277" r:id="rId16"/>
    <p:sldId id="278" r:id="rId17"/>
    <p:sldId id="279" r:id="rId18"/>
    <p:sldId id="379" r:id="rId19"/>
    <p:sldId id="380" r:id="rId20"/>
    <p:sldId id="280" r:id="rId21"/>
    <p:sldId id="281" r:id="rId22"/>
    <p:sldId id="282" r:id="rId23"/>
    <p:sldId id="283" r:id="rId24"/>
    <p:sldId id="284" r:id="rId25"/>
    <p:sldId id="285" r:id="rId26"/>
    <p:sldId id="288" r:id="rId27"/>
    <p:sldId id="289" r:id="rId28"/>
    <p:sldId id="290" r:id="rId29"/>
    <p:sldId id="292" r:id="rId30"/>
    <p:sldId id="293" r:id="rId31"/>
    <p:sldId id="328" r:id="rId32"/>
    <p:sldId id="329" r:id="rId33"/>
    <p:sldId id="317" r:id="rId34"/>
    <p:sldId id="318" r:id="rId35"/>
    <p:sldId id="327" r:id="rId36"/>
    <p:sldId id="319" r:id="rId37"/>
    <p:sldId id="320" r:id="rId38"/>
    <p:sldId id="321" r:id="rId39"/>
    <p:sldId id="322" r:id="rId40"/>
    <p:sldId id="325" r:id="rId41"/>
    <p:sldId id="369" r:id="rId42"/>
    <p:sldId id="381" r:id="rId43"/>
    <p:sldId id="326" r:id="rId44"/>
    <p:sldId id="382" r:id="rId45"/>
    <p:sldId id="330" r:id="rId46"/>
    <p:sldId id="331" r:id="rId47"/>
    <p:sldId id="370" r:id="rId48"/>
    <p:sldId id="367" r:id="rId49"/>
    <p:sldId id="371" r:id="rId50"/>
    <p:sldId id="368" r:id="rId51"/>
    <p:sldId id="372" r:id="rId52"/>
    <p:sldId id="332" r:id="rId53"/>
    <p:sldId id="333" r:id="rId54"/>
    <p:sldId id="373" r:id="rId55"/>
    <p:sldId id="334" r:id="rId56"/>
    <p:sldId id="374" r:id="rId57"/>
    <p:sldId id="335" r:id="rId58"/>
    <p:sldId id="375" r:id="rId59"/>
    <p:sldId id="336" r:id="rId60"/>
    <p:sldId id="337" r:id="rId61"/>
    <p:sldId id="338" r:id="rId62"/>
    <p:sldId id="339" r:id="rId63"/>
    <p:sldId id="342" r:id="rId64"/>
    <p:sldId id="343" r:id="rId65"/>
    <p:sldId id="344" r:id="rId66"/>
    <p:sldId id="345" r:id="rId67"/>
    <p:sldId id="346" r:id="rId68"/>
    <p:sldId id="348" r:id="rId69"/>
    <p:sldId id="349" r:id="rId70"/>
    <p:sldId id="350" r:id="rId71"/>
    <p:sldId id="351" r:id="rId72"/>
    <p:sldId id="352" r:id="rId73"/>
    <p:sldId id="353" r:id="rId74"/>
    <p:sldId id="354" r:id="rId75"/>
    <p:sldId id="376" r:id="rId76"/>
    <p:sldId id="355" r:id="rId77"/>
    <p:sldId id="357" r:id="rId78"/>
    <p:sldId id="358" r:id="rId79"/>
    <p:sldId id="361" r:id="rId80"/>
    <p:sldId id="362" r:id="rId81"/>
    <p:sldId id="359" r:id="rId82"/>
    <p:sldId id="360" r:id="rId83"/>
    <p:sldId id="363" r:id="rId84"/>
    <p:sldId id="364" r:id="rId85"/>
    <p:sldId id="365" r:id="rId86"/>
    <p:sldId id="366" r:id="rId87"/>
    <p:sldId id="377" r:id="rId88"/>
    <p:sldId id="314" r:id="rId8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0EBB0C4-6273-4C6E-B9BD-2EDC30F1CD52}" type="datetimeFigureOut">
              <a:rPr lang="en-US" dirty="0"/>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8/28/2018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8/28/2018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8/28/2018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8/28/2018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9CAD897-D46E-4AD2-BD9B-49DD3E640873}" type="datetimeFigureOut">
              <a:rPr lang="en-US" dirty="0"/>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8/28/2018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300766" y="643944"/>
            <a:ext cx="9762186" cy="2393771"/>
          </a:xfrm>
        </p:spPr>
        <p:txBody>
          <a:bodyPr>
            <a:normAutofit fontScale="90000"/>
          </a:bodyPr>
          <a:lstStyle/>
          <a:p>
            <a:pPr algn="ctr"/>
            <a:r>
              <a:rPr lang="en-US" sz="3600" b="1" dirty="0" smtClean="0">
                <a:solidFill>
                  <a:schemeClr val="tx1">
                    <a:lumMod val="75000"/>
                    <a:lumOff val="25000"/>
                  </a:schemeClr>
                </a:solidFill>
                <a:latin typeface="Myriad Pro"/>
                <a:cs typeface="Myriad Pro"/>
              </a:rPr>
              <a:t/>
            </a:r>
            <a:br>
              <a:rPr lang="en-US" sz="3600" b="1" dirty="0" smtClean="0">
                <a:solidFill>
                  <a:schemeClr val="tx1">
                    <a:lumMod val="75000"/>
                    <a:lumOff val="25000"/>
                  </a:schemeClr>
                </a:solidFill>
                <a:latin typeface="Myriad Pro"/>
                <a:cs typeface="Myriad Pro"/>
              </a:rPr>
            </a:br>
            <a:r>
              <a:rPr lang="en-US" sz="3600" b="1" dirty="0">
                <a:solidFill>
                  <a:schemeClr val="tx1">
                    <a:lumMod val="75000"/>
                    <a:lumOff val="25000"/>
                  </a:schemeClr>
                </a:solidFill>
                <a:latin typeface="Myriad Pro"/>
                <a:cs typeface="Myriad Pro"/>
              </a:rPr>
              <a:t/>
            </a:r>
            <a:br>
              <a:rPr lang="en-US" sz="3600" b="1" dirty="0">
                <a:solidFill>
                  <a:schemeClr val="tx1">
                    <a:lumMod val="75000"/>
                    <a:lumOff val="25000"/>
                  </a:schemeClr>
                </a:solidFill>
                <a:latin typeface="Myriad Pro"/>
                <a:cs typeface="Myriad Pro"/>
              </a:rPr>
            </a:br>
            <a:r>
              <a:rPr lang="en-US" sz="3600" b="1" dirty="0" smtClean="0">
                <a:solidFill>
                  <a:schemeClr val="tx1">
                    <a:lumMod val="75000"/>
                    <a:lumOff val="25000"/>
                  </a:schemeClr>
                </a:solidFill>
                <a:latin typeface="Myriad Pro"/>
                <a:cs typeface="Myriad Pro"/>
              </a:rPr>
              <a:t/>
            </a:r>
            <a:br>
              <a:rPr lang="en-US" sz="3600" b="1" dirty="0" smtClean="0">
                <a:solidFill>
                  <a:schemeClr val="tx1">
                    <a:lumMod val="75000"/>
                    <a:lumOff val="25000"/>
                  </a:schemeClr>
                </a:solidFill>
                <a:latin typeface="Myriad Pro"/>
                <a:cs typeface="Myriad Pro"/>
              </a:rPr>
            </a:br>
            <a:r>
              <a:rPr lang="en-US" sz="3600" b="1" dirty="0" smtClean="0">
                <a:solidFill>
                  <a:schemeClr val="tx1">
                    <a:lumMod val="75000"/>
                    <a:lumOff val="25000"/>
                  </a:schemeClr>
                </a:solidFill>
                <a:latin typeface="Myriad Pro"/>
                <a:cs typeface="Myriad Pro"/>
              </a:rPr>
              <a:t>RESISTENCIA A LA ACCION FISCALIZADORA COMO INFRACCION EN EL AMBITO ADMINISTRATIVO TRIBUTARIO Y LA FIGURA DE LA BANCARIZACION EN MATERIA TRIBUTARIA.</a:t>
            </a:r>
            <a:endParaRPr lang="en-US" dirty="0"/>
          </a:p>
        </p:txBody>
      </p:sp>
      <p:sp>
        <p:nvSpPr>
          <p:cNvPr id="5" name="Rectangle 4"/>
          <p:cNvSpPr/>
          <p:nvPr/>
        </p:nvSpPr>
        <p:spPr>
          <a:xfrm>
            <a:off x="4223231" y="3512508"/>
            <a:ext cx="3983021" cy="307777"/>
          </a:xfrm>
          <a:prstGeom prst="rect">
            <a:avLst/>
          </a:prstGeom>
        </p:spPr>
        <p:txBody>
          <a:bodyPr wrap="square">
            <a:spAutoFit/>
          </a:bodyPr>
          <a:lstStyle/>
          <a:p>
            <a:pPr algn="ctr"/>
            <a:endParaRPr lang="en-US" sz="1400" dirty="0">
              <a:latin typeface="Myriad Pro"/>
              <a:cs typeface="Myriad Pro"/>
            </a:endParaRPr>
          </a:p>
        </p:txBody>
      </p:sp>
      <p:sp>
        <p:nvSpPr>
          <p:cNvPr id="3" name="Rectángulo 2"/>
          <p:cNvSpPr/>
          <p:nvPr/>
        </p:nvSpPr>
        <p:spPr>
          <a:xfrm>
            <a:off x="4480205" y="3244334"/>
            <a:ext cx="3231590" cy="369332"/>
          </a:xfrm>
          <a:prstGeom prst="rect">
            <a:avLst/>
          </a:prstGeom>
        </p:spPr>
        <p:txBody>
          <a:bodyPr wrap="none">
            <a:spAutoFit/>
          </a:bodyPr>
          <a:lstStyle/>
          <a:p>
            <a:pPr algn="ctr"/>
            <a:r>
              <a:rPr lang="es-GT" dirty="0"/>
              <a:t>ERWIN IVAN ROMERO MORALES</a:t>
            </a:r>
          </a:p>
        </p:txBody>
      </p:sp>
    </p:spTree>
    <p:extLst>
      <p:ext uri="{BB962C8B-B14F-4D97-AF65-F5344CB8AC3E}">
        <p14:creationId xmlns:p14="http://schemas.microsoft.com/office/powerpoint/2010/main" val="1148461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721217" y="1845734"/>
            <a:ext cx="10844011" cy="4023360"/>
          </a:xfrm>
        </p:spPr>
        <p:txBody>
          <a:bodyPr>
            <a:normAutofit/>
          </a:bodyPr>
          <a:lstStyle/>
          <a:p>
            <a:r>
              <a:rPr lang="es-GT" sz="3200" dirty="0" smtClean="0"/>
              <a:t>El articulo 3 de la Ley Orgánica de la Superintendencia de Administración Tributaria establece:</a:t>
            </a:r>
          </a:p>
          <a:p>
            <a:pPr algn="just"/>
            <a:r>
              <a:rPr lang="es-GT" sz="3200" dirty="0" smtClean="0"/>
              <a:t>“</a:t>
            </a:r>
            <a:r>
              <a:rPr lang="es-GT" sz="3200" b="1" i="1" dirty="0" smtClean="0"/>
              <a:t>Es objeto de la SAT, ejercer con exclusividad las funciones de Administración Tributaria contenidas en las legislación de la materia y ejercer las funciones específicas siguientes: ……… f) Sancionar a los sujetos pasivos tributarios de conformidad con el código tributario y en las demás leyes tributarias y aduaneras</a:t>
            </a:r>
            <a:r>
              <a:rPr lang="es-GT" sz="3200" dirty="0" smtClean="0">
                <a:solidFill>
                  <a:schemeClr val="bg1"/>
                </a:solidFill>
              </a:rPr>
              <a:t>.</a:t>
            </a:r>
            <a:r>
              <a:rPr lang="es-GT" sz="3200" dirty="0" smtClean="0"/>
              <a:t>”</a:t>
            </a:r>
            <a:endParaRPr lang="es-GT" sz="3200" dirty="0"/>
          </a:p>
        </p:txBody>
      </p:sp>
      <p:sp>
        <p:nvSpPr>
          <p:cNvPr id="3" name="2 Título"/>
          <p:cNvSpPr>
            <a:spLocks noGrp="1"/>
          </p:cNvSpPr>
          <p:nvPr>
            <p:ph type="title"/>
          </p:nvPr>
        </p:nvSpPr>
        <p:spPr/>
        <p:txBody>
          <a:bodyPr>
            <a:normAutofit/>
          </a:bodyPr>
          <a:lstStyle/>
          <a:p>
            <a:pPr algn="ctr"/>
            <a:r>
              <a:rPr lang="es-GT" sz="4400" b="1" dirty="0" smtClean="0"/>
              <a:t>POTESTAD SANCIONADORA EN LA LEY ORGANICA DE LA SAT.</a:t>
            </a:r>
            <a:endParaRPr lang="es-GT" sz="4400" b="1" dirty="0"/>
          </a:p>
        </p:txBody>
      </p:sp>
    </p:spTree>
    <p:extLst>
      <p:ext uri="{BB962C8B-B14F-4D97-AF65-F5344CB8AC3E}">
        <p14:creationId xmlns:p14="http://schemas.microsoft.com/office/powerpoint/2010/main" val="995231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50005" y="1845734"/>
            <a:ext cx="10586433" cy="4207336"/>
          </a:xfrm>
        </p:spPr>
        <p:txBody>
          <a:bodyPr>
            <a:noAutofit/>
          </a:bodyPr>
          <a:lstStyle/>
          <a:p>
            <a:pPr algn="just"/>
            <a:r>
              <a:rPr lang="es-GT" sz="3200" b="1" u="sng" dirty="0" smtClean="0"/>
              <a:t>Principio de Proporcionalidad:</a:t>
            </a:r>
            <a:r>
              <a:rPr lang="es-GT" sz="3200" dirty="0" smtClean="0"/>
              <a:t>  1789 Declaración de los Derechos del Hombre y del Ciudadano, en donde se estableció que la ley no debe establecer más que aquellas penas &lt;&lt;estricta y evidentemente necesarias&gt;&gt;.</a:t>
            </a:r>
          </a:p>
          <a:p>
            <a:pPr algn="just"/>
            <a:r>
              <a:rPr lang="es-GT" sz="3200" dirty="0" smtClean="0"/>
              <a:t>El principio exige primeramente la adecuación entre la gravedad del hecho y la sanción aplicada y así mismo, que la obligación de soportar la sanción pecuniaria no resulte al infractor menos gravoso de lo que lo hubiera sido el cumplimiento de las normas infringidas. </a:t>
            </a:r>
            <a:endParaRPr lang="es-GT" sz="3200" dirty="0"/>
          </a:p>
        </p:txBody>
      </p:sp>
      <p:sp>
        <p:nvSpPr>
          <p:cNvPr id="3" name="2 Título"/>
          <p:cNvSpPr>
            <a:spLocks noGrp="1"/>
          </p:cNvSpPr>
          <p:nvPr>
            <p:ph type="title"/>
          </p:nvPr>
        </p:nvSpPr>
        <p:spPr/>
        <p:txBody>
          <a:bodyPr>
            <a:normAutofit/>
          </a:bodyPr>
          <a:lstStyle/>
          <a:p>
            <a:pPr algn="ctr"/>
            <a:r>
              <a:rPr lang="es-GT" sz="4400" b="1" dirty="0" smtClean="0"/>
              <a:t>PRINCIPIOS DE LA POTESTAD SANCIONADORA</a:t>
            </a:r>
            <a:endParaRPr lang="es-GT" sz="4400" b="1" dirty="0"/>
          </a:p>
        </p:txBody>
      </p:sp>
    </p:spTree>
    <p:extLst>
      <p:ext uri="{BB962C8B-B14F-4D97-AF65-F5344CB8AC3E}">
        <p14:creationId xmlns:p14="http://schemas.microsoft.com/office/powerpoint/2010/main" val="2678317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10058400" cy="1014163"/>
          </a:xfrm>
        </p:spPr>
        <p:txBody>
          <a:bodyPr>
            <a:normAutofit/>
          </a:bodyPr>
          <a:lstStyle/>
          <a:p>
            <a:pPr algn="ctr"/>
            <a:r>
              <a:rPr lang="es-GT" sz="4400" b="1" dirty="0" smtClean="0"/>
              <a:t>PRINCIPIO DE PROPORCIONALIDAD</a:t>
            </a:r>
            <a:endParaRPr lang="es-GT" sz="4400" b="1" dirty="0"/>
          </a:p>
        </p:txBody>
      </p:sp>
      <p:sp>
        <p:nvSpPr>
          <p:cNvPr id="3" name="Marcador de contenido 2"/>
          <p:cNvSpPr>
            <a:spLocks noGrp="1"/>
          </p:cNvSpPr>
          <p:nvPr>
            <p:ph idx="1"/>
          </p:nvPr>
        </p:nvSpPr>
        <p:spPr>
          <a:xfrm>
            <a:off x="141668" y="1858612"/>
            <a:ext cx="11874321" cy="4271731"/>
          </a:xfrm>
        </p:spPr>
        <p:txBody>
          <a:bodyPr>
            <a:normAutofit lnSpcReduction="10000"/>
          </a:bodyPr>
          <a:lstStyle/>
          <a:p>
            <a:pPr algn="just"/>
            <a:r>
              <a:rPr lang="es-GT" sz="2600" dirty="0"/>
              <a:t>El llamado principio de proporcionalidad constituye, a juicio de GARBERÍ LLOBREGAT y BUITRÓN RAMIREZ, “</a:t>
            </a:r>
            <a:r>
              <a:rPr lang="es-GT" sz="2600" b="1" i="1" dirty="0"/>
              <a:t>un criterio constitucional informador de la actividad de los poderes públicos susceptible de restringir, lesionar o limitar de alguna forma los derechos individuales de los </a:t>
            </a:r>
            <a:r>
              <a:rPr lang="es-GT" sz="2600" b="1" i="1" dirty="0" smtClean="0"/>
              <a:t>ciudadanos</a:t>
            </a:r>
            <a:r>
              <a:rPr lang="es-GT" sz="2600" dirty="0" smtClean="0"/>
              <a:t>” </a:t>
            </a:r>
            <a:r>
              <a:rPr lang="es-GT" sz="2600" dirty="0"/>
              <a:t>y su empleo supone básicamente la imperiosa necesidad de que la configuración legislativa y la aplicación administrativa y judicial de acciones restrictivas de derechos y libertades cumpla con las siguientes directrices: </a:t>
            </a:r>
            <a:endParaRPr lang="es-GT" sz="2600" dirty="0" smtClean="0"/>
          </a:p>
          <a:p>
            <a:pPr algn="just"/>
            <a:r>
              <a:rPr lang="es-GT" sz="2600" dirty="0" smtClean="0"/>
              <a:t>1) Se </a:t>
            </a:r>
            <a:r>
              <a:rPr lang="es-GT" sz="2600" dirty="0"/>
              <a:t>acomode a la finalidad prevista por el ordenamiento jurídico para dichas acciones; </a:t>
            </a:r>
            <a:endParaRPr lang="es-GT" sz="2600" dirty="0" smtClean="0"/>
          </a:p>
          <a:p>
            <a:pPr algn="just"/>
            <a:r>
              <a:rPr lang="es-GT" sz="2600" dirty="0" smtClean="0"/>
              <a:t>2) Se </a:t>
            </a:r>
            <a:r>
              <a:rPr lang="es-GT" sz="2600" dirty="0"/>
              <a:t>trate de una medida estrictamente necesaria en relación con la perturbación social suscitada por la infracción; y </a:t>
            </a:r>
            <a:endParaRPr lang="es-GT" sz="2600" dirty="0" smtClean="0"/>
          </a:p>
          <a:p>
            <a:pPr algn="just"/>
            <a:r>
              <a:rPr lang="es-GT" sz="2600" dirty="0" smtClean="0"/>
              <a:t>3) Observe </a:t>
            </a:r>
            <a:r>
              <a:rPr lang="es-GT" sz="2600" dirty="0"/>
              <a:t>una equitativa relación entre la punición y la gravedad del hecho. </a:t>
            </a:r>
          </a:p>
        </p:txBody>
      </p:sp>
    </p:spTree>
    <p:extLst>
      <p:ext uri="{BB962C8B-B14F-4D97-AF65-F5344CB8AC3E}">
        <p14:creationId xmlns:p14="http://schemas.microsoft.com/office/powerpoint/2010/main" val="1610818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GT" sz="4400" b="1" dirty="0"/>
              <a:t>PRINCIPIO DE PROPORCIONALIDAD</a:t>
            </a:r>
            <a:endParaRPr lang="es-GT" sz="4400" dirty="0"/>
          </a:p>
        </p:txBody>
      </p:sp>
      <p:sp>
        <p:nvSpPr>
          <p:cNvPr id="3" name="Marcador de contenido 2"/>
          <p:cNvSpPr>
            <a:spLocks noGrp="1"/>
          </p:cNvSpPr>
          <p:nvPr>
            <p:ph idx="1"/>
          </p:nvPr>
        </p:nvSpPr>
        <p:spPr/>
        <p:txBody>
          <a:bodyPr>
            <a:normAutofit fontScale="92500" lnSpcReduction="10000"/>
          </a:bodyPr>
          <a:lstStyle/>
          <a:p>
            <a:pPr algn="just"/>
            <a:r>
              <a:rPr lang="es-GT" sz="2800" dirty="0"/>
              <a:t>S</a:t>
            </a:r>
            <a:r>
              <a:rPr lang="es-GT" sz="2800" dirty="0" smtClean="0"/>
              <a:t>e podrían deducir </a:t>
            </a:r>
            <a:r>
              <a:rPr lang="es-GT" sz="2800" dirty="0"/>
              <a:t>los dos grandes presupuestos del principio de proporcionalidad: </a:t>
            </a:r>
            <a:endParaRPr lang="es-GT" sz="2800" dirty="0" smtClean="0"/>
          </a:p>
          <a:p>
            <a:pPr algn="just"/>
            <a:r>
              <a:rPr lang="es-GT" sz="2800" dirty="0" smtClean="0"/>
              <a:t>1) Un </a:t>
            </a:r>
            <a:r>
              <a:rPr lang="es-GT" sz="2800" dirty="0"/>
              <a:t>presupuesto formal que sería el principio de legalidad y </a:t>
            </a:r>
            <a:endParaRPr lang="es-GT" sz="2800" dirty="0" smtClean="0"/>
          </a:p>
          <a:p>
            <a:pPr algn="just"/>
            <a:r>
              <a:rPr lang="es-GT" sz="2800" dirty="0" smtClean="0"/>
              <a:t>2) Un presupuesto </a:t>
            </a:r>
            <a:r>
              <a:rPr lang="es-GT" sz="2800" dirty="0"/>
              <a:t>material que vendría constituido por la denominada justificación teleológica. </a:t>
            </a:r>
            <a:endParaRPr lang="es-GT" sz="2800" dirty="0" smtClean="0"/>
          </a:p>
          <a:p>
            <a:pPr algn="just"/>
            <a:r>
              <a:rPr lang="es-GT" sz="2800" dirty="0" smtClean="0"/>
              <a:t>El </a:t>
            </a:r>
            <a:r>
              <a:rPr lang="es-GT" sz="2800" dirty="0"/>
              <a:t>principio de legalidad exige que la Administración sólo pueda adoptar medidas que se hayan previsto en una ley mientras que el principio de justificación teleológica se refiere a que es imprescindible que la medida persiga un fin que la sociedad a través de sus representantes haya calificado de necesario. </a:t>
            </a:r>
          </a:p>
        </p:txBody>
      </p:sp>
    </p:spTree>
    <p:extLst>
      <p:ext uri="{BB962C8B-B14F-4D97-AF65-F5344CB8AC3E}">
        <p14:creationId xmlns:p14="http://schemas.microsoft.com/office/powerpoint/2010/main" val="873200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GT" sz="4400" b="1" dirty="0" smtClean="0"/>
              <a:t>PRINCIPIO DE PROPORCIONALIDAD</a:t>
            </a:r>
            <a:endParaRPr lang="es-GT" sz="4400" b="1" dirty="0"/>
          </a:p>
        </p:txBody>
      </p:sp>
      <p:sp>
        <p:nvSpPr>
          <p:cNvPr id="3" name="Marcador de contenido 2"/>
          <p:cNvSpPr>
            <a:spLocks noGrp="1"/>
          </p:cNvSpPr>
          <p:nvPr>
            <p:ph idx="1"/>
          </p:nvPr>
        </p:nvSpPr>
        <p:spPr/>
        <p:txBody>
          <a:bodyPr>
            <a:normAutofit lnSpcReduction="10000"/>
          </a:bodyPr>
          <a:lstStyle/>
          <a:p>
            <a:pPr algn="just"/>
            <a:r>
              <a:rPr lang="es-GT" sz="2800" dirty="0" err="1" smtClean="0"/>
              <a:t>Addy</a:t>
            </a:r>
            <a:r>
              <a:rPr lang="es-GT" sz="2800" dirty="0" smtClean="0"/>
              <a:t> </a:t>
            </a:r>
            <a:r>
              <a:rPr lang="es-GT" sz="2800" dirty="0" err="1" smtClean="0"/>
              <a:t>Mazz</a:t>
            </a:r>
            <a:r>
              <a:rPr lang="es-GT" sz="2800" dirty="0" smtClean="0"/>
              <a:t>:</a:t>
            </a:r>
          </a:p>
          <a:p>
            <a:pPr algn="just"/>
            <a:r>
              <a:rPr lang="es-GT" sz="2800" dirty="0" smtClean="0"/>
              <a:t>La proporcionalidad entre la infracción y la sanción es una exigencia de la justicia en general y de la tributaria en particular.   Se ha impuesto en Europa, en el Tribunal Europeo de Derechos Humanos y también en América Latina. </a:t>
            </a:r>
            <a:r>
              <a:rPr lang="es-GT" sz="2800" dirty="0"/>
              <a:t> </a:t>
            </a:r>
            <a:r>
              <a:rPr lang="es-GT" sz="2800" dirty="0" smtClean="0"/>
              <a:t> La finalidad de prevención del ordenamiento sancionador y la medida de la reacción demanda esa proporcionalidad.   El derecho Uruguayo no lo establece en forma expresa, pero seria adecuado recogerla como principio, de acuerdo a la importancia que está adquiriendo en el ordenamiento positivo y en la jurisprudencia.  </a:t>
            </a:r>
            <a:endParaRPr lang="es-GT" sz="2800" dirty="0"/>
          </a:p>
        </p:txBody>
      </p:sp>
    </p:spTree>
    <p:extLst>
      <p:ext uri="{BB962C8B-B14F-4D97-AF65-F5344CB8AC3E}">
        <p14:creationId xmlns:p14="http://schemas.microsoft.com/office/powerpoint/2010/main" val="2194191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9244" y="1841679"/>
            <a:ext cx="11552349" cy="4354406"/>
          </a:xfrm>
        </p:spPr>
        <p:txBody>
          <a:bodyPr>
            <a:noAutofit/>
          </a:bodyPr>
          <a:lstStyle/>
          <a:p>
            <a:pPr algn="just"/>
            <a:r>
              <a:rPr lang="es-GT" sz="2300" b="1" u="sng" dirty="0" smtClean="0"/>
              <a:t>Principio de Responsabilidad: </a:t>
            </a:r>
            <a:r>
              <a:rPr lang="es-GT" sz="2300" dirty="0" smtClean="0"/>
              <a:t>Este principio involucra la culpabilidad como exigencia intrínseca del elemento constitutivo sancionador ya que se podrá declarar la ausencia de responsabilidad siempre que se haya puesto la diligencia debida en el cumplimiento de las obligaciones tributarias.</a:t>
            </a:r>
          </a:p>
          <a:p>
            <a:pPr algn="just"/>
            <a:r>
              <a:rPr lang="es-GT" sz="2300" dirty="0" smtClean="0"/>
              <a:t>Este principio de responsabilidad es de conformidad con Martin </a:t>
            </a:r>
            <a:r>
              <a:rPr lang="es-GT" sz="2300" dirty="0" err="1" smtClean="0"/>
              <a:t>Queralt</a:t>
            </a:r>
            <a:r>
              <a:rPr lang="es-GT" sz="2300" dirty="0" smtClean="0"/>
              <a:t>, Carmelo Lozano y Francisco Poveda, la transposición del principio básico del ordenamiento penal que requiere la concurrencia de la CULPABILIDAD, en el sujeto a quien se impone una sanción.</a:t>
            </a:r>
          </a:p>
          <a:p>
            <a:pPr algn="just"/>
            <a:r>
              <a:rPr lang="es-GT" sz="2300" dirty="0" smtClean="0"/>
              <a:t>Articulo 77 del Código Tributario determina: “</a:t>
            </a:r>
            <a:r>
              <a:rPr lang="es-GT" sz="2300" b="1" i="1" dirty="0" smtClean="0"/>
              <a:t>La responsabilidad por infracciones es personal, salvo las excepciones establecidas en este Código</a:t>
            </a:r>
            <a:r>
              <a:rPr lang="es-GT" sz="2300" dirty="0" smtClean="0"/>
              <a:t>.”</a:t>
            </a:r>
          </a:p>
          <a:p>
            <a:pPr algn="just"/>
            <a:r>
              <a:rPr lang="es-GT" sz="2300" dirty="0" smtClean="0"/>
              <a:t>Articulo 79 del Código Tributario determina: “</a:t>
            </a:r>
            <a:r>
              <a:rPr lang="es-GT" sz="2300" b="1" i="1" dirty="0" smtClean="0"/>
              <a:t>Los autores son responsables de las infracciones tributarias en que incurran.</a:t>
            </a:r>
            <a:r>
              <a:rPr lang="es-GT" sz="2300" dirty="0" smtClean="0"/>
              <a:t>”</a:t>
            </a:r>
            <a:endParaRPr lang="es-GT" sz="2300" dirty="0"/>
          </a:p>
        </p:txBody>
      </p:sp>
      <p:sp>
        <p:nvSpPr>
          <p:cNvPr id="3" name="2 Título"/>
          <p:cNvSpPr>
            <a:spLocks noGrp="1"/>
          </p:cNvSpPr>
          <p:nvPr>
            <p:ph type="title"/>
          </p:nvPr>
        </p:nvSpPr>
        <p:spPr/>
        <p:txBody>
          <a:bodyPr>
            <a:normAutofit/>
          </a:bodyPr>
          <a:lstStyle/>
          <a:p>
            <a:pPr algn="ctr"/>
            <a:r>
              <a:rPr lang="es-GT" sz="4400" b="1" dirty="0" smtClean="0"/>
              <a:t>PRINCIPIO DE RESPONSABILIDAD EN MATERIA DE INFRACCIONES TRIBUTARIAS.</a:t>
            </a:r>
            <a:endParaRPr lang="es-GT" sz="4400" b="1" dirty="0"/>
          </a:p>
        </p:txBody>
      </p:sp>
    </p:spTree>
    <p:extLst>
      <p:ext uri="{BB962C8B-B14F-4D97-AF65-F5344CB8AC3E}">
        <p14:creationId xmlns:p14="http://schemas.microsoft.com/office/powerpoint/2010/main" val="4114449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09093" y="1832855"/>
            <a:ext cx="11565228" cy="4023360"/>
          </a:xfrm>
        </p:spPr>
        <p:txBody>
          <a:bodyPr>
            <a:noAutofit/>
          </a:bodyPr>
          <a:lstStyle/>
          <a:p>
            <a:pPr algn="just"/>
            <a:r>
              <a:rPr lang="es-GT" sz="2500" dirty="0" smtClean="0"/>
              <a:t>De acuerdo con ese principio si la Administración Tributaria entiende que una infracción pudiera ser constitutiva de delito, deberá pasar el tanto de culpa a la jurisdicción competente o remitir el expediente al Ministerio Público.</a:t>
            </a:r>
          </a:p>
          <a:p>
            <a:pPr algn="just"/>
            <a:r>
              <a:rPr lang="es-GT" sz="2500" dirty="0" smtClean="0"/>
              <a:t>Es por ello que el articulo 77 del Código Tributario establece: “</a:t>
            </a:r>
            <a:r>
              <a:rPr lang="es-GT" sz="2500" b="1" i="1" dirty="0" smtClean="0"/>
              <a:t>Cuando se cometan delitos tipificados como tales en la ley penal, relacionados con la materia tributaria el conocimiento de los mismos corresponderán a los tribunales competentes del ramo penal.  Cuando se presuma la existencia de un delito, la Administración Tributaria deberá denunciar inmediatamente el hecho a la autoridad judicial penal competente, sin perjuicio del cobro de los tributos adeudados al fisco.  El pago del impuesto defraudado por el imputado no lo libera de su responsabilidad penal.  ………………….</a:t>
            </a:r>
            <a:r>
              <a:rPr lang="es-GT" sz="2500" dirty="0" smtClean="0"/>
              <a:t>”</a:t>
            </a:r>
            <a:endParaRPr lang="es-GT" sz="2500" b="1" i="1" dirty="0"/>
          </a:p>
        </p:txBody>
      </p:sp>
      <p:sp>
        <p:nvSpPr>
          <p:cNvPr id="3" name="2 Título"/>
          <p:cNvSpPr>
            <a:spLocks noGrp="1"/>
          </p:cNvSpPr>
          <p:nvPr>
            <p:ph type="title"/>
          </p:nvPr>
        </p:nvSpPr>
        <p:spPr/>
        <p:txBody>
          <a:bodyPr>
            <a:normAutofit/>
          </a:bodyPr>
          <a:lstStyle/>
          <a:p>
            <a:pPr algn="ctr"/>
            <a:r>
              <a:rPr lang="es-GT" sz="4400" b="1" dirty="0" smtClean="0"/>
              <a:t>PRINCIPIO DE NO CONCURRENCIA DE SANCIONES TRIBUTARIAS</a:t>
            </a:r>
            <a:r>
              <a:rPr lang="es-GT" sz="4400" dirty="0" smtClean="0">
                <a:solidFill>
                  <a:schemeClr val="bg1"/>
                </a:solidFill>
              </a:rPr>
              <a:t>.</a:t>
            </a:r>
            <a:endParaRPr lang="es-GT" sz="4400" dirty="0">
              <a:solidFill>
                <a:schemeClr val="bg1"/>
              </a:solidFill>
            </a:endParaRPr>
          </a:p>
        </p:txBody>
      </p:sp>
    </p:spTree>
    <p:extLst>
      <p:ext uri="{BB962C8B-B14F-4D97-AF65-F5344CB8AC3E}">
        <p14:creationId xmlns:p14="http://schemas.microsoft.com/office/powerpoint/2010/main" val="32952437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89397" y="2189408"/>
            <a:ext cx="11217499" cy="3651834"/>
          </a:xfrm>
        </p:spPr>
        <p:txBody>
          <a:bodyPr>
            <a:normAutofit/>
          </a:bodyPr>
          <a:lstStyle/>
          <a:p>
            <a:pPr algn="just"/>
            <a:r>
              <a:rPr lang="es-GT" sz="3200" dirty="0" smtClean="0"/>
              <a:t>Mariano </a:t>
            </a:r>
            <a:r>
              <a:rPr lang="es-GT" sz="3200" dirty="0" err="1" smtClean="0"/>
              <a:t>Silvestroni</a:t>
            </a:r>
            <a:r>
              <a:rPr lang="es-GT" sz="3200" dirty="0" smtClean="0"/>
              <a:t> (Argentino) manifiesta: “</a:t>
            </a:r>
            <a:r>
              <a:rPr lang="es-GT" sz="3200" b="1" i="1" dirty="0" smtClean="0"/>
              <a:t>El Estado se hace dueño del derecho a sancionar penalmente y se transforma en único titular del IUS PUNIENDI. Existe, por tanto, una obligación estatal de castigar,, que es inexorable en los sistemas que consagran el principio de legalidad procesal, en virtud del cual la acción penal no es disponible a su titular y debe ser promovida en todos los casos y hasta las ultimas consecuencias</a:t>
            </a:r>
            <a:r>
              <a:rPr lang="es-GT" sz="3200" dirty="0" smtClean="0"/>
              <a:t>.” </a:t>
            </a:r>
            <a:endParaRPr lang="es-GT" sz="3200" dirty="0"/>
          </a:p>
        </p:txBody>
      </p:sp>
      <p:sp>
        <p:nvSpPr>
          <p:cNvPr id="3" name="2 Título"/>
          <p:cNvSpPr>
            <a:spLocks noGrp="1"/>
          </p:cNvSpPr>
          <p:nvPr>
            <p:ph type="title"/>
          </p:nvPr>
        </p:nvSpPr>
        <p:spPr/>
        <p:txBody>
          <a:bodyPr>
            <a:normAutofit/>
          </a:bodyPr>
          <a:lstStyle/>
          <a:p>
            <a:pPr algn="ctr"/>
            <a:r>
              <a:rPr lang="es-GT" sz="4400" b="1" dirty="0" smtClean="0"/>
              <a:t>PRINCIPIO DE COERCION PUNITIVA</a:t>
            </a:r>
            <a:r>
              <a:rPr lang="es-GT" sz="4400" dirty="0" smtClean="0">
                <a:solidFill>
                  <a:schemeClr val="bg1"/>
                </a:solidFill>
              </a:rPr>
              <a:t>.</a:t>
            </a:r>
            <a:endParaRPr lang="es-GT" sz="4400" dirty="0">
              <a:solidFill>
                <a:schemeClr val="bg1"/>
              </a:solidFill>
            </a:endParaRPr>
          </a:p>
        </p:txBody>
      </p:sp>
    </p:spTree>
    <p:extLst>
      <p:ext uri="{BB962C8B-B14F-4D97-AF65-F5344CB8AC3E}">
        <p14:creationId xmlns:p14="http://schemas.microsoft.com/office/powerpoint/2010/main" val="3652353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GT" b="1" dirty="0" smtClean="0"/>
              <a:t>PRINCIPIO DEL DEBIDO PROCESO</a:t>
            </a:r>
            <a:endParaRPr lang="es-GT" b="1" dirty="0"/>
          </a:p>
        </p:txBody>
      </p:sp>
      <p:sp>
        <p:nvSpPr>
          <p:cNvPr id="3" name="Marcador de contenido 2"/>
          <p:cNvSpPr>
            <a:spLocks noGrp="1"/>
          </p:cNvSpPr>
          <p:nvPr>
            <p:ph idx="1"/>
          </p:nvPr>
        </p:nvSpPr>
        <p:spPr>
          <a:xfrm>
            <a:off x="1097280" y="1737359"/>
            <a:ext cx="10058400" cy="4380105"/>
          </a:xfrm>
        </p:spPr>
        <p:txBody>
          <a:bodyPr>
            <a:noAutofit/>
          </a:bodyPr>
          <a:lstStyle/>
          <a:p>
            <a:pPr algn="just"/>
            <a:r>
              <a:rPr lang="es-GT" sz="2400" dirty="0" smtClean="0"/>
              <a:t>Sentencia 70/1999 URUGUAY.</a:t>
            </a:r>
          </a:p>
          <a:p>
            <a:pPr algn="just"/>
            <a:r>
              <a:rPr lang="es-GT" sz="2400" dirty="0" smtClean="0"/>
              <a:t>El debido derecho es el derecho que tiene toda persona de tener su día ante el Tribunal o ante el Juez.  En materia administrativa, es el derecho de todo administrado de que se dé vista de las actuaciones administrativas, de ser defendido por un Abogado, de que pueda formular sus descargos, de presentar y solicitar que se realicen pruebas.   En definitiva, que la Administración no pueda ni deba adoptar una resolución definitiva, sin que antes del particular o el funcionario inculpado puedan tener cabal conocimiento de las actuaciones administrativas, sin que puedan realizarse pesquisas secretas.  DE este principio, pues, se derivan los de publicidad y contradicción, lo que asegura una mayor participación del administrado en el procedimiento administrativo y en la formación de la voluntad administrativa. </a:t>
            </a:r>
            <a:endParaRPr lang="es-GT" sz="2400" dirty="0"/>
          </a:p>
        </p:txBody>
      </p:sp>
    </p:spTree>
    <p:extLst>
      <p:ext uri="{BB962C8B-B14F-4D97-AF65-F5344CB8AC3E}">
        <p14:creationId xmlns:p14="http://schemas.microsoft.com/office/powerpoint/2010/main" val="2285490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GT" b="1" dirty="0"/>
              <a:t>PRINCIPIO DEL DEBIDO PROCESO</a:t>
            </a:r>
            <a:endParaRPr lang="es-GT" dirty="0"/>
          </a:p>
        </p:txBody>
      </p:sp>
      <p:sp>
        <p:nvSpPr>
          <p:cNvPr id="3" name="Marcador de contenido 2"/>
          <p:cNvSpPr>
            <a:spLocks noGrp="1"/>
          </p:cNvSpPr>
          <p:nvPr>
            <p:ph idx="1"/>
          </p:nvPr>
        </p:nvSpPr>
        <p:spPr>
          <a:xfrm>
            <a:off x="515155" y="1737360"/>
            <a:ext cx="11230377" cy="4521772"/>
          </a:xfrm>
        </p:spPr>
        <p:txBody>
          <a:bodyPr>
            <a:normAutofit/>
          </a:bodyPr>
          <a:lstStyle/>
          <a:p>
            <a:pPr algn="just"/>
            <a:r>
              <a:rPr lang="es-GT" sz="2600" dirty="0" smtClean="0"/>
              <a:t>“</a:t>
            </a:r>
            <a:r>
              <a:rPr lang="es-GT" sz="2600" b="1" i="1" dirty="0" smtClean="0"/>
              <a:t>El derecho al debido proceso legal reconocido en la Constitución Política de la República permite a la persona, individual o jurídica, el acceso a los procedimientos de orden judicial o administrativo establecidos por la ley, por cuyo medio se le permita ejercer su libertad de acción, comparecer ante autoridad competente, seguir los procedimientos y etapas previstos, aportar y redargüir probanza, alegar intereses y, en su momento, obtener una resolución fundada en ley.  Asimismo, la posibilidad de impugnar lo resuelto y atenerse a la firmeza de las actuaciones.</a:t>
            </a:r>
            <a:r>
              <a:rPr lang="es-GT" sz="2600" dirty="0" smtClean="0"/>
              <a:t>”</a:t>
            </a:r>
          </a:p>
          <a:p>
            <a:pPr algn="just"/>
            <a:endParaRPr lang="es-GT" sz="2600" b="1" i="1" dirty="0"/>
          </a:p>
          <a:p>
            <a:pPr algn="just"/>
            <a:r>
              <a:rPr lang="es-GT" sz="2600" b="1" dirty="0" smtClean="0"/>
              <a:t>(Gaceta 94. Expedientes acumulados 1836-2009 y 1846-2009. Fecha de sentencia 18/11/2009.)</a:t>
            </a:r>
          </a:p>
          <a:p>
            <a:endParaRPr lang="es-GT" sz="2400" b="1" dirty="0"/>
          </a:p>
          <a:p>
            <a:endParaRPr lang="es-GT" dirty="0"/>
          </a:p>
        </p:txBody>
      </p:sp>
    </p:spTree>
    <p:extLst>
      <p:ext uri="{BB962C8B-B14F-4D97-AF65-F5344CB8AC3E}">
        <p14:creationId xmlns:p14="http://schemas.microsoft.com/office/powerpoint/2010/main" val="3502140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44699" y="1737360"/>
            <a:ext cx="11745532" cy="4547530"/>
          </a:xfrm>
        </p:spPr>
        <p:txBody>
          <a:bodyPr>
            <a:noAutofit/>
          </a:bodyPr>
          <a:lstStyle/>
          <a:p>
            <a:pPr marL="0" indent="0">
              <a:buNone/>
            </a:pPr>
            <a:r>
              <a:rPr lang="es-GT" sz="2400" dirty="0" smtClean="0"/>
              <a:t>1.- Que clase de potestad es la que se ejerce en el ámbito sancionatorio tributario?</a:t>
            </a:r>
          </a:p>
          <a:p>
            <a:pPr marL="0" indent="0">
              <a:buNone/>
            </a:pPr>
            <a:r>
              <a:rPr lang="es-GT" sz="2400" dirty="0" smtClean="0"/>
              <a:t>2.- Que clase de infracción administrativa es la resistencia a la acción fiscalizadora?</a:t>
            </a:r>
          </a:p>
          <a:p>
            <a:pPr marL="0" indent="0">
              <a:buNone/>
            </a:pPr>
            <a:r>
              <a:rPr lang="es-GT" sz="2400" dirty="0" smtClean="0"/>
              <a:t>3.- La sanción que se produce en la figura de la resistencia a la acción fiscalizadora  reconoce el principio de proporcionalidad?</a:t>
            </a:r>
          </a:p>
          <a:p>
            <a:pPr marL="0" indent="0">
              <a:buNone/>
            </a:pPr>
            <a:r>
              <a:rPr lang="es-GT" sz="2400" dirty="0" smtClean="0"/>
              <a:t>4.- Que procedimiento utilizará la Administración Tributaria?</a:t>
            </a:r>
          </a:p>
          <a:p>
            <a:pPr marL="0" indent="0">
              <a:buNone/>
            </a:pPr>
            <a:r>
              <a:rPr lang="es-GT" sz="2400" dirty="0" smtClean="0"/>
              <a:t>5.- Que procedimiento se utilizará para la efectiva probanza de los argumentos?</a:t>
            </a:r>
          </a:p>
          <a:p>
            <a:pPr marL="0" indent="0">
              <a:buNone/>
            </a:pPr>
            <a:r>
              <a:rPr lang="es-GT" sz="2400" dirty="0" smtClean="0"/>
              <a:t>6.- Es un procedimiento administrativo o penal la resistencia a la acción fiscalizadora?</a:t>
            </a:r>
          </a:p>
          <a:p>
            <a:pPr marL="0" indent="0">
              <a:buNone/>
            </a:pPr>
            <a:r>
              <a:rPr lang="es-GT" sz="2400" dirty="0" smtClean="0"/>
              <a:t>7.- Conoce  el Tribunal de lo Contencioso Administrativo  de la sanción que se genera por la figura de la resistencia a la acción fiscalizadora?</a:t>
            </a:r>
          </a:p>
          <a:p>
            <a:pPr marL="0" indent="0">
              <a:buNone/>
            </a:pPr>
            <a:r>
              <a:rPr lang="es-GT" sz="2400" dirty="0" smtClean="0"/>
              <a:t>8.- La Bancarización en materia tributaria es una figura sancionatoria?</a:t>
            </a:r>
            <a:endParaRPr lang="es-GT" sz="2400" dirty="0"/>
          </a:p>
        </p:txBody>
      </p:sp>
      <p:sp>
        <p:nvSpPr>
          <p:cNvPr id="3" name="2 Título"/>
          <p:cNvSpPr>
            <a:spLocks noGrp="1"/>
          </p:cNvSpPr>
          <p:nvPr>
            <p:ph type="title"/>
          </p:nvPr>
        </p:nvSpPr>
        <p:spPr>
          <a:xfrm>
            <a:off x="1097280" y="463638"/>
            <a:ext cx="10058400" cy="901523"/>
          </a:xfrm>
        </p:spPr>
        <p:txBody>
          <a:bodyPr/>
          <a:lstStyle/>
          <a:p>
            <a:pPr algn="ctr"/>
            <a:r>
              <a:rPr lang="es-GT" sz="4400" b="1" u="sng" dirty="0" smtClean="0"/>
              <a:t>PREGUNTAS:</a:t>
            </a:r>
            <a:endParaRPr lang="es-GT" sz="4400" b="1" u="sng" dirty="0"/>
          </a:p>
        </p:txBody>
      </p:sp>
    </p:spTree>
    <p:extLst>
      <p:ext uri="{BB962C8B-B14F-4D97-AF65-F5344CB8AC3E}">
        <p14:creationId xmlns:p14="http://schemas.microsoft.com/office/powerpoint/2010/main" val="1961748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39702" y="1893194"/>
            <a:ext cx="10573555" cy="4297872"/>
          </a:xfrm>
        </p:spPr>
        <p:txBody>
          <a:bodyPr>
            <a:normAutofit/>
          </a:bodyPr>
          <a:lstStyle/>
          <a:p>
            <a:pPr algn="just"/>
            <a:r>
              <a:rPr lang="es-GT" dirty="0" smtClean="0"/>
              <a:t>De conformidad con el articulo 203 de la Constitución Política se establece lo siguiente:</a:t>
            </a:r>
          </a:p>
          <a:p>
            <a:pPr algn="just"/>
            <a:r>
              <a:rPr lang="es-GT" b="1" i="1" dirty="0" smtClean="0"/>
              <a:t>La justicia se </a:t>
            </a:r>
            <a:r>
              <a:rPr lang="es-GT" b="1" i="1" dirty="0"/>
              <a:t>imparte de conformidad con la Constitución y las leyes de la República. Corresponde </a:t>
            </a:r>
            <a:r>
              <a:rPr lang="es-GT" b="1" i="1" dirty="0" smtClean="0"/>
              <a:t>a los </a:t>
            </a:r>
            <a:r>
              <a:rPr lang="es-GT" b="1" i="1" dirty="0"/>
              <a:t>tribunales de justicia la potestad de juzgar y promover la ejecución de lo juzgado. </a:t>
            </a:r>
            <a:r>
              <a:rPr lang="es-GT" b="1" i="1" dirty="0" smtClean="0"/>
              <a:t>Los otros </a:t>
            </a:r>
            <a:r>
              <a:rPr lang="es-GT" b="1" i="1" dirty="0"/>
              <a:t>organismos del Estado deberán prestar a los tribunales el auxilio que requieran </a:t>
            </a:r>
            <a:r>
              <a:rPr lang="es-GT" b="1" i="1" dirty="0" smtClean="0"/>
              <a:t>para el </a:t>
            </a:r>
            <a:r>
              <a:rPr lang="es-GT" b="1" i="1" dirty="0"/>
              <a:t>cumplimiento de sus resoluciones.</a:t>
            </a:r>
          </a:p>
          <a:p>
            <a:pPr algn="just"/>
            <a:r>
              <a:rPr lang="es-GT" b="1" i="1" dirty="0"/>
              <a:t>Los magistrados y jueces son independientes en el ejercicio de sus funciones </a:t>
            </a:r>
            <a:r>
              <a:rPr lang="es-GT" b="1" i="1" dirty="0" smtClean="0"/>
              <a:t>y únicamente </a:t>
            </a:r>
            <a:r>
              <a:rPr lang="es-GT" b="1" i="1" dirty="0"/>
              <a:t>están sujetos a la Constitución de la República y a las leyes. A </a:t>
            </a:r>
            <a:r>
              <a:rPr lang="es-GT" b="1" i="1" dirty="0" smtClean="0"/>
              <a:t>quienes atentaren </a:t>
            </a:r>
            <a:r>
              <a:rPr lang="es-GT" b="1" i="1" dirty="0"/>
              <a:t>contra la independencia del Organismo Judicial, además de imponérseles </a:t>
            </a:r>
            <a:r>
              <a:rPr lang="es-GT" b="1" i="1" dirty="0" smtClean="0"/>
              <a:t>las penas </a:t>
            </a:r>
            <a:r>
              <a:rPr lang="es-GT" b="1" i="1" dirty="0"/>
              <a:t>fijadas por el Código Penal, se les inhabilitará para ejercer cualquier cargo público.</a:t>
            </a:r>
          </a:p>
          <a:p>
            <a:pPr algn="just"/>
            <a:r>
              <a:rPr lang="es-GT" b="1" i="1" dirty="0"/>
              <a:t>La función jurisdiccional se ejerce, con exclusividad absoluta, por la Corte </a:t>
            </a:r>
            <a:r>
              <a:rPr lang="es-GT" b="1" i="1" dirty="0" smtClean="0"/>
              <a:t>Suprema de </a:t>
            </a:r>
            <a:r>
              <a:rPr lang="es-GT" b="1" i="1" dirty="0"/>
              <a:t>Justicia y por los demás tribunales que la ley establezca.</a:t>
            </a:r>
          </a:p>
          <a:p>
            <a:pPr algn="just"/>
            <a:r>
              <a:rPr lang="es-GT" b="1" i="1" dirty="0"/>
              <a:t>Ninguna otra autoridad podrá intervenir en la administración de justicia.</a:t>
            </a:r>
          </a:p>
        </p:txBody>
      </p:sp>
      <p:sp>
        <p:nvSpPr>
          <p:cNvPr id="3" name="2 Título"/>
          <p:cNvSpPr>
            <a:spLocks noGrp="1"/>
          </p:cNvSpPr>
          <p:nvPr>
            <p:ph type="title"/>
          </p:nvPr>
        </p:nvSpPr>
        <p:spPr/>
        <p:txBody>
          <a:bodyPr>
            <a:normAutofit/>
          </a:bodyPr>
          <a:lstStyle/>
          <a:p>
            <a:pPr algn="ctr"/>
            <a:r>
              <a:rPr lang="es-GT" sz="4400" b="1" dirty="0" smtClean="0"/>
              <a:t>POTESTAD SANCIONADORA JUDICIAL</a:t>
            </a:r>
            <a:endParaRPr lang="es-GT" b="1" dirty="0"/>
          </a:p>
        </p:txBody>
      </p:sp>
    </p:spTree>
    <p:extLst>
      <p:ext uri="{BB962C8B-B14F-4D97-AF65-F5344CB8AC3E}">
        <p14:creationId xmlns:p14="http://schemas.microsoft.com/office/powerpoint/2010/main" val="2266609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5763" y="1845734"/>
            <a:ext cx="10496282" cy="4023360"/>
          </a:xfrm>
        </p:spPr>
        <p:txBody>
          <a:bodyPr>
            <a:normAutofit/>
          </a:bodyPr>
          <a:lstStyle/>
          <a:p>
            <a:r>
              <a:rPr lang="es-GT" sz="2800" dirty="0" smtClean="0"/>
              <a:t>La Corte de Constitucional se ha manifestado de la siguiente forma:</a:t>
            </a:r>
          </a:p>
          <a:p>
            <a:pPr algn="just"/>
            <a:r>
              <a:rPr lang="es-GT" sz="2800" dirty="0" smtClean="0"/>
              <a:t>“</a:t>
            </a:r>
            <a:r>
              <a:rPr lang="es-GT" sz="2800" b="1" i="1" dirty="0"/>
              <a:t>la potestad de juzgar y ejecutar lo juzgado corresponde </a:t>
            </a:r>
            <a:r>
              <a:rPr lang="es-GT" sz="2800" b="1" i="1" dirty="0" smtClean="0"/>
              <a:t>con exclusividad </a:t>
            </a:r>
            <a:r>
              <a:rPr lang="es-GT" sz="2800" b="1" i="1" dirty="0"/>
              <a:t>e independencia a los tribunales de justicia, </a:t>
            </a:r>
            <a:r>
              <a:rPr lang="es-GT" sz="2800" b="1" i="1" dirty="0" smtClean="0"/>
              <a:t>circunstancia que </a:t>
            </a:r>
            <a:r>
              <a:rPr lang="es-GT" sz="2800" b="1" i="1" dirty="0"/>
              <a:t>no permite que el amparo pueda constituirse en una </a:t>
            </a:r>
            <a:r>
              <a:rPr lang="es-GT" sz="2800" b="1" i="1" dirty="0" smtClean="0"/>
              <a:t>instancia revisora </a:t>
            </a:r>
            <a:r>
              <a:rPr lang="es-GT" sz="2800" b="1" i="1" dirty="0"/>
              <a:t>de lo resuelto porque en el amparo se enjuicia el acto reclamado</a:t>
            </a:r>
            <a:r>
              <a:rPr lang="es-GT" sz="2800" b="1" i="1" dirty="0" smtClean="0"/>
              <a:t>, pero </a:t>
            </a:r>
            <a:r>
              <a:rPr lang="es-GT" sz="2800" b="1" i="1" dirty="0"/>
              <a:t>no se puede entrar a resolver sobre las proposiciones de fondo, </a:t>
            </a:r>
            <a:r>
              <a:rPr lang="es-GT" sz="2800" b="1" i="1" dirty="0" smtClean="0"/>
              <a:t>ya que </a:t>
            </a:r>
            <a:r>
              <a:rPr lang="es-GT" sz="2800" b="1" i="1" dirty="0"/>
              <a:t>es a la jurisdicción ordinaria a quien corresponde valorarlas </a:t>
            </a:r>
            <a:r>
              <a:rPr lang="es-GT" sz="2800" b="1" i="1" dirty="0" smtClean="0"/>
              <a:t>o estimarlas</a:t>
            </a:r>
            <a:r>
              <a:rPr lang="es-GT" sz="2800" b="1" i="1" dirty="0"/>
              <a:t>...” Gaceta No. 60, expediente No. 685-00, página No. 554</a:t>
            </a:r>
            <a:r>
              <a:rPr lang="es-GT" sz="2800" b="1" i="1" dirty="0" smtClean="0"/>
              <a:t>, sentencia</a:t>
            </a:r>
            <a:r>
              <a:rPr lang="es-GT" sz="2800" b="1" i="1" dirty="0"/>
              <a:t>: 04-04-01</a:t>
            </a:r>
            <a:r>
              <a:rPr lang="es-GT" sz="2800" i="1" dirty="0" smtClean="0">
                <a:solidFill>
                  <a:schemeClr val="bg1"/>
                </a:solidFill>
              </a:rPr>
              <a:t>.</a:t>
            </a:r>
            <a:r>
              <a:rPr lang="es-GT" sz="2800" i="1" dirty="0" smtClean="0"/>
              <a:t>”</a:t>
            </a:r>
            <a:endParaRPr lang="es-GT" sz="2800" dirty="0">
              <a:solidFill>
                <a:schemeClr val="bg1"/>
              </a:solidFill>
            </a:endParaRPr>
          </a:p>
        </p:txBody>
      </p:sp>
      <p:sp>
        <p:nvSpPr>
          <p:cNvPr id="3" name="2 Título"/>
          <p:cNvSpPr>
            <a:spLocks noGrp="1"/>
          </p:cNvSpPr>
          <p:nvPr>
            <p:ph type="title"/>
          </p:nvPr>
        </p:nvSpPr>
        <p:spPr/>
        <p:txBody>
          <a:bodyPr>
            <a:normAutofit/>
          </a:bodyPr>
          <a:lstStyle/>
          <a:p>
            <a:pPr algn="ctr"/>
            <a:r>
              <a:rPr lang="es-GT" sz="4400" b="1" dirty="0" smtClean="0"/>
              <a:t>POTESTAD SANCIONADORA JUDICIAL</a:t>
            </a:r>
            <a:endParaRPr lang="es-GT" b="1" dirty="0"/>
          </a:p>
        </p:txBody>
      </p:sp>
    </p:spTree>
    <p:extLst>
      <p:ext uri="{BB962C8B-B14F-4D97-AF65-F5344CB8AC3E}">
        <p14:creationId xmlns:p14="http://schemas.microsoft.com/office/powerpoint/2010/main" val="3373294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27279" y="1944710"/>
            <a:ext cx="10496282" cy="3814646"/>
          </a:xfrm>
        </p:spPr>
        <p:txBody>
          <a:bodyPr>
            <a:normAutofit/>
          </a:bodyPr>
          <a:lstStyle/>
          <a:p>
            <a:pPr algn="just"/>
            <a:r>
              <a:rPr lang="es-GT" sz="3200" dirty="0" smtClean="0"/>
              <a:t>1.- La </a:t>
            </a:r>
            <a:r>
              <a:rPr lang="es-GT" sz="3200" dirty="0" smtClean="0"/>
              <a:t>potestad sancionadora de infracciones tributarias en materia administrativa, corresponde por ley (Código Tributario) a la Administración Tributaria. </a:t>
            </a:r>
          </a:p>
          <a:p>
            <a:pPr algn="just"/>
            <a:endParaRPr lang="es-GT" sz="3200" dirty="0"/>
          </a:p>
          <a:p>
            <a:pPr algn="just"/>
            <a:r>
              <a:rPr lang="es-GT" sz="3200" dirty="0" smtClean="0"/>
              <a:t>2.- La </a:t>
            </a:r>
            <a:r>
              <a:rPr lang="es-GT" sz="3200" dirty="0" smtClean="0"/>
              <a:t>potestad de juzgar y ejecutar lo juzgado corresponde por mandato constitucional a la Corte Suprema de Justicia y los  demás Tribunales que la ley establezca.</a:t>
            </a:r>
            <a:endParaRPr lang="es-GT" sz="3200" dirty="0"/>
          </a:p>
        </p:txBody>
      </p:sp>
      <p:sp>
        <p:nvSpPr>
          <p:cNvPr id="3" name="2 Título"/>
          <p:cNvSpPr>
            <a:spLocks noGrp="1"/>
          </p:cNvSpPr>
          <p:nvPr>
            <p:ph type="title"/>
          </p:nvPr>
        </p:nvSpPr>
        <p:spPr/>
        <p:txBody>
          <a:bodyPr/>
          <a:lstStyle/>
          <a:p>
            <a:pPr algn="ctr"/>
            <a:r>
              <a:rPr lang="es-GT" sz="4400" b="1" dirty="0" smtClean="0"/>
              <a:t>DELIMITACION DE POTESTADES</a:t>
            </a:r>
            <a:endParaRPr lang="es-GT" sz="4400" b="1" dirty="0"/>
          </a:p>
        </p:txBody>
      </p:sp>
    </p:spTree>
    <p:extLst>
      <p:ext uri="{BB962C8B-B14F-4D97-AF65-F5344CB8AC3E}">
        <p14:creationId xmlns:p14="http://schemas.microsoft.com/office/powerpoint/2010/main" val="749968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3639" y="1845734"/>
            <a:ext cx="11346288" cy="4023360"/>
          </a:xfrm>
        </p:spPr>
        <p:txBody>
          <a:bodyPr>
            <a:normAutofit/>
          </a:bodyPr>
          <a:lstStyle/>
          <a:p>
            <a:pPr algn="just"/>
            <a:r>
              <a:rPr lang="es-GT" sz="2800" dirty="0" smtClean="0"/>
              <a:t>Estas dos formas, refiere el Doctor </a:t>
            </a:r>
            <a:r>
              <a:rPr lang="es-GT" sz="2800" dirty="0" err="1" smtClean="0"/>
              <a:t>Casellas</a:t>
            </a:r>
            <a:r>
              <a:rPr lang="es-GT" sz="2800" dirty="0" smtClean="0"/>
              <a:t> citando una sentencia de la Corte de Constitucionalidad de la siguiente forma: “</a:t>
            </a:r>
            <a:r>
              <a:rPr lang="es-GT" sz="2800" b="1" i="1" dirty="0" smtClean="0"/>
              <a:t>La existencia de sanciones es inseparable de la existencia del Derecho.  </a:t>
            </a:r>
            <a:r>
              <a:rPr lang="es-GT" sz="3200" b="1" i="1" u="sng" dirty="0" smtClean="0"/>
              <a:t>El ilícito administrativo, corresponde calificarlo y sancionarlo a la Administración Pública</a:t>
            </a:r>
            <a:r>
              <a:rPr lang="es-GT" sz="2800" b="1" i="1" dirty="0" smtClean="0"/>
              <a:t> y el ilícito penal corresponde juzgarlo y ejecutarlo a los Tribunales de la República.   La Constitución hace derivar esta doctrina de la separación de poderes entre los distintos organismos, sin estimar necesaria una disposición expresa….(Sentencia de 5 de agosto de 1987, dictada en el expediente 44-87</a:t>
            </a:r>
            <a:r>
              <a:rPr lang="es-GT" sz="2800" dirty="0" smtClean="0">
                <a:solidFill>
                  <a:schemeClr val="bg1"/>
                </a:solidFill>
              </a:rPr>
              <a:t>)</a:t>
            </a:r>
            <a:r>
              <a:rPr lang="es-GT" sz="2800" dirty="0" smtClean="0"/>
              <a:t>”</a:t>
            </a:r>
            <a:endParaRPr lang="es-GT" sz="2800" dirty="0"/>
          </a:p>
        </p:txBody>
      </p:sp>
      <p:sp>
        <p:nvSpPr>
          <p:cNvPr id="3" name="2 Título"/>
          <p:cNvSpPr>
            <a:spLocks noGrp="1"/>
          </p:cNvSpPr>
          <p:nvPr>
            <p:ph type="title"/>
          </p:nvPr>
        </p:nvSpPr>
        <p:spPr/>
        <p:txBody>
          <a:bodyPr/>
          <a:lstStyle/>
          <a:p>
            <a:r>
              <a:rPr lang="es-GT" dirty="0" smtClean="0">
                <a:solidFill>
                  <a:schemeClr val="bg1"/>
                </a:solidFill>
              </a:rPr>
              <a:t>DELIMITACION.</a:t>
            </a:r>
            <a:endParaRPr lang="es-GT" dirty="0">
              <a:solidFill>
                <a:schemeClr val="bg1"/>
              </a:solidFill>
            </a:endParaRPr>
          </a:p>
        </p:txBody>
      </p:sp>
    </p:spTree>
    <p:extLst>
      <p:ext uri="{BB962C8B-B14F-4D97-AF65-F5344CB8AC3E}">
        <p14:creationId xmlns:p14="http://schemas.microsoft.com/office/powerpoint/2010/main" val="14559837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5003" y="1764407"/>
            <a:ext cx="11333408" cy="4443210"/>
          </a:xfrm>
        </p:spPr>
        <p:txBody>
          <a:bodyPr>
            <a:noAutofit/>
          </a:bodyPr>
          <a:lstStyle/>
          <a:p>
            <a:pPr algn="just"/>
            <a:r>
              <a:rPr lang="es-GT" sz="2600" dirty="0" smtClean="0"/>
              <a:t>De conformidad con el articulo 221 de la Constitución Política de la República de Guatemala, determina: “</a:t>
            </a:r>
            <a:r>
              <a:rPr lang="es-GT" sz="2600" b="1" i="1" dirty="0"/>
              <a:t>Su función es de </a:t>
            </a:r>
            <a:r>
              <a:rPr lang="es-GT" sz="2600" b="1" i="1" dirty="0" smtClean="0"/>
              <a:t>contralor de </a:t>
            </a:r>
            <a:r>
              <a:rPr lang="es-GT" sz="2600" b="1" i="1" dirty="0"/>
              <a:t>la juridicidad de la administración pública y tiene atribuciones para conocer en caso </a:t>
            </a:r>
            <a:r>
              <a:rPr lang="es-GT" sz="2600" b="1" i="1" dirty="0" smtClean="0"/>
              <a:t>de contienda </a:t>
            </a:r>
            <a:r>
              <a:rPr lang="es-GT" sz="2600" b="1" i="1" dirty="0"/>
              <a:t>por actos o resoluciones de la administración y de las </a:t>
            </a:r>
            <a:r>
              <a:rPr lang="es-GT" sz="2600" b="1" i="1" dirty="0" smtClean="0"/>
              <a:t>entidades descentralizadas </a:t>
            </a:r>
            <a:r>
              <a:rPr lang="es-GT" sz="2600" b="1" i="1" dirty="0"/>
              <a:t>y autónomas del Estado, así como en los casos de </a:t>
            </a:r>
            <a:r>
              <a:rPr lang="es-GT" sz="2600" b="1" i="1" dirty="0" smtClean="0"/>
              <a:t>controversias derivadas </a:t>
            </a:r>
            <a:r>
              <a:rPr lang="es-GT" sz="2600" b="1" i="1" dirty="0"/>
              <a:t>de contratos y concesiones administrativas</a:t>
            </a:r>
            <a:r>
              <a:rPr lang="es-GT" sz="2600" b="1" i="1" dirty="0" smtClean="0"/>
              <a:t>.   Para </a:t>
            </a:r>
            <a:r>
              <a:rPr lang="es-GT" sz="2600" b="1" i="1" dirty="0"/>
              <a:t>ocurrir a este Tribunal, no será necesario ningún pago o caución previa. </a:t>
            </a:r>
            <a:r>
              <a:rPr lang="es-GT" sz="2600" b="1" i="1" dirty="0" smtClean="0"/>
              <a:t>Sin embargo</a:t>
            </a:r>
            <a:r>
              <a:rPr lang="es-GT" sz="2600" b="1" i="1" dirty="0"/>
              <a:t>, la ley podrá establecer determinadas situaciones en las que el recurrente </a:t>
            </a:r>
            <a:r>
              <a:rPr lang="es-GT" sz="2600" b="1" i="1" dirty="0" smtClean="0"/>
              <a:t>tenga que </a:t>
            </a:r>
            <a:r>
              <a:rPr lang="es-GT" sz="2600" b="1" i="1" dirty="0"/>
              <a:t>pagar intereses a la tasa corriente sobre los impuestos que haya discutido </a:t>
            </a:r>
            <a:r>
              <a:rPr lang="es-GT" sz="2600" b="1" i="1" dirty="0" smtClean="0"/>
              <a:t>o impugnado </a:t>
            </a:r>
            <a:r>
              <a:rPr lang="es-GT" sz="2600" b="1" i="1" dirty="0"/>
              <a:t>y cuyo pago al Fisco se demoró en virtud del recurso</a:t>
            </a:r>
            <a:r>
              <a:rPr lang="es-GT" sz="2600" b="1" i="1" dirty="0" smtClean="0"/>
              <a:t>. </a:t>
            </a:r>
            <a:r>
              <a:rPr lang="es-GT" sz="2600" b="1" i="1" dirty="0"/>
              <a:t>Contra las resoluciones y autos que pongan fin al proceso, puede interponerse </a:t>
            </a:r>
            <a:r>
              <a:rPr lang="es-GT" sz="2600" b="1" i="1" dirty="0" smtClean="0"/>
              <a:t>el recurso </a:t>
            </a:r>
            <a:r>
              <a:rPr lang="es-GT" sz="2600" b="1" i="1" dirty="0"/>
              <a:t>de casación</a:t>
            </a:r>
            <a:r>
              <a:rPr lang="es-GT" sz="2600" dirty="0" smtClean="0">
                <a:solidFill>
                  <a:schemeClr val="bg1"/>
                </a:solidFill>
              </a:rPr>
              <a:t>.</a:t>
            </a:r>
            <a:r>
              <a:rPr lang="es-GT" sz="2600" dirty="0" smtClean="0"/>
              <a:t>”</a:t>
            </a:r>
            <a:endParaRPr lang="es-GT" sz="2600" dirty="0"/>
          </a:p>
        </p:txBody>
      </p:sp>
      <p:sp>
        <p:nvSpPr>
          <p:cNvPr id="3" name="2 Título"/>
          <p:cNvSpPr>
            <a:spLocks noGrp="1"/>
          </p:cNvSpPr>
          <p:nvPr>
            <p:ph type="title"/>
          </p:nvPr>
        </p:nvSpPr>
        <p:spPr/>
        <p:txBody>
          <a:bodyPr>
            <a:normAutofit/>
          </a:bodyPr>
          <a:lstStyle/>
          <a:p>
            <a:pPr algn="ctr"/>
            <a:r>
              <a:rPr lang="es-GT" sz="4400" b="1" dirty="0" smtClean="0"/>
              <a:t>CONTROL JUDICIAL DE LOS ACTOS ADMINISTRATIVOS</a:t>
            </a:r>
            <a:endParaRPr lang="es-GT" b="1" dirty="0"/>
          </a:p>
        </p:txBody>
      </p:sp>
    </p:spTree>
    <p:extLst>
      <p:ext uri="{BB962C8B-B14F-4D97-AF65-F5344CB8AC3E}">
        <p14:creationId xmlns:p14="http://schemas.microsoft.com/office/powerpoint/2010/main" val="1680519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47730" y="1845734"/>
            <a:ext cx="11384924" cy="4023360"/>
          </a:xfrm>
        </p:spPr>
        <p:txBody>
          <a:bodyPr>
            <a:normAutofit/>
          </a:bodyPr>
          <a:lstStyle/>
          <a:p>
            <a:pPr algn="just"/>
            <a:r>
              <a:rPr lang="es-MX" sz="2800" dirty="0"/>
              <a:t>Es necesario analizar en primer lugar las connotaciones constitucionales con respecto al Tribunal de lo Contencioso Administrativo, el cual se convierte en un contralor de la juridicidad de la administración pública; en ese sentido, se considera  necesario llamar la atención en el término juridicidad, entendiendo dicho concepto como el “</a:t>
            </a:r>
            <a:r>
              <a:rPr lang="es-ES" sz="2800" b="1" i="1" dirty="0"/>
              <a:t>actuar dentro del orden jurídico para satisfacer el interés público, que no es lo mismo que aplicar automática o ciegamente el contenido de la norma, por cuanto debe tenerse presente el ordenamiento </a:t>
            </a:r>
            <a:r>
              <a:rPr lang="es-ES" sz="2800" b="1" i="1" dirty="0" smtClean="0"/>
              <a:t>entero </a:t>
            </a:r>
            <a:r>
              <a:rPr lang="es-ES" sz="2800" b="1" i="1" dirty="0"/>
              <a:t>en el cual se inserta y adquiere su verdadero sentido</a:t>
            </a:r>
            <a:r>
              <a:rPr lang="es-ES" sz="2800" i="1" dirty="0"/>
              <a:t>”</a:t>
            </a:r>
            <a:r>
              <a:rPr lang="es-ES" sz="2800" dirty="0"/>
              <a:t>.</a:t>
            </a:r>
            <a:endParaRPr lang="es-GT" sz="2800" dirty="0"/>
          </a:p>
        </p:txBody>
      </p:sp>
      <p:sp>
        <p:nvSpPr>
          <p:cNvPr id="3" name="2 Título"/>
          <p:cNvSpPr>
            <a:spLocks noGrp="1"/>
          </p:cNvSpPr>
          <p:nvPr>
            <p:ph type="title"/>
          </p:nvPr>
        </p:nvSpPr>
        <p:spPr/>
        <p:txBody>
          <a:bodyPr/>
          <a:lstStyle/>
          <a:p>
            <a:endParaRPr lang="es-GT" dirty="0"/>
          </a:p>
        </p:txBody>
      </p:sp>
    </p:spTree>
    <p:extLst>
      <p:ext uri="{BB962C8B-B14F-4D97-AF65-F5344CB8AC3E}">
        <p14:creationId xmlns:p14="http://schemas.microsoft.com/office/powerpoint/2010/main" val="2073484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5003" y="1845734"/>
            <a:ext cx="11475076" cy="4023360"/>
          </a:xfrm>
        </p:spPr>
        <p:txBody>
          <a:bodyPr>
            <a:normAutofit/>
          </a:bodyPr>
          <a:lstStyle/>
          <a:p>
            <a:pPr algn="just"/>
            <a:r>
              <a:rPr lang="es-ES" sz="2800" dirty="0"/>
              <a:t>De igual forma el Doctor Eduardo Mayora Alvarado sostiene que de los distintos fallos de la Corte de Constitucionalidad pueden “</a:t>
            </a:r>
            <a:r>
              <a:rPr lang="es-ES" sz="2800" b="1" i="1" dirty="0"/>
              <a:t>extraerse dos ideas básicas: una, que la función de control de la juridicidad de los actos de la administración significa ajustar a derechos dichos actos, y otra, que al hacerlo, el Tribunal de lo Contencioso Administrativo debe tener en cuenta los derechos y obligaciones de ambas partes, dando a cada quien lo que por derecho de corresponde.</a:t>
            </a:r>
            <a:r>
              <a:rPr lang="es-ES" sz="2800" dirty="0"/>
              <a:t>”</a:t>
            </a:r>
            <a:r>
              <a:rPr lang="es-GT" sz="2800" dirty="0"/>
              <a:t> </a:t>
            </a:r>
            <a:r>
              <a:rPr lang="es-ES" sz="2800" dirty="0" smtClean="0"/>
              <a:t>El </a:t>
            </a:r>
            <a:r>
              <a:rPr lang="es-ES" sz="2800" dirty="0"/>
              <a:t>Imperio del Derecho y el Contencioso Administrativo en el Derecho Guatemalteco y </a:t>
            </a:r>
            <a:r>
              <a:rPr lang="es-ES" sz="2800" dirty="0" smtClean="0"/>
              <a:t>Comparado.</a:t>
            </a:r>
            <a:endParaRPr lang="es-GT" sz="2800" dirty="0"/>
          </a:p>
          <a:p>
            <a:pPr algn="just"/>
            <a:endParaRPr lang="es-GT" dirty="0"/>
          </a:p>
        </p:txBody>
      </p:sp>
      <p:sp>
        <p:nvSpPr>
          <p:cNvPr id="3" name="2 Título"/>
          <p:cNvSpPr>
            <a:spLocks noGrp="1"/>
          </p:cNvSpPr>
          <p:nvPr>
            <p:ph type="title"/>
          </p:nvPr>
        </p:nvSpPr>
        <p:spPr/>
        <p:txBody>
          <a:bodyPr/>
          <a:lstStyle/>
          <a:p>
            <a:endParaRPr lang="es-GT"/>
          </a:p>
        </p:txBody>
      </p:sp>
    </p:spTree>
    <p:extLst>
      <p:ext uri="{BB962C8B-B14F-4D97-AF65-F5344CB8AC3E}">
        <p14:creationId xmlns:p14="http://schemas.microsoft.com/office/powerpoint/2010/main" val="4229990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3639" y="1845734"/>
            <a:ext cx="11423561" cy="4023360"/>
          </a:xfrm>
        </p:spPr>
        <p:txBody>
          <a:bodyPr>
            <a:normAutofit/>
          </a:bodyPr>
          <a:lstStyle/>
          <a:p>
            <a:pPr algn="just"/>
            <a:r>
              <a:rPr lang="es-ES" sz="2600" dirty="0"/>
              <a:t>Así mismo sostiene que el pronunciamiento de la Corte de Constitucionalidad “</a:t>
            </a:r>
            <a:r>
              <a:rPr lang="es-ES" sz="2600" b="1" i="1" dirty="0"/>
              <a:t>amplia los alcances de la función de contralor de juridicidad que la Constitución Política de la República le atribuye al Tribunal de lo Contencioso Administrativo a lo que nosotros consideramos un “control integral” de la legalidad del acto y no sólo, como lo entendía el Tribunal de lo Contencioso Administrativo en la sentencia examinada, a un “control formal” del mismo. La importancia que reviste es tanto teórica como práctica:  le da al artículo 221 de la Constitución Política de la República alcances más acordes con el ideal del imperio del derecho y le proporciona a los administrados la posibilidad efectiva de discutir ante la justicia, integralmente, la juridicidad de los actos realizados por la Administración.</a:t>
            </a:r>
            <a:r>
              <a:rPr lang="es-ES" sz="2600" dirty="0"/>
              <a:t>”</a:t>
            </a:r>
            <a:endParaRPr lang="es-GT" sz="2600" dirty="0"/>
          </a:p>
        </p:txBody>
      </p:sp>
      <p:sp>
        <p:nvSpPr>
          <p:cNvPr id="3" name="2 Título"/>
          <p:cNvSpPr>
            <a:spLocks noGrp="1"/>
          </p:cNvSpPr>
          <p:nvPr>
            <p:ph type="title"/>
          </p:nvPr>
        </p:nvSpPr>
        <p:spPr/>
        <p:txBody>
          <a:bodyPr/>
          <a:lstStyle/>
          <a:p>
            <a:endParaRPr lang="es-GT"/>
          </a:p>
        </p:txBody>
      </p:sp>
    </p:spTree>
    <p:extLst>
      <p:ext uri="{BB962C8B-B14F-4D97-AF65-F5344CB8AC3E}">
        <p14:creationId xmlns:p14="http://schemas.microsoft.com/office/powerpoint/2010/main" val="2478093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37881" y="1845734"/>
            <a:ext cx="11230377" cy="4323246"/>
          </a:xfrm>
        </p:spPr>
        <p:txBody>
          <a:bodyPr>
            <a:normAutofit/>
          </a:bodyPr>
          <a:lstStyle/>
          <a:p>
            <a:pPr algn="just"/>
            <a:r>
              <a:rPr lang="es-ES" sz="3200" dirty="0"/>
              <a:t>Por lo anterior, algunos autores sostienen que el concepto de la juridicidad es, desde el punto de vista del análisis de los actos administrativos, y la teoría moderna, uno de los elementos importantes que permite el conocimiento de </a:t>
            </a:r>
            <a:r>
              <a:rPr lang="es-ES" sz="3600" b="1" u="sng" dirty="0"/>
              <a:t>la legalidad, conjugado con los principios generales del derecho</a:t>
            </a:r>
            <a:r>
              <a:rPr lang="es-ES" sz="3200" dirty="0"/>
              <a:t>, para que efectivamente prevalezca la resolución del conflicto, bajo el imperio del derecho, que lleva a la concreción del fin principal de éste, que es la justicia. </a:t>
            </a:r>
            <a:endParaRPr lang="es-GT" sz="3200" dirty="0"/>
          </a:p>
        </p:txBody>
      </p:sp>
      <p:sp>
        <p:nvSpPr>
          <p:cNvPr id="3" name="2 Título"/>
          <p:cNvSpPr>
            <a:spLocks noGrp="1"/>
          </p:cNvSpPr>
          <p:nvPr>
            <p:ph type="title"/>
          </p:nvPr>
        </p:nvSpPr>
        <p:spPr/>
        <p:txBody>
          <a:bodyPr/>
          <a:lstStyle/>
          <a:p>
            <a:endParaRPr lang="es-GT" dirty="0"/>
          </a:p>
        </p:txBody>
      </p:sp>
    </p:spTree>
    <p:extLst>
      <p:ext uri="{BB962C8B-B14F-4D97-AF65-F5344CB8AC3E}">
        <p14:creationId xmlns:p14="http://schemas.microsoft.com/office/powerpoint/2010/main" val="3789639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70456" y="1764405"/>
            <a:ext cx="11475076" cy="4468969"/>
          </a:xfrm>
        </p:spPr>
        <p:txBody>
          <a:bodyPr>
            <a:noAutofit/>
          </a:bodyPr>
          <a:lstStyle/>
          <a:p>
            <a:pPr lvl="0" algn="just"/>
            <a:r>
              <a:rPr lang="es-ES" sz="2800" b="1" i="1" u="sng" dirty="0" smtClean="0"/>
              <a:t>QUE HAYA CAUSADO ESTADO.</a:t>
            </a:r>
            <a:r>
              <a:rPr lang="es-ES" sz="2800" b="1" i="1" dirty="0" smtClean="0"/>
              <a:t> </a:t>
            </a:r>
            <a:r>
              <a:rPr lang="es-ES" sz="2800" i="1" dirty="0"/>
              <a:t>La Ley de lo Contencioso Administrativo, pretende identificar este concepto, refiriéndose a que son todas aquellas resoluciones que decidan un asunto, como primer elemento, y como complemento de ésta que no sean susceptibles de impugnarse en la vía administrativa, por haberse resuelto los recursos administrativos.  En ese sentido es necesario introducirnos más en el tema, ya que cuando se indica que la resolución haya causado estado, es que se requiere que la misma haya sido definitiva, es por eso mismo que es susceptible de impugnación, porque como complemento no puede ser revisado en la vía administrativa, por haberse convertido dicho acto en un requisito de agotamiento procedimental, dejando expedita la vía jurisdiccional para su conocimiento y discusión.</a:t>
            </a:r>
            <a:endParaRPr lang="es-GT" sz="2800" dirty="0"/>
          </a:p>
          <a:p>
            <a:endParaRPr lang="es-GT" sz="2400" dirty="0"/>
          </a:p>
        </p:txBody>
      </p:sp>
      <p:sp>
        <p:nvSpPr>
          <p:cNvPr id="3" name="2 Título"/>
          <p:cNvSpPr>
            <a:spLocks noGrp="1"/>
          </p:cNvSpPr>
          <p:nvPr>
            <p:ph type="title"/>
          </p:nvPr>
        </p:nvSpPr>
        <p:spPr>
          <a:xfrm>
            <a:off x="1506828" y="450761"/>
            <a:ext cx="9144000" cy="1030309"/>
          </a:xfrm>
        </p:spPr>
        <p:txBody>
          <a:bodyPr>
            <a:noAutofit/>
          </a:bodyPr>
          <a:lstStyle/>
          <a:p>
            <a:pPr lvl="1" algn="ctr" rtl="0">
              <a:lnSpc>
                <a:spcPct val="85000"/>
              </a:lnSpc>
              <a:spcBef>
                <a:spcPct val="0"/>
              </a:spcBef>
            </a:pPr>
            <a:r>
              <a:rPr lang="es-GT" sz="4400" b="1" dirty="0" smtClean="0">
                <a:solidFill>
                  <a:schemeClr val="tx1"/>
                </a:solidFill>
              </a:rPr>
              <a:t/>
            </a:r>
            <a:br>
              <a:rPr lang="es-GT" sz="4400" b="1" dirty="0" smtClean="0">
                <a:solidFill>
                  <a:schemeClr val="tx1"/>
                </a:solidFill>
              </a:rPr>
            </a:br>
            <a:r>
              <a:rPr lang="es-GT" sz="4000" b="1" dirty="0" smtClean="0">
                <a:solidFill>
                  <a:schemeClr val="tx1"/>
                </a:solidFill>
              </a:rPr>
              <a:t>REQUISITOS DE LA RESOLUCION A IMPUGNAR:</a:t>
            </a:r>
            <a:endParaRPr lang="es-GT" sz="4000" dirty="0"/>
          </a:p>
        </p:txBody>
      </p:sp>
    </p:spTree>
    <p:extLst>
      <p:ext uri="{BB962C8B-B14F-4D97-AF65-F5344CB8AC3E}">
        <p14:creationId xmlns:p14="http://schemas.microsoft.com/office/powerpoint/2010/main" val="1939334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723793" y="1845734"/>
            <a:ext cx="10622494" cy="4023360"/>
          </a:xfrm>
        </p:spPr>
        <p:txBody>
          <a:bodyPr>
            <a:normAutofit/>
          </a:bodyPr>
          <a:lstStyle/>
          <a:p>
            <a:pPr algn="just"/>
            <a:r>
              <a:rPr lang="es-GT" sz="2800" dirty="0" smtClean="0"/>
              <a:t>El Maestro Erick Meza Duarte, indica que el poder no es lo mismo que potestad por cuanto que aquel (poder) es genérico y esta (potestad) es específico.  No escapa a nuestro conocimiento que el poder es atributo del Estado, mientras que la potestad, en su ejercicio, puede ser prerrogativa inherente a una función. Las potestades son una manifestación del Poder del Estado pero , por las razones expresadas, no deben confundirse tampoco, por supuesto, excluirse entre sí.</a:t>
            </a:r>
            <a:endParaRPr lang="es-GT" sz="2800" dirty="0"/>
          </a:p>
        </p:txBody>
      </p:sp>
      <p:sp>
        <p:nvSpPr>
          <p:cNvPr id="3" name="2 Título"/>
          <p:cNvSpPr>
            <a:spLocks noGrp="1"/>
          </p:cNvSpPr>
          <p:nvPr>
            <p:ph type="title"/>
          </p:nvPr>
        </p:nvSpPr>
        <p:spPr/>
        <p:txBody>
          <a:bodyPr>
            <a:normAutofit/>
          </a:bodyPr>
          <a:lstStyle/>
          <a:p>
            <a:pPr algn="ctr"/>
            <a:r>
              <a:rPr lang="es-GT" sz="4400" b="1" dirty="0" smtClean="0"/>
              <a:t>POTESTAD ADMINISTRATIVA</a:t>
            </a:r>
            <a:r>
              <a:rPr lang="es-GT" sz="4400" b="1" dirty="0" smtClean="0">
                <a:solidFill>
                  <a:schemeClr val="bg1"/>
                </a:solidFill>
              </a:rPr>
              <a:t>.</a:t>
            </a:r>
            <a:endParaRPr lang="es-GT" sz="4400" b="1" dirty="0">
              <a:solidFill>
                <a:schemeClr val="bg1"/>
              </a:solidFill>
            </a:endParaRPr>
          </a:p>
        </p:txBody>
      </p:sp>
    </p:spTree>
    <p:extLst>
      <p:ext uri="{BB962C8B-B14F-4D97-AF65-F5344CB8AC3E}">
        <p14:creationId xmlns:p14="http://schemas.microsoft.com/office/powerpoint/2010/main" val="41812810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5763" y="2279560"/>
            <a:ext cx="10534919" cy="3915177"/>
          </a:xfrm>
        </p:spPr>
        <p:txBody>
          <a:bodyPr/>
          <a:lstStyle/>
          <a:p>
            <a:pPr lvl="0" algn="just"/>
            <a:r>
              <a:rPr lang="es-ES" sz="2800" b="1" i="1" u="sng" dirty="0"/>
              <a:t>Que vulnere un derecho del demandante, reconocido por la ley, reglamento o resolución </a:t>
            </a:r>
            <a:r>
              <a:rPr lang="es-ES" sz="2800" b="1" i="1" u="sng" dirty="0" smtClean="0"/>
              <a:t>anterior:</a:t>
            </a:r>
            <a:r>
              <a:rPr lang="es-ES" sz="2800" dirty="0" smtClean="0"/>
              <a:t> </a:t>
            </a:r>
            <a:r>
              <a:rPr lang="es-ES" sz="2800" i="1" dirty="0"/>
              <a:t>Esta figura está muy relacionada con la afectación de un derecho o el agravio manifiesto al administrado como lo llama la doctrina, ya que éste se convierte en el elemento principal que legitima al sujeto que promueve el proceso contencioso administrativo, incluyendo en el ejercicio de ese derecho.</a:t>
            </a:r>
            <a:r>
              <a:rPr lang="es-ES" sz="2800" b="1" i="1" dirty="0"/>
              <a:t> </a:t>
            </a:r>
            <a:endParaRPr lang="es-GT" sz="2800" dirty="0"/>
          </a:p>
          <a:p>
            <a:endParaRPr lang="es-GT" dirty="0"/>
          </a:p>
        </p:txBody>
      </p:sp>
      <p:sp>
        <p:nvSpPr>
          <p:cNvPr id="3" name="2 Título"/>
          <p:cNvSpPr>
            <a:spLocks noGrp="1"/>
          </p:cNvSpPr>
          <p:nvPr>
            <p:ph type="title"/>
          </p:nvPr>
        </p:nvSpPr>
        <p:spPr/>
        <p:txBody>
          <a:bodyPr/>
          <a:lstStyle/>
          <a:p>
            <a:endParaRPr lang="es-GT" dirty="0"/>
          </a:p>
        </p:txBody>
      </p:sp>
    </p:spTree>
    <p:extLst>
      <p:ext uri="{BB962C8B-B14F-4D97-AF65-F5344CB8AC3E}">
        <p14:creationId xmlns:p14="http://schemas.microsoft.com/office/powerpoint/2010/main" val="41542166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141669"/>
            <a:ext cx="10058400" cy="1712890"/>
          </a:xfrm>
        </p:spPr>
        <p:txBody>
          <a:bodyPr>
            <a:normAutofit/>
          </a:bodyPr>
          <a:lstStyle/>
          <a:p>
            <a:pPr algn="ctr"/>
            <a:r>
              <a:rPr lang="es-GT" sz="4400" b="1" dirty="0" smtClean="0"/>
              <a:t>RESISTENCIA A LA ACCION FISCALIZADORA DE LA ADMINISTRACION TRIBUTARIA </a:t>
            </a:r>
            <a:endParaRPr lang="es-GT" sz="4400" dirty="0"/>
          </a:p>
        </p:txBody>
      </p:sp>
      <p:sp>
        <p:nvSpPr>
          <p:cNvPr id="3" name="Marcador de contenido 2"/>
          <p:cNvSpPr>
            <a:spLocks noGrp="1"/>
          </p:cNvSpPr>
          <p:nvPr>
            <p:ph idx="1"/>
          </p:nvPr>
        </p:nvSpPr>
        <p:spPr>
          <a:xfrm>
            <a:off x="386365" y="1957589"/>
            <a:ext cx="11487955" cy="4018208"/>
          </a:xfrm>
        </p:spPr>
        <p:txBody>
          <a:bodyPr>
            <a:normAutofit lnSpcReduction="10000"/>
          </a:bodyPr>
          <a:lstStyle/>
          <a:p>
            <a:pPr algn="just"/>
            <a:r>
              <a:rPr lang="es-GT" sz="2400" dirty="0"/>
              <a:t>La infracción tributaria es aquella conducta antijurídica realizada por una </a:t>
            </a:r>
            <a:r>
              <a:rPr lang="es-GT" sz="2400" dirty="0" smtClean="0"/>
              <a:t>persona (</a:t>
            </a:r>
            <a:r>
              <a:rPr lang="es-GT" sz="2400" dirty="0"/>
              <a:t>natural o jurídica) a quien se le puede atribuir la culpa, por la cual incumple </a:t>
            </a:r>
            <a:r>
              <a:rPr lang="es-GT" sz="2400" dirty="0" smtClean="0"/>
              <a:t>una obligación </a:t>
            </a:r>
            <a:r>
              <a:rPr lang="es-GT" sz="2400" dirty="0"/>
              <a:t>tributaria (material o formal) y como consecuencia de </a:t>
            </a:r>
            <a:r>
              <a:rPr lang="es-GT" sz="2400" dirty="0" smtClean="0"/>
              <a:t>dicho incumplimiento</a:t>
            </a:r>
            <a:r>
              <a:rPr lang="es-GT" sz="2400" dirty="0"/>
              <a:t>, se deberá imponer la sanción comprendida en la norma que </a:t>
            </a:r>
            <a:r>
              <a:rPr lang="es-GT" sz="2400" dirty="0" smtClean="0"/>
              <a:t>regula el </a:t>
            </a:r>
            <a:r>
              <a:rPr lang="es-GT" sz="2400" dirty="0"/>
              <a:t>tipo</a:t>
            </a:r>
            <a:r>
              <a:rPr lang="es-GT" sz="2400" dirty="0" smtClean="0"/>
              <a:t>.</a:t>
            </a:r>
          </a:p>
          <a:p>
            <a:pPr algn="just"/>
            <a:r>
              <a:rPr lang="es-GT" sz="2400" b="1" dirty="0" smtClean="0"/>
              <a:t>LAS INFRACCIONES MATERIALES O SUSTANCIALES</a:t>
            </a:r>
            <a:r>
              <a:rPr lang="es-GT" sz="2400" dirty="0" smtClean="0"/>
              <a:t> se refieren </a:t>
            </a:r>
            <a:r>
              <a:rPr lang="es-GT" sz="2400" dirty="0"/>
              <a:t>al incumplimiento o retardo en el cumplimiento de una obligación tributaria</a:t>
            </a:r>
            <a:r>
              <a:rPr lang="es-GT" sz="2400" dirty="0" smtClean="0"/>
              <a:t>, es </a:t>
            </a:r>
            <a:r>
              <a:rPr lang="es-GT" sz="2400" dirty="0"/>
              <a:t>decir, de entregar o pagar el impuesto generado, lo cual causa un </a:t>
            </a:r>
            <a:r>
              <a:rPr lang="es-GT" sz="2400" dirty="0" smtClean="0"/>
              <a:t>perjuicio económico </a:t>
            </a:r>
            <a:r>
              <a:rPr lang="es-GT" sz="2400" dirty="0"/>
              <a:t>al Estado. </a:t>
            </a:r>
            <a:r>
              <a:rPr lang="es-GT" sz="2400" b="1" dirty="0" smtClean="0"/>
              <a:t>LAS INFRACCIONES FORMALES</a:t>
            </a:r>
            <a:r>
              <a:rPr lang="es-GT" sz="2400" dirty="0" smtClean="0"/>
              <a:t> </a:t>
            </a:r>
            <a:r>
              <a:rPr lang="es-GT" sz="2400" dirty="0"/>
              <a:t>son aquellas conductas </a:t>
            </a:r>
            <a:r>
              <a:rPr lang="es-GT" sz="2400" dirty="0" smtClean="0"/>
              <a:t>que impiden</a:t>
            </a:r>
            <a:r>
              <a:rPr lang="es-GT" sz="2400" dirty="0"/>
              <a:t>, obstaculizan o dificultan la acción fiscalizadora de la </a:t>
            </a:r>
            <a:r>
              <a:rPr lang="es-GT" sz="2400" dirty="0" smtClean="0"/>
              <a:t>Administración Tributaria </a:t>
            </a:r>
            <a:r>
              <a:rPr lang="es-GT" sz="2400" dirty="0"/>
              <a:t>y derivan del incumplimiento a deberes de información, que como </a:t>
            </a:r>
            <a:r>
              <a:rPr lang="es-GT" sz="2400" dirty="0" smtClean="0"/>
              <a:t>se analizó </a:t>
            </a:r>
            <a:r>
              <a:rPr lang="es-GT" sz="2400" dirty="0"/>
              <a:t>anteriormente, devienen directamente de la ley, ya sea que </a:t>
            </a:r>
            <a:r>
              <a:rPr lang="es-GT" sz="2400" dirty="0" smtClean="0"/>
              <a:t>ésta indique la obligación </a:t>
            </a:r>
            <a:r>
              <a:rPr lang="es-GT" sz="2400" dirty="0"/>
              <a:t>de presentar declaraciones de impuesto o que faculte a la </a:t>
            </a:r>
            <a:r>
              <a:rPr lang="es-GT" sz="2400" dirty="0" smtClean="0"/>
              <a:t>Administración </a:t>
            </a:r>
            <a:r>
              <a:rPr lang="es-GT" sz="2400" dirty="0"/>
              <a:t>Tributaria a realizar su acción fiscalizadora</a:t>
            </a:r>
            <a:r>
              <a:rPr lang="es-GT" sz="2400" dirty="0" smtClean="0"/>
              <a:t>.</a:t>
            </a:r>
            <a:endParaRPr lang="es-GT" sz="2400" dirty="0"/>
          </a:p>
        </p:txBody>
      </p:sp>
    </p:spTree>
    <p:extLst>
      <p:ext uri="{BB962C8B-B14F-4D97-AF65-F5344CB8AC3E}">
        <p14:creationId xmlns:p14="http://schemas.microsoft.com/office/powerpoint/2010/main" val="5107721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GT"/>
          </a:p>
        </p:txBody>
      </p:sp>
      <p:sp>
        <p:nvSpPr>
          <p:cNvPr id="3" name="Marcador de contenido 2"/>
          <p:cNvSpPr>
            <a:spLocks noGrp="1"/>
          </p:cNvSpPr>
          <p:nvPr>
            <p:ph idx="1"/>
          </p:nvPr>
        </p:nvSpPr>
        <p:spPr>
          <a:xfrm>
            <a:off x="631065" y="1845734"/>
            <a:ext cx="10972800" cy="4023360"/>
          </a:xfrm>
        </p:spPr>
        <p:txBody>
          <a:bodyPr>
            <a:normAutofit/>
          </a:bodyPr>
          <a:lstStyle/>
          <a:p>
            <a:pPr algn="just"/>
            <a:r>
              <a:rPr lang="es-GT" sz="2800" dirty="0"/>
              <a:t>El artículo 71 del Código Tributario regula las infracciones tributarias. En el inciso 4</a:t>
            </a:r>
            <a:r>
              <a:rPr lang="es-GT" sz="2800" dirty="0" smtClean="0"/>
              <a:t>, establece </a:t>
            </a:r>
            <a:r>
              <a:rPr lang="es-GT" sz="2800" dirty="0"/>
              <a:t>que es </a:t>
            </a:r>
            <a:r>
              <a:rPr lang="es-GT" sz="2800" dirty="0" smtClean="0"/>
              <a:t>una típica infracción </a:t>
            </a:r>
            <a:r>
              <a:rPr lang="es-GT" sz="2800" dirty="0"/>
              <a:t>tributaria la resistencia a la acción fiscalizadora de </a:t>
            </a:r>
            <a:r>
              <a:rPr lang="es-GT" sz="2800" dirty="0" smtClean="0"/>
              <a:t>la Administración </a:t>
            </a:r>
            <a:r>
              <a:rPr lang="es-GT" sz="2800" dirty="0"/>
              <a:t>Tributaria</a:t>
            </a:r>
            <a:r>
              <a:rPr lang="es-GT" sz="2800" dirty="0" smtClean="0"/>
              <a:t>.</a:t>
            </a:r>
          </a:p>
          <a:p>
            <a:pPr algn="just"/>
            <a:r>
              <a:rPr lang="es-GT" sz="2800" dirty="0" smtClean="0"/>
              <a:t>Por dicho articulo la infracción tributaria de </a:t>
            </a:r>
            <a:r>
              <a:rPr lang="es-GT" sz="2800" dirty="0"/>
              <a:t>resistencia a la acción fiscalizadora de la Administración </a:t>
            </a:r>
            <a:r>
              <a:rPr lang="es-GT" sz="2800" dirty="0" smtClean="0"/>
              <a:t>Tributaria, es típica, porque la propia ley le da ese valor necesario por su naturaleza, que lo que busca es regularizar el deber de colaboración que tiene que tener todo contribuyente. </a:t>
            </a:r>
            <a:endParaRPr lang="es-GT" sz="2800" dirty="0"/>
          </a:p>
        </p:txBody>
      </p:sp>
    </p:spTree>
    <p:extLst>
      <p:ext uri="{BB962C8B-B14F-4D97-AF65-F5344CB8AC3E}">
        <p14:creationId xmlns:p14="http://schemas.microsoft.com/office/powerpoint/2010/main" val="16308415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167425"/>
            <a:ext cx="10058400" cy="1700012"/>
          </a:xfrm>
        </p:spPr>
        <p:txBody>
          <a:bodyPr>
            <a:noAutofit/>
          </a:bodyPr>
          <a:lstStyle/>
          <a:p>
            <a:pPr algn="ctr"/>
            <a:r>
              <a:rPr lang="es-GT" sz="4400" b="1" u="sng" dirty="0" smtClean="0"/>
              <a:t>INFRACCION:</a:t>
            </a:r>
            <a:r>
              <a:rPr lang="es-GT" sz="4400" b="1" dirty="0" smtClean="0"/>
              <a:t> RESISTENCIA A LA ACCION FISCALIZADORA DE LA ADMINISTRACION TRIBUTARIA</a:t>
            </a:r>
            <a:endParaRPr lang="es-GT" sz="4400" b="1" dirty="0"/>
          </a:p>
        </p:txBody>
      </p:sp>
      <p:sp>
        <p:nvSpPr>
          <p:cNvPr id="3" name="Marcador de contenido 2"/>
          <p:cNvSpPr>
            <a:spLocks noGrp="1"/>
          </p:cNvSpPr>
          <p:nvPr>
            <p:ph idx="1"/>
          </p:nvPr>
        </p:nvSpPr>
        <p:spPr>
          <a:xfrm>
            <a:off x="244699" y="1737360"/>
            <a:ext cx="11784169" cy="4483136"/>
          </a:xfrm>
        </p:spPr>
        <p:txBody>
          <a:bodyPr>
            <a:noAutofit/>
          </a:bodyPr>
          <a:lstStyle/>
          <a:p>
            <a:pPr algn="just"/>
            <a:r>
              <a:rPr lang="es-GT" sz="2400" b="1" dirty="0"/>
              <a:t>ARTICULO 93.  </a:t>
            </a:r>
            <a:r>
              <a:rPr lang="es-GT" sz="2400" u="sng" dirty="0" smtClean="0"/>
              <a:t>Resistencia </a:t>
            </a:r>
            <a:r>
              <a:rPr lang="es-GT" sz="2400" u="sng" dirty="0"/>
              <a:t>a la acción fiscalizadora de la Administración Tributaria.</a:t>
            </a:r>
            <a:r>
              <a:rPr lang="es-GT" sz="2400" b="1" dirty="0"/>
              <a:t> </a:t>
            </a:r>
            <a:r>
              <a:rPr lang="es-GT" sz="2400" dirty="0"/>
              <a:t>Constituye resistencia cualquier acción u omisión que obstaculice o impida la acción fiscalizadora de la Administración Tributaria, después de vencido el plazo improrrogable de tres (3) días, contados a partir del día siguiente de la notificación del requerimiento hecho llegar al contribuyente para presentar la documentación o información de carácter tributario, contable o financiero</a:t>
            </a:r>
            <a:r>
              <a:rPr lang="es-GT" sz="2400" dirty="0" smtClean="0"/>
              <a:t>.</a:t>
            </a:r>
            <a:r>
              <a:rPr lang="es-GT" sz="2400" dirty="0"/>
              <a:t>	También constituye resistencia a la acción fiscalizadora de la Administración Tributaria, cualquier acción u omisión que le obstaculice o impida el acceso inmediato a los libros, documentos y archivos, o al sistema informático del contribuyente que se relacionan con el pago de impuestos, así como la inspección o verificación de cualquier local, establecimiento comercial o industrial, oficinas de depósitos, contenedores, cajas registradoras y medios de transporte, en los casos en que la Administración Tributaria deba requerir el acceso inmediato, para evitar el riesgo de la alteración o destrucción de evidencias.</a:t>
            </a:r>
          </a:p>
          <a:p>
            <a:r>
              <a:rPr lang="es-GT" dirty="0"/>
              <a:t> </a:t>
            </a:r>
            <a:endParaRPr lang="es-GT" dirty="0" smtClean="0"/>
          </a:p>
        </p:txBody>
      </p:sp>
    </p:spTree>
    <p:extLst>
      <p:ext uri="{BB962C8B-B14F-4D97-AF65-F5344CB8AC3E}">
        <p14:creationId xmlns:p14="http://schemas.microsoft.com/office/powerpoint/2010/main" val="12402299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553793"/>
            <a:ext cx="10058400" cy="1416676"/>
          </a:xfrm>
        </p:spPr>
        <p:txBody>
          <a:bodyPr>
            <a:normAutofit fontScale="90000"/>
          </a:bodyPr>
          <a:lstStyle/>
          <a:p>
            <a:pPr algn="ctr"/>
            <a:r>
              <a:rPr lang="es-GT" b="1" dirty="0" smtClean="0"/>
              <a:t/>
            </a:r>
            <a:br>
              <a:rPr lang="es-GT" b="1" dirty="0" smtClean="0"/>
            </a:br>
            <a:r>
              <a:rPr lang="es-GT" b="1" dirty="0" smtClean="0"/>
              <a:t/>
            </a:r>
            <a:br>
              <a:rPr lang="es-GT" b="1" dirty="0" smtClean="0"/>
            </a:br>
            <a:r>
              <a:rPr lang="es-GT" b="1" dirty="0"/>
              <a:t/>
            </a:r>
            <a:br>
              <a:rPr lang="es-GT" b="1" dirty="0"/>
            </a:br>
            <a:r>
              <a:rPr lang="es-GT" b="1" dirty="0" smtClean="0"/>
              <a:t/>
            </a:r>
            <a:br>
              <a:rPr lang="es-GT" b="1" dirty="0" smtClean="0"/>
            </a:br>
            <a:r>
              <a:rPr lang="es-GT" sz="4900" b="1" dirty="0" smtClean="0"/>
              <a:t>SE CONSIDERAN ACCIONES DE RESISTENCIA:</a:t>
            </a:r>
            <a:r>
              <a:rPr lang="es-GT" b="1" dirty="0" smtClean="0"/>
              <a:t/>
            </a:r>
            <a:br>
              <a:rPr lang="es-GT" b="1" dirty="0" smtClean="0"/>
            </a:br>
            <a:endParaRPr lang="es-GT" sz="5300" b="1" dirty="0"/>
          </a:p>
        </p:txBody>
      </p:sp>
      <p:sp>
        <p:nvSpPr>
          <p:cNvPr id="3" name="Marcador de contenido 2"/>
          <p:cNvSpPr>
            <a:spLocks noGrp="1"/>
          </p:cNvSpPr>
          <p:nvPr>
            <p:ph idx="1"/>
          </p:nvPr>
        </p:nvSpPr>
        <p:spPr>
          <a:xfrm>
            <a:off x="425003" y="1970469"/>
            <a:ext cx="11281893" cy="4237148"/>
          </a:xfrm>
        </p:spPr>
        <p:txBody>
          <a:bodyPr>
            <a:noAutofit/>
          </a:bodyPr>
          <a:lstStyle/>
          <a:p>
            <a:pPr algn="just"/>
            <a:r>
              <a:rPr lang="es-GT" sz="2600" dirty="0" smtClean="0"/>
              <a:t>1.- Impedir </a:t>
            </a:r>
            <a:r>
              <a:rPr lang="es-GT" sz="2600" dirty="0"/>
              <a:t>u obstaculizar las actuaciones o diligencias necesarias, para que la Administración Tributaria pueda determinar, fiscalizar y recaudar los tributos.</a:t>
            </a:r>
          </a:p>
          <a:p>
            <a:pPr lvl="0" algn="just"/>
            <a:r>
              <a:rPr lang="es-GT" sz="2600" dirty="0" smtClean="0"/>
              <a:t>2.- Negarse </a:t>
            </a:r>
            <a:r>
              <a:rPr lang="es-GT" sz="2600" dirty="0"/>
              <a:t>a proporcionar información e impedir el acceso inmediato a los libros, documentos y archivos, o al sistema informático del contribuyente que se relacionan con el pago de impuestos, necesarios para establecer la base imponible de los tributos y comprobar la cancelación de la obligación tributaria.</a:t>
            </a:r>
          </a:p>
          <a:p>
            <a:pPr algn="just"/>
            <a:r>
              <a:rPr lang="es-GT" sz="2600" dirty="0" smtClean="0"/>
              <a:t>3.- Negarse </a:t>
            </a:r>
            <a:r>
              <a:rPr lang="es-GT" sz="2600" dirty="0"/>
              <a:t>el contribuyente a proporcionar la información referente a actos, contratos u otros hechos o relaciones mercantiles con terceros, generadores de tributos.</a:t>
            </a:r>
          </a:p>
          <a:p>
            <a:pPr algn="just"/>
            <a:endParaRPr lang="es-GT" sz="2400" dirty="0"/>
          </a:p>
          <a:p>
            <a:r>
              <a:rPr lang="es-GT" sz="2400" dirty="0"/>
              <a:t> </a:t>
            </a:r>
          </a:p>
          <a:p>
            <a:endParaRPr lang="es-GT" sz="2400" dirty="0"/>
          </a:p>
        </p:txBody>
      </p:sp>
    </p:spTree>
    <p:extLst>
      <p:ext uri="{BB962C8B-B14F-4D97-AF65-F5344CB8AC3E}">
        <p14:creationId xmlns:p14="http://schemas.microsoft.com/office/powerpoint/2010/main" val="668329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GT"/>
          </a:p>
        </p:txBody>
      </p:sp>
      <p:sp>
        <p:nvSpPr>
          <p:cNvPr id="3" name="Marcador de contenido 2"/>
          <p:cNvSpPr>
            <a:spLocks noGrp="1"/>
          </p:cNvSpPr>
          <p:nvPr>
            <p:ph idx="1"/>
          </p:nvPr>
        </p:nvSpPr>
        <p:spPr>
          <a:xfrm>
            <a:off x="321972" y="1845733"/>
            <a:ext cx="11565227" cy="4310367"/>
          </a:xfrm>
        </p:spPr>
        <p:txBody>
          <a:bodyPr>
            <a:noAutofit/>
          </a:bodyPr>
          <a:lstStyle/>
          <a:p>
            <a:pPr algn="just"/>
            <a:r>
              <a:rPr lang="es-GT" sz="2400" dirty="0"/>
              <a:t>4.- No rehacer sus registros contables, o rehacerlos fuera del plazo establecido en el presente Código, en los casos de destrucción, pérdida, deterioro, extravío, o delitos contra el patrimonio que se produzcan respecto de los libros, registros, documentos, archivos o sistemas informáticos.</a:t>
            </a:r>
          </a:p>
          <a:p>
            <a:pPr algn="just"/>
            <a:r>
              <a:rPr lang="es-GT" sz="2400" dirty="0"/>
              <a:t>5.- Omitir el registro en los libros de contabilidad, de las cuentas bancarias e inversiones, que posea en los distintos bancos o grupos financieros de la República de Guatemala o en el extranjero, de conformidad con lo establecido en el Código de Comercio.   Se entiende que hay omisión de registro en los libros contables, si el contribuyente no registra una o varias cuentas bancarias que se encuentren a su nombre en los distintos bancos o grupos financieros de la República de Guatemala o fuera de ella; no elabora las conciliaciones bancarias que determinen la razonabilidad del saldo contable y las partidas de diario no están soportadas por los documentos que originan la transacción.</a:t>
            </a:r>
          </a:p>
        </p:txBody>
      </p:sp>
    </p:spTree>
    <p:extLst>
      <p:ext uri="{BB962C8B-B14F-4D97-AF65-F5344CB8AC3E}">
        <p14:creationId xmlns:p14="http://schemas.microsoft.com/office/powerpoint/2010/main" val="375456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GT"/>
          </a:p>
        </p:txBody>
      </p:sp>
      <p:sp>
        <p:nvSpPr>
          <p:cNvPr id="3" name="Marcador de contenido 2"/>
          <p:cNvSpPr>
            <a:spLocks noGrp="1"/>
          </p:cNvSpPr>
          <p:nvPr>
            <p:ph idx="1"/>
          </p:nvPr>
        </p:nvSpPr>
        <p:spPr>
          <a:xfrm>
            <a:off x="669701" y="1845733"/>
            <a:ext cx="10895527" cy="4336125"/>
          </a:xfrm>
        </p:spPr>
        <p:txBody>
          <a:bodyPr>
            <a:normAutofit/>
          </a:bodyPr>
          <a:lstStyle/>
          <a:p>
            <a:pPr algn="just"/>
            <a:r>
              <a:rPr lang="es-GT" sz="2800" b="1" dirty="0"/>
              <a:t>SANCIÓN:</a:t>
            </a:r>
            <a:r>
              <a:rPr lang="es-GT" sz="2800" dirty="0"/>
              <a:t> Multa equivalente al uno por ciento (1%) de los ingresos brutos obtenidos por el contribuyente durante el último período mensual, trimestral o anual declarado en el régimen del impuesto a fiscalizar. Cuando la resistencia sea de las que se constituyen en forma inmediata, la sanción se duplicará.</a:t>
            </a:r>
          </a:p>
          <a:p>
            <a:pPr algn="just"/>
            <a:r>
              <a:rPr lang="es-GT" sz="2800" dirty="0"/>
              <a:t> </a:t>
            </a:r>
          </a:p>
          <a:p>
            <a:pPr algn="just"/>
            <a:r>
              <a:rPr lang="es-GT" sz="2800" dirty="0"/>
              <a:t>Si para el cumplimiento de lo requerido por la Administración Tributaria, es necesaria la intervención de Juez competente, se aplicará lo dispuesto en la resistencia a la acción fiscalizadora tipificada en el Código Penal.</a:t>
            </a:r>
          </a:p>
          <a:p>
            <a:pPr algn="just"/>
            <a:endParaRPr lang="es-GT" sz="2400" dirty="0"/>
          </a:p>
        </p:txBody>
      </p:sp>
    </p:spTree>
    <p:extLst>
      <p:ext uri="{BB962C8B-B14F-4D97-AF65-F5344CB8AC3E}">
        <p14:creationId xmlns:p14="http://schemas.microsoft.com/office/powerpoint/2010/main" val="9081736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GT" sz="4400" b="1" dirty="0" smtClean="0"/>
              <a:t>ELEMENTOS QUE RESALTAN EN LA RESISTENCIA ADMINISTRATIVA</a:t>
            </a:r>
            <a:endParaRPr lang="es-GT" dirty="0"/>
          </a:p>
        </p:txBody>
      </p:sp>
      <p:sp>
        <p:nvSpPr>
          <p:cNvPr id="3" name="Marcador de contenido 2"/>
          <p:cNvSpPr>
            <a:spLocks noGrp="1"/>
          </p:cNvSpPr>
          <p:nvPr>
            <p:ph idx="1"/>
          </p:nvPr>
        </p:nvSpPr>
        <p:spPr>
          <a:xfrm>
            <a:off x="283335" y="1845734"/>
            <a:ext cx="11590986" cy="4323246"/>
          </a:xfrm>
        </p:spPr>
        <p:txBody>
          <a:bodyPr>
            <a:normAutofit fontScale="85000" lnSpcReduction="20000"/>
          </a:bodyPr>
          <a:lstStyle/>
          <a:p>
            <a:r>
              <a:rPr lang="es-GT" sz="2800" b="1" dirty="0"/>
              <a:t>1</a:t>
            </a:r>
            <a:r>
              <a:rPr lang="es-GT" sz="2800" b="1" dirty="0" smtClean="0"/>
              <a:t>.-</a:t>
            </a:r>
            <a:r>
              <a:rPr lang="es-GT" b="1" dirty="0" smtClean="0"/>
              <a:t> </a:t>
            </a:r>
            <a:r>
              <a:rPr lang="es-GT" sz="2800" b="1" dirty="0" smtClean="0"/>
              <a:t>Acción </a:t>
            </a:r>
            <a:r>
              <a:rPr lang="es-GT" sz="2800" b="1" dirty="0"/>
              <a:t>u </a:t>
            </a:r>
            <a:r>
              <a:rPr lang="es-GT" sz="2800" b="1" dirty="0" smtClean="0"/>
              <a:t>omisión.</a:t>
            </a:r>
          </a:p>
          <a:p>
            <a:pPr algn="just"/>
            <a:r>
              <a:rPr lang="es-GT" sz="2800" b="1" dirty="0" smtClean="0"/>
              <a:t>2.- Obstaculizar </a:t>
            </a:r>
            <a:r>
              <a:rPr lang="es-GT" sz="2800" b="1" dirty="0"/>
              <a:t>o </a:t>
            </a:r>
            <a:r>
              <a:rPr lang="es-GT" sz="2800" b="1" dirty="0" smtClean="0"/>
              <a:t>impedir </a:t>
            </a:r>
            <a:r>
              <a:rPr lang="es-GT" sz="2800" b="1" dirty="0"/>
              <a:t>la acción fiscalizadora de la Administración Tributaria, después de vencido el plazo improrrogable de tres (3) </a:t>
            </a:r>
            <a:r>
              <a:rPr lang="es-GT" sz="2800" b="1" dirty="0" smtClean="0"/>
              <a:t>días. (PLAZO PERENTORIO).</a:t>
            </a:r>
          </a:p>
          <a:p>
            <a:pPr algn="just"/>
            <a:r>
              <a:rPr lang="es-GT" sz="2800" b="1" dirty="0" smtClean="0"/>
              <a:t>3.- NO presentar </a:t>
            </a:r>
            <a:r>
              <a:rPr lang="es-GT" sz="2800" b="1" dirty="0"/>
              <a:t>la documentación o información de carácter tributario, contable o financiero</a:t>
            </a:r>
            <a:r>
              <a:rPr lang="es-GT" sz="2800" b="1" dirty="0" smtClean="0"/>
              <a:t>. (INTERES TRIBUTARIO?).</a:t>
            </a:r>
          </a:p>
          <a:p>
            <a:pPr algn="just"/>
            <a:r>
              <a:rPr lang="es-GT" sz="2800" b="1" dirty="0" smtClean="0"/>
              <a:t>4.- Obstaculizar </a:t>
            </a:r>
            <a:r>
              <a:rPr lang="es-GT" sz="2800" b="1" dirty="0"/>
              <a:t>o </a:t>
            </a:r>
            <a:r>
              <a:rPr lang="es-GT" sz="2800" b="1" dirty="0" smtClean="0"/>
              <a:t>impedir </a:t>
            </a:r>
            <a:r>
              <a:rPr lang="es-GT" sz="2800" b="1" dirty="0"/>
              <a:t>el acceso inmediato a los libros, documentos y archivos, o al sistema informático del contribuyente que se relacionan con el pago de </a:t>
            </a:r>
            <a:r>
              <a:rPr lang="es-GT" sz="2800" b="1" dirty="0" smtClean="0"/>
              <a:t>impuestos.</a:t>
            </a:r>
          </a:p>
          <a:p>
            <a:pPr algn="just"/>
            <a:r>
              <a:rPr lang="es-GT" sz="2800" b="1" dirty="0" smtClean="0"/>
              <a:t>5.- Obstaculizar </a:t>
            </a:r>
            <a:r>
              <a:rPr lang="es-GT" sz="2800" b="1" dirty="0"/>
              <a:t>o </a:t>
            </a:r>
            <a:r>
              <a:rPr lang="es-GT" sz="2800" b="1" dirty="0" smtClean="0"/>
              <a:t>impedir </a:t>
            </a:r>
            <a:r>
              <a:rPr lang="es-GT" sz="2800" b="1" dirty="0"/>
              <a:t>la inspección o verificación de cualquier local, establecimiento comercial o industrial, oficinas de depósitos, contenedores, cajas registradoras y medios de transporte, en los casos en que la Administración Tributaria deba requerir el acceso inmediato, para evitar el riesgo de la alteración o destrucción de evidencias</a:t>
            </a:r>
            <a:r>
              <a:rPr lang="es-GT" sz="2800" b="1" dirty="0" smtClean="0"/>
              <a:t>. (UNICO INTERES)</a:t>
            </a:r>
            <a:endParaRPr lang="es-GT" sz="2800" b="1" dirty="0"/>
          </a:p>
          <a:p>
            <a:pPr algn="just"/>
            <a:endParaRPr lang="es-GT" sz="2800" b="1" dirty="0"/>
          </a:p>
        </p:txBody>
      </p:sp>
    </p:spTree>
    <p:extLst>
      <p:ext uri="{BB962C8B-B14F-4D97-AF65-F5344CB8AC3E}">
        <p14:creationId xmlns:p14="http://schemas.microsoft.com/office/powerpoint/2010/main" val="30260831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GT" sz="4400" b="1" dirty="0" smtClean="0"/>
              <a:t>PRESUPUESTOS NECESARIOS:</a:t>
            </a:r>
            <a:endParaRPr lang="es-GT" sz="4400" b="1" dirty="0"/>
          </a:p>
        </p:txBody>
      </p:sp>
      <p:sp>
        <p:nvSpPr>
          <p:cNvPr id="3" name="Marcador de contenido 2"/>
          <p:cNvSpPr>
            <a:spLocks noGrp="1"/>
          </p:cNvSpPr>
          <p:nvPr>
            <p:ph idx="1"/>
          </p:nvPr>
        </p:nvSpPr>
        <p:spPr>
          <a:xfrm>
            <a:off x="914401" y="1845733"/>
            <a:ext cx="10496282" cy="4503551"/>
          </a:xfrm>
        </p:spPr>
        <p:txBody>
          <a:bodyPr>
            <a:normAutofit/>
          </a:bodyPr>
          <a:lstStyle/>
          <a:p>
            <a:endParaRPr lang="es-GT" dirty="0"/>
          </a:p>
          <a:p>
            <a:pPr algn="just"/>
            <a:r>
              <a:rPr lang="es-GT" sz="2200" b="1" dirty="0"/>
              <a:t>1. Que la Superintendencia de Administración Tributaria haya realizado un requerimiento de: </a:t>
            </a:r>
            <a:endParaRPr lang="es-GT" sz="2200" dirty="0"/>
          </a:p>
          <a:p>
            <a:pPr algn="just"/>
            <a:r>
              <a:rPr lang="es-GT" sz="2200" dirty="0"/>
              <a:t>a. Información y documentación, mediante el procedimiento establecido, informándole al contribuyente que de acuerdo a la ley tiene un plazo improrrogable de tres días para trasladar la información. </a:t>
            </a:r>
          </a:p>
          <a:p>
            <a:pPr algn="just"/>
            <a:r>
              <a:rPr lang="es-GT" sz="2200" dirty="0"/>
              <a:t>b. Acceso inmediato a las instalaciones para toma física de inventarios o para verificación o inspección del establecimiento, oficinas, depósitos, contenedores, cajas registradores o medios de transporte, para evitar riesgos de alteración o destrucción de evidencias. Informándole al contribuyente que el requerimiento exige atención inmediata. </a:t>
            </a:r>
          </a:p>
          <a:p>
            <a:endParaRPr lang="es-GT" dirty="0"/>
          </a:p>
          <a:p>
            <a:endParaRPr lang="es-GT" dirty="0"/>
          </a:p>
        </p:txBody>
      </p:sp>
    </p:spTree>
    <p:extLst>
      <p:ext uri="{BB962C8B-B14F-4D97-AF65-F5344CB8AC3E}">
        <p14:creationId xmlns:p14="http://schemas.microsoft.com/office/powerpoint/2010/main" val="11643724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endParaRPr lang="es-GT" dirty="0"/>
          </a:p>
        </p:txBody>
      </p:sp>
      <p:sp>
        <p:nvSpPr>
          <p:cNvPr id="3" name="Marcador de contenido 2"/>
          <p:cNvSpPr>
            <a:spLocks noGrp="1"/>
          </p:cNvSpPr>
          <p:nvPr>
            <p:ph idx="1"/>
          </p:nvPr>
        </p:nvSpPr>
        <p:spPr/>
        <p:txBody>
          <a:bodyPr>
            <a:normAutofit/>
          </a:bodyPr>
          <a:lstStyle/>
          <a:p>
            <a:pPr algn="just"/>
            <a:r>
              <a:rPr lang="es-GT" sz="2200" b="1" dirty="0"/>
              <a:t>2. </a:t>
            </a:r>
            <a:r>
              <a:rPr lang="es-GT" sz="2200" b="1" i="1" dirty="0"/>
              <a:t>Que el contribuyente no cumpla ante la Superintendencia de Administración Tributaria con</a:t>
            </a:r>
            <a:r>
              <a:rPr lang="es-GT" sz="2200" b="1" dirty="0"/>
              <a:t>: </a:t>
            </a:r>
            <a:endParaRPr lang="es-GT" sz="2200" dirty="0"/>
          </a:p>
          <a:p>
            <a:pPr algn="just"/>
            <a:r>
              <a:rPr lang="es-GT" sz="2200" dirty="0"/>
              <a:t>a. Atender el requerimiento de información y documentación solicitado dentro del plazo de los tres días establecidos por la ley, o que cumpla parcialmente, pero que la información proporcionada a la Superintendencia de Administración Tributaria, no sea suficiente para determinar las obligaciones tributarias correspondientes. </a:t>
            </a:r>
          </a:p>
          <a:p>
            <a:pPr algn="just"/>
            <a:r>
              <a:rPr lang="es-GT" sz="2200" dirty="0"/>
              <a:t>b. Atender de inmediato el requerimiento de acceso a las instalaciones para realizar la toma física de inventarios, verificación o inspección del establecimiento, oficinas, depósitos, contenedores, cajas registradores o medios de transporte, que necesita la Superintendencia de Administración Tributaria, para la determinación de las obligaciones tributarias. </a:t>
            </a:r>
          </a:p>
          <a:p>
            <a:endParaRPr lang="es-GT" sz="2200" dirty="0"/>
          </a:p>
        </p:txBody>
      </p:sp>
    </p:spTree>
    <p:extLst>
      <p:ext uri="{BB962C8B-B14F-4D97-AF65-F5344CB8AC3E}">
        <p14:creationId xmlns:p14="http://schemas.microsoft.com/office/powerpoint/2010/main" val="277799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27279" y="1983345"/>
            <a:ext cx="10509160" cy="3857897"/>
          </a:xfrm>
        </p:spPr>
        <p:txBody>
          <a:bodyPr>
            <a:normAutofit/>
          </a:bodyPr>
          <a:lstStyle/>
          <a:p>
            <a:pPr algn="just"/>
            <a:r>
              <a:rPr lang="es-GT" sz="3200" dirty="0" smtClean="0"/>
              <a:t>La potestad sancionadora del Estado, se basa en el poder que tiene el Estado de castigar efectivamente de conformidad con la ley, citando al Doctor Juan Carlos </a:t>
            </a:r>
            <a:r>
              <a:rPr lang="es-GT" sz="3200" dirty="0" smtClean="0"/>
              <a:t>Casellas  </a:t>
            </a:r>
            <a:r>
              <a:rPr lang="es-GT" sz="3200" dirty="0" smtClean="0"/>
              <a:t>que se refiere a García de </a:t>
            </a:r>
            <a:r>
              <a:rPr lang="es-GT" sz="3200" dirty="0" smtClean="0"/>
              <a:t>Enterría </a:t>
            </a:r>
            <a:r>
              <a:rPr lang="es-GT" sz="3200" dirty="0" smtClean="0"/>
              <a:t>de la siguiente forma: “</a:t>
            </a:r>
            <a:r>
              <a:rPr lang="es-GT" sz="3200" b="1" i="1" u="sng" dirty="0" smtClean="0"/>
              <a:t>puede entenderse la potestad sancionadora como la facultad que tiene la Administración Pública para infringir una mal en aquellos administrados que observen una conducta ilegal</a:t>
            </a:r>
            <a:r>
              <a:rPr lang="es-GT" sz="3200" i="1" u="sng" dirty="0" smtClean="0"/>
              <a:t>.</a:t>
            </a:r>
            <a:r>
              <a:rPr lang="es-GT" sz="3200" dirty="0" smtClean="0"/>
              <a:t>”</a:t>
            </a:r>
          </a:p>
          <a:p>
            <a:pPr algn="just"/>
            <a:r>
              <a:rPr lang="es-GT" sz="3200" b="1" dirty="0" err="1" smtClean="0"/>
              <a:t>Ius</a:t>
            </a:r>
            <a:r>
              <a:rPr lang="es-GT" sz="3200" b="1" dirty="0" smtClean="0"/>
              <a:t> </a:t>
            </a:r>
            <a:r>
              <a:rPr lang="es-GT" sz="3200" b="1" dirty="0" err="1" smtClean="0"/>
              <a:t>Puniendi</a:t>
            </a:r>
            <a:r>
              <a:rPr lang="es-GT" sz="3200" b="1" dirty="0" smtClean="0"/>
              <a:t>.</a:t>
            </a:r>
            <a:r>
              <a:rPr lang="es-GT" sz="3200" dirty="0" smtClean="0"/>
              <a:t> </a:t>
            </a:r>
            <a:endParaRPr lang="es-GT" sz="3200" dirty="0"/>
          </a:p>
        </p:txBody>
      </p:sp>
      <p:sp>
        <p:nvSpPr>
          <p:cNvPr id="3" name="2 Título"/>
          <p:cNvSpPr>
            <a:spLocks noGrp="1"/>
          </p:cNvSpPr>
          <p:nvPr>
            <p:ph type="title"/>
          </p:nvPr>
        </p:nvSpPr>
        <p:spPr/>
        <p:txBody>
          <a:bodyPr>
            <a:normAutofit/>
          </a:bodyPr>
          <a:lstStyle/>
          <a:p>
            <a:pPr algn="ctr"/>
            <a:r>
              <a:rPr lang="es-GT" sz="4400" b="1" dirty="0" smtClean="0"/>
              <a:t>POTESTAD SANCIONADORA</a:t>
            </a:r>
            <a:r>
              <a:rPr lang="es-GT" sz="4400" dirty="0" smtClean="0">
                <a:solidFill>
                  <a:schemeClr val="bg1"/>
                </a:solidFill>
              </a:rPr>
              <a:t>:</a:t>
            </a:r>
            <a:endParaRPr lang="es-GT" sz="4400" dirty="0">
              <a:solidFill>
                <a:schemeClr val="bg1"/>
              </a:solidFill>
            </a:endParaRPr>
          </a:p>
        </p:txBody>
      </p:sp>
    </p:spTree>
    <p:extLst>
      <p:ext uri="{BB962C8B-B14F-4D97-AF65-F5344CB8AC3E}">
        <p14:creationId xmlns:p14="http://schemas.microsoft.com/office/powerpoint/2010/main" val="8522319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GT"/>
          </a:p>
        </p:txBody>
      </p:sp>
      <p:sp>
        <p:nvSpPr>
          <p:cNvPr id="3" name="Marcador de contenido 2"/>
          <p:cNvSpPr>
            <a:spLocks noGrp="1"/>
          </p:cNvSpPr>
          <p:nvPr>
            <p:ph idx="1"/>
          </p:nvPr>
        </p:nvSpPr>
        <p:spPr/>
        <p:txBody>
          <a:bodyPr>
            <a:noAutofit/>
          </a:bodyPr>
          <a:lstStyle/>
          <a:p>
            <a:pPr algn="just"/>
            <a:r>
              <a:rPr lang="es-GT" sz="2400" dirty="0" smtClean="0"/>
              <a:t>Tanto </a:t>
            </a:r>
            <a:r>
              <a:rPr lang="es-GT" sz="2400" dirty="0"/>
              <a:t>los tribunales de </a:t>
            </a:r>
            <a:r>
              <a:rPr lang="es-GT" sz="2400" dirty="0" smtClean="0"/>
              <a:t>lo Contencioso </a:t>
            </a:r>
            <a:r>
              <a:rPr lang="es-GT" sz="2400" dirty="0"/>
              <a:t>Administrativo, </a:t>
            </a:r>
            <a:r>
              <a:rPr lang="es-GT" sz="2400" dirty="0" smtClean="0"/>
              <a:t>hasta este momento son del </a:t>
            </a:r>
            <a:r>
              <a:rPr lang="es-GT" sz="2400" dirty="0"/>
              <a:t>criterio </a:t>
            </a:r>
            <a:r>
              <a:rPr lang="es-GT" sz="2400" dirty="0" smtClean="0"/>
              <a:t>que para </a:t>
            </a:r>
            <a:r>
              <a:rPr lang="es-GT" sz="2400" dirty="0"/>
              <a:t>que se constituya resistencia a la acción fiscalizadora, </a:t>
            </a:r>
            <a:r>
              <a:rPr lang="es-GT" sz="2400" b="1" i="1" u="sng" dirty="0"/>
              <a:t>es necesario que </a:t>
            </a:r>
            <a:r>
              <a:rPr lang="es-GT" sz="2400" b="1" i="1" u="sng" dirty="0" smtClean="0"/>
              <a:t>el obligado </a:t>
            </a:r>
            <a:r>
              <a:rPr lang="es-GT" sz="2400" b="1" i="1" u="sng" dirty="0"/>
              <a:t>tributario se niegue a proporcionar la información, ya sea mediante </a:t>
            </a:r>
            <a:r>
              <a:rPr lang="es-GT" sz="2400" b="1" i="1" u="sng" dirty="0" smtClean="0"/>
              <a:t>actos por </a:t>
            </a:r>
            <a:r>
              <a:rPr lang="es-GT" sz="2400" b="1" i="1" u="sng" dirty="0"/>
              <a:t>los cuales se manifieste dicha denegatoria a colaborar, o por omisión</a:t>
            </a:r>
            <a:r>
              <a:rPr lang="es-GT" sz="2400" dirty="0"/>
              <a:t>, es decir</a:t>
            </a:r>
            <a:r>
              <a:rPr lang="es-GT" sz="2400" dirty="0" smtClean="0"/>
              <a:t>, por no entregar </a:t>
            </a:r>
            <a:r>
              <a:rPr lang="es-GT" sz="2400" dirty="0"/>
              <a:t>nada de lo requerido. El hecho que el obligado tributario, </a:t>
            </a:r>
            <a:r>
              <a:rPr lang="es-GT" sz="2400" dirty="0" smtClean="0"/>
              <a:t>como resultado </a:t>
            </a:r>
            <a:r>
              <a:rPr lang="es-GT" sz="2400" dirty="0"/>
              <a:t>del requerimiento notificado por la Administración Tributaria entregue </a:t>
            </a:r>
            <a:r>
              <a:rPr lang="es-GT" sz="2400" dirty="0" smtClean="0"/>
              <a:t>la documentación </a:t>
            </a:r>
            <a:r>
              <a:rPr lang="es-GT" sz="2400" dirty="0"/>
              <a:t>que estaba en su poder en ese momento, demuestra la voluntad </a:t>
            </a:r>
            <a:r>
              <a:rPr lang="es-GT" sz="2400" dirty="0" smtClean="0"/>
              <a:t>del mismo </a:t>
            </a:r>
            <a:r>
              <a:rPr lang="es-GT" sz="2400" dirty="0"/>
              <a:t>de colaborar con la acción fiscalizadora de la Administración Tributaria y </a:t>
            </a:r>
            <a:r>
              <a:rPr lang="es-GT" sz="2400" dirty="0" smtClean="0"/>
              <a:t>en consecuencia</a:t>
            </a:r>
            <a:r>
              <a:rPr lang="es-GT" sz="2400" dirty="0"/>
              <a:t>, no </a:t>
            </a:r>
            <a:r>
              <a:rPr lang="es-GT" sz="2400" dirty="0" smtClean="0"/>
              <a:t>debiera de tipificarse </a:t>
            </a:r>
            <a:r>
              <a:rPr lang="es-GT" sz="2400" dirty="0"/>
              <a:t>la infracción tributaria de resistencia a la </a:t>
            </a:r>
            <a:r>
              <a:rPr lang="es-GT" sz="2400" dirty="0" smtClean="0"/>
              <a:t>acción fiscalizadora</a:t>
            </a:r>
            <a:r>
              <a:rPr lang="es-GT" sz="2400" dirty="0"/>
              <a:t>.</a:t>
            </a:r>
          </a:p>
        </p:txBody>
      </p:sp>
    </p:spTree>
    <p:extLst>
      <p:ext uri="{BB962C8B-B14F-4D97-AF65-F5344CB8AC3E}">
        <p14:creationId xmlns:p14="http://schemas.microsoft.com/office/powerpoint/2010/main" val="8977587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GT" sz="4400" b="1" dirty="0" smtClean="0"/>
              <a:t>LA FIGURA DE LA RESISTENCIA A LA ACCION FISCALIZADORA (criterio)</a:t>
            </a:r>
            <a:endParaRPr lang="es-GT" sz="4400" b="1" dirty="0"/>
          </a:p>
        </p:txBody>
      </p:sp>
      <p:sp>
        <p:nvSpPr>
          <p:cNvPr id="3" name="2 Marcador de contenido"/>
          <p:cNvSpPr>
            <a:spLocks noGrp="1"/>
          </p:cNvSpPr>
          <p:nvPr>
            <p:ph idx="1"/>
          </p:nvPr>
        </p:nvSpPr>
        <p:spPr>
          <a:xfrm>
            <a:off x="309093" y="1845734"/>
            <a:ext cx="11449318" cy="4349004"/>
          </a:xfrm>
        </p:spPr>
        <p:txBody>
          <a:bodyPr>
            <a:noAutofit/>
          </a:bodyPr>
          <a:lstStyle/>
          <a:p>
            <a:pPr algn="just"/>
            <a:r>
              <a:rPr lang="es-ES" sz="2400" dirty="0" smtClean="0"/>
              <a:t>Antoni Rotger sostiene que la infracción administrativa y el delito de resistencia a la acción fiscalizadora de la Administración Tributaria, contraviene </a:t>
            </a:r>
            <a:r>
              <a:rPr lang="es-ES" sz="2400" dirty="0"/>
              <a:t>la Convención Americana Derechos  Humanos, artículo 8-2, el cual </a:t>
            </a:r>
            <a:r>
              <a:rPr lang="es-ES" sz="2400" dirty="0" smtClean="0"/>
              <a:t>regula: </a:t>
            </a:r>
            <a:r>
              <a:rPr lang="es-ES" sz="2400" b="1" i="1" dirty="0" smtClean="0"/>
              <a:t>Toda </a:t>
            </a:r>
            <a:r>
              <a:rPr lang="es-ES" sz="2400" b="1" i="1" dirty="0"/>
              <a:t>persona inculpada por delito tiene derecho a que se presuma su inocencia mientras no se establezca legalmente su culpabilidad. </a:t>
            </a:r>
            <a:r>
              <a:rPr lang="es-ES" sz="2400" b="1" i="1" dirty="0" smtClean="0"/>
              <a:t> Durante </a:t>
            </a:r>
            <a:r>
              <a:rPr lang="es-ES" sz="2400" b="1" i="1" dirty="0"/>
              <a:t>el proceso, toda persona tiene derecho, en plena igualdad, a las siguientes garantías mínimas</a:t>
            </a:r>
            <a:r>
              <a:rPr lang="es-ES" sz="2400" b="1" dirty="0"/>
              <a:t>: </a:t>
            </a:r>
            <a:r>
              <a:rPr lang="es-ES" sz="2400" b="1" i="1" dirty="0"/>
              <a:t>entre otras, apartado g) a no declarar contra sí mismo ni a declararse culpable</a:t>
            </a:r>
            <a:r>
              <a:rPr lang="es-ES" sz="2400" i="1" dirty="0"/>
              <a:t>.</a:t>
            </a:r>
            <a:endParaRPr lang="es-ES" sz="2400" i="1" dirty="0" smtClean="0"/>
          </a:p>
          <a:p>
            <a:pPr algn="just"/>
            <a:r>
              <a:rPr lang="es-ES" sz="2400" dirty="0" smtClean="0"/>
              <a:t>El Tribunal Europeo en </a:t>
            </a:r>
            <a:r>
              <a:rPr lang="es-ES" sz="2400" dirty="0"/>
              <a:t>el caso </a:t>
            </a:r>
            <a:r>
              <a:rPr lang="es-ES" sz="2400" dirty="0" err="1"/>
              <a:t>Bendenoum</a:t>
            </a:r>
            <a:r>
              <a:rPr lang="es-ES" sz="2400" dirty="0"/>
              <a:t> versus Francia 1994, dijo que los contribuyentes gozan en los procesos administrativos de aplicación de sanciones que revisten naturaleza penal de todas las garantías inherentes al proceso penal. </a:t>
            </a:r>
            <a:r>
              <a:rPr lang="es-ES" sz="2400" dirty="0" smtClean="0"/>
              <a:t>El </a:t>
            </a:r>
            <a:r>
              <a:rPr lang="es-ES" sz="2400" dirty="0"/>
              <a:t>Tribunal dijo que el derecho a no </a:t>
            </a:r>
            <a:r>
              <a:rPr lang="es-ES" sz="2400" dirty="0" smtClean="0"/>
              <a:t>auto-incriminarse </a:t>
            </a:r>
            <a:r>
              <a:rPr lang="es-ES" sz="2400" dirty="0"/>
              <a:t>rige no solo en materia penal sino respecto del contribuyente en curso en un procedimiento administrativo sancionatorio en materia tributaria.</a:t>
            </a:r>
            <a:r>
              <a:rPr lang="es-ES" sz="2200" dirty="0"/>
              <a:t> </a:t>
            </a:r>
            <a:endParaRPr lang="es-GT" sz="2200" dirty="0"/>
          </a:p>
        </p:txBody>
      </p:sp>
    </p:spTree>
    <p:extLst>
      <p:ext uri="{BB962C8B-B14F-4D97-AF65-F5344CB8AC3E}">
        <p14:creationId xmlns:p14="http://schemas.microsoft.com/office/powerpoint/2010/main" val="3604539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GT" dirty="0"/>
          </a:p>
        </p:txBody>
      </p:sp>
      <p:sp>
        <p:nvSpPr>
          <p:cNvPr id="3" name="Marcador de contenido 2"/>
          <p:cNvSpPr>
            <a:spLocks noGrp="1"/>
          </p:cNvSpPr>
          <p:nvPr>
            <p:ph idx="1"/>
          </p:nvPr>
        </p:nvSpPr>
        <p:spPr>
          <a:xfrm>
            <a:off x="90153" y="1737360"/>
            <a:ext cx="11964472" cy="4521772"/>
          </a:xfrm>
        </p:spPr>
        <p:txBody>
          <a:bodyPr>
            <a:normAutofit/>
          </a:bodyPr>
          <a:lstStyle/>
          <a:p>
            <a:pPr algn="just"/>
            <a:r>
              <a:rPr lang="es-GT" sz="2600" dirty="0" smtClean="0"/>
              <a:t>TEDH, en el caso J.B </a:t>
            </a:r>
            <a:r>
              <a:rPr lang="es-GT" sz="2600" dirty="0" err="1" smtClean="0"/>
              <a:t>vrs</a:t>
            </a:r>
            <a:r>
              <a:rPr lang="es-GT" sz="2600" dirty="0" smtClean="0"/>
              <a:t> Suiza, de 3 de mayo de 2001, al tratar el requerimiento de extractos de movimientos en el seno de un procedimiento sancionador, concluye </a:t>
            </a:r>
            <a:r>
              <a:rPr lang="es-GT" sz="2600" b="1" i="1" u="sng" dirty="0" smtClean="0"/>
              <a:t>que se produce una vulneración del derecho a no declarar contra si mismo; así considera que pudiendo obtenerse la información de las entidades financieras con las que opera el inculpado, no se encuentra justificado que se obligue a este a presentarla. </a:t>
            </a:r>
            <a:r>
              <a:rPr lang="es-GT" sz="2600" dirty="0" smtClean="0"/>
              <a:t>  </a:t>
            </a:r>
          </a:p>
          <a:p>
            <a:pPr algn="just"/>
            <a:r>
              <a:rPr lang="es-GT" sz="2600" dirty="0" smtClean="0"/>
              <a:t>Esto debe de ponerse en conexión con lo señalado por el TEDH en su Sentencia </a:t>
            </a:r>
            <a:r>
              <a:rPr lang="es-GT" sz="2600" dirty="0" err="1" smtClean="0"/>
              <a:t>Dewer</a:t>
            </a:r>
            <a:r>
              <a:rPr lang="es-GT" sz="2600" dirty="0" smtClean="0"/>
              <a:t> </a:t>
            </a:r>
            <a:r>
              <a:rPr lang="es-GT" sz="2600" dirty="0" err="1" smtClean="0"/>
              <a:t>vrs</a:t>
            </a:r>
            <a:r>
              <a:rPr lang="es-GT" sz="2600" dirty="0" smtClean="0"/>
              <a:t> Bélgica, de 27 de febrero de 1980, cuando señala </a:t>
            </a:r>
            <a:r>
              <a:rPr lang="es-GT" sz="2600" b="1" i="1" u="sng" dirty="0" smtClean="0"/>
              <a:t>que las garantías del articulo 6.1 del CEDH deberán resultar aplicables aunque el procedimiento sancionador no se haya iniciado formalmente, siempre que las investigaciones dirigidas a el esclarecimiento de responsabilidades se dirijan contra una persona concreta. </a:t>
            </a:r>
            <a:endParaRPr lang="es-GT" sz="2600" b="1" i="1" u="sng" dirty="0"/>
          </a:p>
        </p:txBody>
      </p:sp>
    </p:spTree>
    <p:extLst>
      <p:ext uri="{BB962C8B-B14F-4D97-AF65-F5344CB8AC3E}">
        <p14:creationId xmlns:p14="http://schemas.microsoft.com/office/powerpoint/2010/main" val="682770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GT" sz="4000" b="1" dirty="0" smtClean="0"/>
              <a:t>RAZONABILIDAD DEL PLAZO PARA PRESENTAR LA INFORMACIÓN REQUERIDA POR LA ADMÓN.  T.</a:t>
            </a:r>
            <a:endParaRPr lang="es-GT" sz="4000" dirty="0"/>
          </a:p>
        </p:txBody>
      </p:sp>
      <p:sp>
        <p:nvSpPr>
          <p:cNvPr id="3" name="Marcador de contenido 2"/>
          <p:cNvSpPr>
            <a:spLocks noGrp="1"/>
          </p:cNvSpPr>
          <p:nvPr>
            <p:ph idx="1"/>
          </p:nvPr>
        </p:nvSpPr>
        <p:spPr>
          <a:xfrm>
            <a:off x="669701" y="1845734"/>
            <a:ext cx="10882648" cy="4233094"/>
          </a:xfrm>
        </p:spPr>
        <p:txBody>
          <a:bodyPr>
            <a:normAutofit/>
          </a:bodyPr>
          <a:lstStyle/>
          <a:p>
            <a:pPr algn="just"/>
            <a:r>
              <a:rPr lang="es-GT" sz="2400" dirty="0"/>
              <a:t>En la práctica, muchos obligados tributarios </a:t>
            </a:r>
            <a:r>
              <a:rPr lang="es-GT" sz="2400" dirty="0" smtClean="0"/>
              <a:t>han argumentado </a:t>
            </a:r>
            <a:r>
              <a:rPr lang="es-GT" sz="2400" dirty="0"/>
              <a:t>que el plazo para presentar la información requerida es muy corto</a:t>
            </a:r>
            <a:r>
              <a:rPr lang="es-GT" sz="2400" dirty="0" smtClean="0"/>
              <a:t>, considerando </a:t>
            </a:r>
            <a:r>
              <a:rPr lang="es-GT" sz="2400" dirty="0"/>
              <a:t>que en muchas ocasiones la contabilidad y demás documentos </a:t>
            </a:r>
            <a:r>
              <a:rPr lang="es-GT" sz="2400" dirty="0" smtClean="0"/>
              <a:t>se tienen </a:t>
            </a:r>
            <a:r>
              <a:rPr lang="es-GT" sz="2400" dirty="0"/>
              <a:t>en desorden por lo que ubicarlos en el plazo de 3 días podría ser </a:t>
            </a:r>
            <a:r>
              <a:rPr lang="es-GT" sz="2400" dirty="0" smtClean="0"/>
              <a:t>complicado o </a:t>
            </a:r>
            <a:r>
              <a:rPr lang="es-GT" sz="2400" dirty="0"/>
              <a:t>bien, por cualquier otra circunstancia que no permita la entrega de lo solicitado </a:t>
            </a:r>
            <a:r>
              <a:rPr lang="es-GT" sz="2400" dirty="0" smtClean="0"/>
              <a:t>en el </a:t>
            </a:r>
            <a:r>
              <a:rPr lang="es-GT" sz="2400" dirty="0"/>
              <a:t>plazo indicado. En ocasiones, el obligado tributario ha presentado </a:t>
            </a:r>
            <a:r>
              <a:rPr lang="es-GT" sz="2400" dirty="0" smtClean="0"/>
              <a:t>escritos solicitando </a:t>
            </a:r>
            <a:r>
              <a:rPr lang="es-GT" sz="2400" dirty="0"/>
              <a:t>la prórroga del plazo, pero la misma es denegada. La denegación de </a:t>
            </a:r>
            <a:r>
              <a:rPr lang="es-GT" sz="2400" dirty="0" smtClean="0"/>
              <a:t>la solicitud </a:t>
            </a:r>
            <a:r>
              <a:rPr lang="es-GT" sz="2400" dirty="0"/>
              <a:t>de prórroga es evidente, ya que la norma claramente establece que el </a:t>
            </a:r>
            <a:r>
              <a:rPr lang="es-GT" sz="2400" dirty="0" smtClean="0"/>
              <a:t>plazo es </a:t>
            </a:r>
            <a:r>
              <a:rPr lang="es-GT" sz="2400" dirty="0"/>
              <a:t>improrrogable, en consecuencia, la Administración Tributaria no podría </a:t>
            </a:r>
            <a:r>
              <a:rPr lang="es-GT" sz="2400" dirty="0" smtClean="0"/>
              <a:t>autorizar una </a:t>
            </a:r>
            <a:r>
              <a:rPr lang="es-GT" sz="2400" dirty="0"/>
              <a:t>prórroga, dado que la ley no lo permite y la actuación de ésta se debe </a:t>
            </a:r>
            <a:r>
              <a:rPr lang="es-GT" sz="2400" dirty="0" smtClean="0"/>
              <a:t>limitar únicamente </a:t>
            </a:r>
            <a:r>
              <a:rPr lang="es-GT" sz="2400" dirty="0"/>
              <a:t>a lo que la ley permite.</a:t>
            </a:r>
          </a:p>
        </p:txBody>
      </p:sp>
    </p:spTree>
    <p:extLst>
      <p:ext uri="{BB962C8B-B14F-4D97-AF65-F5344CB8AC3E}">
        <p14:creationId xmlns:p14="http://schemas.microsoft.com/office/powerpoint/2010/main" val="28764241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GT" sz="4000" b="1" dirty="0"/>
              <a:t>RAZONABILIDAD DEL PLAZO PARA PRESENTAR LA INFORMACIÓN REQUERIDA POR LA ADMÓN.  T.</a:t>
            </a:r>
            <a:endParaRPr lang="es-GT" sz="4000" dirty="0"/>
          </a:p>
        </p:txBody>
      </p:sp>
      <p:sp>
        <p:nvSpPr>
          <p:cNvPr id="3" name="Marcador de contenido 2"/>
          <p:cNvSpPr>
            <a:spLocks noGrp="1"/>
          </p:cNvSpPr>
          <p:nvPr>
            <p:ph idx="1"/>
          </p:nvPr>
        </p:nvSpPr>
        <p:spPr/>
        <p:txBody>
          <a:bodyPr>
            <a:normAutofit/>
          </a:bodyPr>
          <a:lstStyle/>
          <a:p>
            <a:pPr algn="just"/>
            <a:r>
              <a:rPr lang="es-GT" sz="2400" dirty="0" smtClean="0"/>
              <a:t>Artículo 10. Procedencia del amparo:  </a:t>
            </a:r>
            <a:r>
              <a:rPr lang="es-GT" sz="2400" b="1" i="1" dirty="0" smtClean="0"/>
              <a:t>La procedencia del amparo se extiende a toda situación que sea susceptible de un riesgo, una amenaza, restricción o violación a los derechos que la Constitución y las leyes de la República de Guatemala reconocen, ya sea que dicha situación provenga de personas y entidades de derecho público o entidades de derecho privado. </a:t>
            </a:r>
          </a:p>
          <a:p>
            <a:pPr algn="just"/>
            <a:r>
              <a:rPr lang="es-GT" sz="2400" b="1" i="1" dirty="0" smtClean="0"/>
              <a:t>a)………b)…….c)……..d)…..e) Cuando en actuaciones administrativas se exijan al afectado el cumplimiento de requisitos, diligencias o actividades no razonables o ilegales, o cuando no hubiere medio o recurso de efecto suspensivo; f)……… </a:t>
            </a:r>
            <a:endParaRPr lang="es-GT" sz="2400" dirty="0"/>
          </a:p>
        </p:txBody>
      </p:sp>
    </p:spTree>
    <p:extLst>
      <p:ext uri="{BB962C8B-B14F-4D97-AF65-F5344CB8AC3E}">
        <p14:creationId xmlns:p14="http://schemas.microsoft.com/office/powerpoint/2010/main" val="469339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GT" sz="4400" b="1" dirty="0" smtClean="0"/>
              <a:t>SALA 2ª.TRIBUNAL DE LO CONTENCIOSO ADTIVO, 25-05-2007, EXPEDIENTE 289-2004</a:t>
            </a:r>
            <a:endParaRPr lang="es-GT" sz="4400" b="1" dirty="0"/>
          </a:p>
        </p:txBody>
      </p:sp>
      <p:sp>
        <p:nvSpPr>
          <p:cNvPr id="3" name="Marcador de contenido 2"/>
          <p:cNvSpPr>
            <a:spLocks noGrp="1"/>
          </p:cNvSpPr>
          <p:nvPr>
            <p:ph idx="1"/>
          </p:nvPr>
        </p:nvSpPr>
        <p:spPr>
          <a:xfrm>
            <a:off x="386365" y="1845734"/>
            <a:ext cx="11333409" cy="4023360"/>
          </a:xfrm>
        </p:spPr>
        <p:txBody>
          <a:bodyPr>
            <a:noAutofit/>
          </a:bodyPr>
          <a:lstStyle/>
          <a:p>
            <a:pPr algn="just"/>
            <a:r>
              <a:rPr lang="es-GT" sz="2400" dirty="0"/>
              <a:t>En </a:t>
            </a:r>
            <a:r>
              <a:rPr lang="es-GT" sz="2400" dirty="0" smtClean="0"/>
              <a:t>ese sentido </a:t>
            </a:r>
            <a:r>
              <a:rPr lang="es-GT" sz="2400" dirty="0"/>
              <a:t>este Tribunal concluye</a:t>
            </a:r>
            <a:r>
              <a:rPr lang="es-GT" sz="2400" b="1" i="1" dirty="0"/>
              <a:t>: </a:t>
            </a:r>
            <a:r>
              <a:rPr lang="es-GT" sz="2400" b="1" i="1" u="sng" dirty="0"/>
              <a:t>Que existe una imprecisión en la tipificación </a:t>
            </a:r>
            <a:r>
              <a:rPr lang="es-GT" sz="2400" b="1" i="1" dirty="0"/>
              <a:t>de </a:t>
            </a:r>
            <a:r>
              <a:rPr lang="es-GT" sz="2400" b="1" i="1" dirty="0" smtClean="0"/>
              <a:t>la base </a:t>
            </a:r>
            <a:r>
              <a:rPr lang="es-GT" sz="2400" b="1" i="1" dirty="0"/>
              <a:t>legal en que se fundamenta la resistencia a la acción fiscalizadora por </a:t>
            </a:r>
            <a:r>
              <a:rPr lang="es-GT" sz="2400" b="1" i="1" dirty="0" smtClean="0"/>
              <a:t>parte de </a:t>
            </a:r>
            <a:r>
              <a:rPr lang="es-GT" sz="2400" b="1" i="1" dirty="0"/>
              <a:t>la administración tributaria, en virtud de que el fundamento legal citado, </a:t>
            </a:r>
            <a:r>
              <a:rPr lang="es-GT" sz="2400" b="1" i="1" dirty="0" smtClean="0"/>
              <a:t>Artículo (</a:t>
            </a:r>
            <a:r>
              <a:rPr lang="es-GT" sz="2400" b="1" i="1" dirty="0"/>
              <a:t>sic) 93 del Código Tributario, Decreto 6-91, modificado por el artículo 25 del </a:t>
            </a:r>
            <a:r>
              <a:rPr lang="es-GT" sz="2400" b="1" i="1" dirty="0" smtClean="0"/>
              <a:t>Decreto 58-96</a:t>
            </a:r>
            <a:r>
              <a:rPr lang="es-GT" sz="2400" b="1" i="1" dirty="0"/>
              <a:t>, ambos del Congreso de la República, </a:t>
            </a:r>
            <a:r>
              <a:rPr lang="es-GT" sz="2400" b="1" i="1" u="sng" dirty="0"/>
              <a:t>contiene tres incisos por </a:t>
            </a:r>
            <a:r>
              <a:rPr lang="es-GT" sz="2400" b="1" i="1" u="sng" dirty="0" smtClean="0"/>
              <a:t>supuestos diferentes</a:t>
            </a:r>
            <a:r>
              <a:rPr lang="es-GT" sz="2400" b="1" i="1" u="sng" dirty="0"/>
              <a:t>, y los actos del contribuyente no encajan plenamente en ninguno de </a:t>
            </a:r>
            <a:r>
              <a:rPr lang="es-GT" sz="2400" b="1" i="1" u="sng" dirty="0" smtClean="0"/>
              <a:t>los incisos </a:t>
            </a:r>
            <a:r>
              <a:rPr lang="es-GT" sz="2400" b="1" i="1" u="sng" dirty="0"/>
              <a:t>que tipifican la acción de resistencia que se atribuye,</a:t>
            </a:r>
            <a:r>
              <a:rPr lang="es-GT" sz="2400" b="1" i="1" dirty="0"/>
              <a:t> en consecuencia </a:t>
            </a:r>
            <a:r>
              <a:rPr lang="es-GT" sz="2400" b="1" i="1" dirty="0" smtClean="0"/>
              <a:t>la actuación </a:t>
            </a:r>
            <a:r>
              <a:rPr lang="es-GT" sz="2400" b="1" i="1" dirty="0"/>
              <a:t>administrativa viola el principio de tipicidad aplicable a las infracciones </a:t>
            </a:r>
            <a:r>
              <a:rPr lang="es-GT" sz="2400" b="1" i="1" dirty="0" smtClean="0"/>
              <a:t>y sanciones </a:t>
            </a:r>
            <a:r>
              <a:rPr lang="es-GT" sz="2400" b="1" i="1" dirty="0"/>
              <a:t>en materia tributaria, de acuerdo con los artículos 17 y 239 último inciso</a:t>
            </a:r>
            <a:r>
              <a:rPr lang="es-GT" sz="2400" b="1" i="1" dirty="0" smtClean="0"/>
              <a:t>, ambos </a:t>
            </a:r>
            <a:r>
              <a:rPr lang="es-GT" sz="2400" b="1" i="1" dirty="0"/>
              <a:t>de la Constitución Política de la República, lo que es suficiente razón </a:t>
            </a:r>
            <a:r>
              <a:rPr lang="es-GT" sz="2400" b="1" i="1" dirty="0" smtClean="0"/>
              <a:t>para declarar </a:t>
            </a:r>
            <a:r>
              <a:rPr lang="es-GT" sz="2400" b="1" i="1" dirty="0"/>
              <a:t>improcedente la multa que se pretende aplicar; por lo que </a:t>
            </a:r>
            <a:r>
              <a:rPr lang="es-GT" sz="2400" b="1" i="1" dirty="0" smtClean="0"/>
              <a:t>deberá declararse </a:t>
            </a:r>
            <a:r>
              <a:rPr lang="es-GT" sz="2400" b="1" i="1" dirty="0"/>
              <a:t>con lugar la demanda, ordenando la revocación de </a:t>
            </a:r>
            <a:r>
              <a:rPr lang="es-GT" sz="2400" b="1" i="1" dirty="0" smtClean="0"/>
              <a:t>la resolución </a:t>
            </a:r>
            <a:r>
              <a:rPr lang="es-GT" sz="2400" b="1" i="1" dirty="0"/>
              <a:t>que </a:t>
            </a:r>
            <a:r>
              <a:rPr lang="es-GT" sz="2400" b="1" i="1" dirty="0" smtClean="0"/>
              <a:t>se contraviene </a:t>
            </a:r>
            <a:r>
              <a:rPr lang="es-GT" sz="2400" b="1" i="1" dirty="0"/>
              <a:t>así como su antecedente. </a:t>
            </a:r>
            <a:r>
              <a:rPr lang="es-GT" sz="2400" b="1" i="1" dirty="0" smtClean="0"/>
              <a:t>(…)</a:t>
            </a:r>
            <a:r>
              <a:rPr lang="es-GT" sz="2400" dirty="0" smtClean="0"/>
              <a:t>”.  </a:t>
            </a:r>
            <a:endParaRPr lang="es-GT" sz="2400" dirty="0"/>
          </a:p>
        </p:txBody>
      </p:sp>
    </p:spTree>
    <p:extLst>
      <p:ext uri="{BB962C8B-B14F-4D97-AF65-F5344CB8AC3E}">
        <p14:creationId xmlns:p14="http://schemas.microsoft.com/office/powerpoint/2010/main" val="42243677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dirty="0"/>
          </a:p>
        </p:txBody>
      </p:sp>
      <p:sp>
        <p:nvSpPr>
          <p:cNvPr id="3" name="2 Marcador de contenido"/>
          <p:cNvSpPr>
            <a:spLocks noGrp="1"/>
          </p:cNvSpPr>
          <p:nvPr>
            <p:ph idx="1"/>
          </p:nvPr>
        </p:nvSpPr>
        <p:spPr>
          <a:xfrm>
            <a:off x="167424" y="1777285"/>
            <a:ext cx="11809927" cy="4507605"/>
          </a:xfrm>
        </p:spPr>
        <p:txBody>
          <a:bodyPr>
            <a:normAutofit/>
          </a:bodyPr>
          <a:lstStyle/>
          <a:p>
            <a:pPr algn="just"/>
            <a:r>
              <a:rPr lang="es-GT" sz="2800" dirty="0"/>
              <a:t>Como es posible comprobar de la lectura de la sentencia,</a:t>
            </a:r>
            <a:r>
              <a:rPr lang="es-GT" sz="2800" b="1" i="1" dirty="0"/>
              <a:t> </a:t>
            </a:r>
            <a:r>
              <a:rPr lang="es-GT" sz="2800" b="1" i="1" u="sng" dirty="0"/>
              <a:t>la Sala considera que el hecho de manifestarse ante la Administración Tributaria al ser requerido, indicando la imposibilidad de cumplir el requerimiento en el plazo que indica la norma y solicitando prórroga del plazo</a:t>
            </a:r>
            <a:r>
              <a:rPr lang="es-GT" sz="2800" b="1" i="1" dirty="0"/>
              <a:t>, no constituye resistencia a la acción fiscalizadora, puesto que dicha conducta no está comprendida en la normativa como un supuesto de resistencia. Asimismo, establece que el hecho de no presentar la </a:t>
            </a:r>
            <a:r>
              <a:rPr lang="es-GT" sz="2800" b="1" i="1" dirty="0" smtClean="0"/>
              <a:t>información </a:t>
            </a:r>
            <a:r>
              <a:rPr lang="es-GT" sz="2800" b="1" i="1" dirty="0"/>
              <a:t>requerida en el plazo de 3 días hábiles, no puede catalogarse por sí solo como </a:t>
            </a:r>
            <a:r>
              <a:rPr lang="es-GT" sz="2800" b="1" i="1" dirty="0" smtClean="0"/>
              <a:t>una infracción </a:t>
            </a:r>
            <a:r>
              <a:rPr lang="es-GT" sz="2800" b="1" i="1" dirty="0"/>
              <a:t>sancionable, porque su comportamiento </a:t>
            </a:r>
            <a:r>
              <a:rPr lang="es-GT" sz="2800" b="1" i="1" u="sng" dirty="0"/>
              <a:t>no indica intencional </a:t>
            </a:r>
            <a:r>
              <a:rPr lang="es-GT" sz="2800" b="1" i="1" u="sng" dirty="0" smtClean="0"/>
              <a:t>y deliberadamente </a:t>
            </a:r>
            <a:r>
              <a:rPr lang="es-GT" sz="2800" b="1" i="1" u="sng" dirty="0"/>
              <a:t>que se está negando a proporcionar la información</a:t>
            </a:r>
            <a:r>
              <a:rPr lang="es-GT" sz="2800" b="1" i="1" dirty="0"/>
              <a:t>.</a:t>
            </a:r>
            <a:r>
              <a:rPr lang="es-GT" sz="2800" dirty="0"/>
              <a:t> </a:t>
            </a:r>
          </a:p>
        </p:txBody>
      </p:sp>
    </p:spTree>
    <p:extLst>
      <p:ext uri="{BB962C8B-B14F-4D97-AF65-F5344CB8AC3E}">
        <p14:creationId xmlns:p14="http://schemas.microsoft.com/office/powerpoint/2010/main" val="38718967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a:p>
        </p:txBody>
      </p:sp>
      <p:sp>
        <p:nvSpPr>
          <p:cNvPr id="3" name="2 Marcador de contenido"/>
          <p:cNvSpPr>
            <a:spLocks noGrp="1"/>
          </p:cNvSpPr>
          <p:nvPr>
            <p:ph idx="1"/>
          </p:nvPr>
        </p:nvSpPr>
        <p:spPr/>
        <p:txBody>
          <a:bodyPr>
            <a:normAutofit/>
          </a:bodyPr>
          <a:lstStyle/>
          <a:p>
            <a:pPr algn="just"/>
            <a:r>
              <a:rPr lang="es-GT" sz="2400" b="1" dirty="0"/>
              <a:t>Además, la Sala indica que se debe de tomar en consideración el tipo de documentos solicitados para indicar el plazo en el cual se deben de presentar, puesto que si la Administración Tributaria solicita la entrega de informes o reportes, éstos no se podrán presentar en el plazo de 3 días, por lo que se deberá considerar la extensión del plazo. La interpretación que hace la Sala del artículo 93 del Código Tributario, definitivamente beneficia al obligado tributario, ya que contempla la posibilidad de que se presente la información requerida en un plazo mayor al estipulado en la ley y toma en consideración la voluntad del obligado tributario de querer colaborar con la Administración Tributaria, lo cual no constituye resistencia a la acción fiscalizadora, aunque no se presente información alguna en el plazo indicado.</a:t>
            </a:r>
          </a:p>
        </p:txBody>
      </p:sp>
    </p:spTree>
    <p:extLst>
      <p:ext uri="{BB962C8B-B14F-4D97-AF65-F5344CB8AC3E}">
        <p14:creationId xmlns:p14="http://schemas.microsoft.com/office/powerpoint/2010/main" val="31613015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GT" sz="4400" b="1" dirty="0" smtClean="0"/>
              <a:t>CORTE SUPREMA DE JUSTICIA 3-12-2007, EXPEDIENTE 317-2007</a:t>
            </a:r>
            <a:endParaRPr lang="es-GT" sz="4400" b="1" dirty="0"/>
          </a:p>
        </p:txBody>
      </p:sp>
      <p:sp>
        <p:nvSpPr>
          <p:cNvPr id="3" name="Marcador de contenido 2"/>
          <p:cNvSpPr>
            <a:spLocks noGrp="1"/>
          </p:cNvSpPr>
          <p:nvPr>
            <p:ph idx="1"/>
          </p:nvPr>
        </p:nvSpPr>
        <p:spPr>
          <a:xfrm>
            <a:off x="167425" y="1737360"/>
            <a:ext cx="11822806" cy="4483136"/>
          </a:xfrm>
        </p:spPr>
        <p:txBody>
          <a:bodyPr>
            <a:noAutofit/>
          </a:bodyPr>
          <a:lstStyle/>
          <a:p>
            <a:pPr algn="just"/>
            <a:r>
              <a:rPr lang="es-GT" sz="2400" b="1" i="1" dirty="0" smtClean="0"/>
              <a:t>“(…) </a:t>
            </a:r>
            <a:r>
              <a:rPr lang="es-GT" sz="2400" b="1" i="1" dirty="0"/>
              <a:t>En virtud de lo expuesto</a:t>
            </a:r>
            <a:r>
              <a:rPr lang="es-GT" sz="2400" b="1" i="1" dirty="0" smtClean="0"/>
              <a:t>, se </a:t>
            </a:r>
            <a:r>
              <a:rPr lang="es-GT" sz="2400" b="1" i="1" dirty="0"/>
              <a:t>determina que el objeto del presente asunto es establecer el sentido y </a:t>
            </a:r>
            <a:r>
              <a:rPr lang="es-GT" sz="2400" b="1" i="1" dirty="0" smtClean="0"/>
              <a:t>alcance del </a:t>
            </a:r>
            <a:r>
              <a:rPr lang="es-GT" sz="2400" b="1" i="1" dirty="0"/>
              <a:t>artículo 93 penúltimo párrafo del Código Tributario, por lo que la c</a:t>
            </a:r>
            <a:r>
              <a:rPr lang="es-GT" sz="2400" b="1" i="1" dirty="0" smtClean="0"/>
              <a:t>ontroversia se centra </a:t>
            </a:r>
            <a:r>
              <a:rPr lang="es-GT" sz="2400" b="1" i="1" dirty="0"/>
              <a:t>en establecer si hubo resistencia a la acción fiscalizadora de </a:t>
            </a:r>
            <a:r>
              <a:rPr lang="es-GT" sz="2400" b="1" i="1" dirty="0" smtClean="0"/>
              <a:t>la Administración </a:t>
            </a:r>
            <a:r>
              <a:rPr lang="es-GT" sz="2400" b="1" i="1" dirty="0"/>
              <a:t>Tributaria por parte del contribuyente. Al examinarse la </a:t>
            </a:r>
            <a:r>
              <a:rPr lang="es-GT" sz="2400" b="1" i="1" dirty="0" smtClean="0"/>
              <a:t>sentencia impugnada</a:t>
            </a:r>
            <a:r>
              <a:rPr lang="es-GT" sz="2400" b="1" i="1" dirty="0"/>
              <a:t>, se advierte que la sala sentenciadora en el considerando </a:t>
            </a:r>
            <a:r>
              <a:rPr lang="es-GT" sz="2400" b="1" i="1" dirty="0" smtClean="0"/>
              <a:t>número romanos </a:t>
            </a:r>
            <a:r>
              <a:rPr lang="es-GT" sz="2400" b="1" i="1" dirty="0"/>
              <a:t>tres señala: “(…) </a:t>
            </a:r>
            <a:r>
              <a:rPr lang="es-GT" sz="2400" b="1" i="1" u="sng" dirty="0"/>
              <a:t>El hecho de que el contribuyente haya presentado </a:t>
            </a:r>
            <a:r>
              <a:rPr lang="es-GT" sz="2400" b="1" i="1" u="sng" dirty="0" smtClean="0"/>
              <a:t>sólo una </a:t>
            </a:r>
            <a:r>
              <a:rPr lang="es-GT" sz="2400" b="1" i="1" u="sng" dirty="0"/>
              <a:t>parte de la documentación que amparaba los registros contables y fiscales </a:t>
            </a:r>
            <a:r>
              <a:rPr lang="es-GT" sz="2400" b="1" i="1" u="sng" dirty="0" smtClean="0"/>
              <a:t>del período </a:t>
            </a:r>
            <a:r>
              <a:rPr lang="es-GT" sz="2400" b="1" i="1" u="sng" dirty="0"/>
              <a:t>objeto de fiscalización, no constituyen actos o acciones que obstaculicen </a:t>
            </a:r>
            <a:r>
              <a:rPr lang="es-GT" sz="2400" b="1" i="1" u="sng" dirty="0" smtClean="0"/>
              <a:t>o impidan </a:t>
            </a:r>
            <a:r>
              <a:rPr lang="es-GT" sz="2400" b="1" i="1" u="sng" dirty="0"/>
              <a:t>la acción fiscalizadora</a:t>
            </a:r>
            <a:r>
              <a:rPr lang="es-GT" sz="2400" b="1" i="1" dirty="0"/>
              <a:t>; </a:t>
            </a:r>
            <a:r>
              <a:rPr lang="es-GT" sz="2400" b="1" i="1" u="sng" dirty="0"/>
              <a:t>sino que, por el contrario, testimonian su </a:t>
            </a:r>
            <a:r>
              <a:rPr lang="es-GT" sz="2400" b="1" i="1" u="sng" dirty="0" smtClean="0"/>
              <a:t>buena voluntad </a:t>
            </a:r>
            <a:r>
              <a:rPr lang="es-GT" sz="2400" b="1" i="1" u="sng" dirty="0"/>
              <a:t>de aportar la documentación que, en el momento de ser requerido, </a:t>
            </a:r>
            <a:r>
              <a:rPr lang="es-GT" sz="2400" b="1" i="1" u="sng" dirty="0" smtClean="0"/>
              <a:t>se encuentra </a:t>
            </a:r>
            <a:r>
              <a:rPr lang="es-GT" sz="2400" b="1" i="1" u="sng" dirty="0"/>
              <a:t>a su alcance</a:t>
            </a:r>
            <a:r>
              <a:rPr lang="es-GT" sz="2400" b="1" i="1" dirty="0"/>
              <a:t>. </a:t>
            </a:r>
          </a:p>
        </p:txBody>
      </p:sp>
    </p:spTree>
    <p:extLst>
      <p:ext uri="{BB962C8B-B14F-4D97-AF65-F5344CB8AC3E}">
        <p14:creationId xmlns:p14="http://schemas.microsoft.com/office/powerpoint/2010/main" val="27629579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a:p>
        </p:txBody>
      </p:sp>
      <p:sp>
        <p:nvSpPr>
          <p:cNvPr id="3" name="2 Marcador de contenido"/>
          <p:cNvSpPr>
            <a:spLocks noGrp="1"/>
          </p:cNvSpPr>
          <p:nvPr>
            <p:ph idx="1"/>
          </p:nvPr>
        </p:nvSpPr>
        <p:spPr/>
        <p:txBody>
          <a:bodyPr/>
          <a:lstStyle/>
          <a:p>
            <a:pPr algn="just"/>
            <a:r>
              <a:rPr lang="es-GT" sz="2400" b="1" i="1" dirty="0"/>
              <a:t>Por otra parte, en el acta número diez y siete guion noventa y siete, de fecha veintisiete de mayo de mil novecientos noventa y siete, no se hacen constar hechos que tipifiquen las acciones descritas en el artículo 93 del Código Tributario; </a:t>
            </a:r>
            <a:r>
              <a:rPr lang="es-GT" sz="2400" b="1" i="1" u="sng" dirty="0"/>
              <a:t>sino por el contrario, de la lectura de su texto, se advierte que el contribuyente presentó a la administración tributaria la documentación que estaba en su poder,</a:t>
            </a:r>
            <a:r>
              <a:rPr lang="es-GT" sz="2400" b="1" i="1" dirty="0"/>
              <a:t> a tal grado que se puede hacer constar que no cuadraba lo registrado en el libro de compras y las pólizas de ventas o que el contribuyente no tenía al día los libros contables presentados, </a:t>
            </a:r>
            <a:r>
              <a:rPr lang="es-GT" sz="2400" b="1" i="1" u="sng" dirty="0"/>
              <a:t>lo que hubiera sido imposible si el contribuyente hubiera obstaculizado o impedido la acción fiscalizadora de la administración tributaria.</a:t>
            </a:r>
            <a:r>
              <a:rPr lang="es-GT" sz="2400" b="1" i="1" dirty="0"/>
              <a:t> </a:t>
            </a:r>
          </a:p>
          <a:p>
            <a:endParaRPr lang="es-GT" dirty="0"/>
          </a:p>
        </p:txBody>
      </p:sp>
    </p:spTree>
    <p:extLst>
      <p:ext uri="{BB962C8B-B14F-4D97-AF65-F5344CB8AC3E}">
        <p14:creationId xmlns:p14="http://schemas.microsoft.com/office/powerpoint/2010/main" val="3764303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43944" y="1845734"/>
            <a:ext cx="10766738" cy="4023360"/>
          </a:xfrm>
        </p:spPr>
        <p:txBody>
          <a:bodyPr>
            <a:normAutofit/>
          </a:bodyPr>
          <a:lstStyle/>
          <a:p>
            <a:pPr algn="just"/>
            <a:r>
              <a:rPr lang="es-GT" sz="3200" dirty="0" smtClean="0"/>
              <a:t>En España en el articulo 178 de la Ley General Tributaria indica que la Potestad Sancionadora se ejercerá de acuerdo a los principios reguladores de la misma materia administrativa.  En particular, añade el mismo precepto, los de legalidad, tipicidad, proporcionalidad, no concurrencia (NE BIS IN IDEM) e irretroactividad.</a:t>
            </a:r>
            <a:endParaRPr lang="es-GT" sz="3200" dirty="0"/>
          </a:p>
        </p:txBody>
      </p:sp>
      <p:sp>
        <p:nvSpPr>
          <p:cNvPr id="3" name="2 Título"/>
          <p:cNvSpPr>
            <a:spLocks noGrp="1"/>
          </p:cNvSpPr>
          <p:nvPr>
            <p:ph type="title"/>
          </p:nvPr>
        </p:nvSpPr>
        <p:spPr/>
        <p:txBody>
          <a:bodyPr>
            <a:normAutofit/>
          </a:bodyPr>
          <a:lstStyle/>
          <a:p>
            <a:pPr algn="ctr"/>
            <a:r>
              <a:rPr lang="es-GT" sz="4400" b="1" dirty="0" smtClean="0"/>
              <a:t>POTESTAD SANCIONADORA</a:t>
            </a:r>
            <a:r>
              <a:rPr lang="es-GT" sz="4400" b="1" dirty="0" smtClean="0">
                <a:solidFill>
                  <a:schemeClr val="bg1"/>
                </a:solidFill>
              </a:rPr>
              <a:t>:</a:t>
            </a:r>
            <a:endParaRPr lang="es-GT" sz="4400" b="1" dirty="0"/>
          </a:p>
        </p:txBody>
      </p:sp>
    </p:spTree>
    <p:extLst>
      <p:ext uri="{BB962C8B-B14F-4D97-AF65-F5344CB8AC3E}">
        <p14:creationId xmlns:p14="http://schemas.microsoft.com/office/powerpoint/2010/main" val="17922261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GT" sz="4400" b="1" dirty="0" smtClean="0"/>
              <a:t>CORTE </a:t>
            </a:r>
            <a:r>
              <a:rPr lang="es-GT" sz="4400" b="1" dirty="0"/>
              <a:t>SUPREMA DE </a:t>
            </a:r>
            <a:r>
              <a:rPr lang="es-GT" sz="4400" b="1" dirty="0" smtClean="0"/>
              <a:t>JUSTICIA </a:t>
            </a:r>
            <a:r>
              <a:rPr lang="es-GT" sz="4400" b="1" dirty="0"/>
              <a:t>3-12-2007, EXPEDIENTE </a:t>
            </a:r>
            <a:r>
              <a:rPr lang="es-GT" sz="4400" b="1" dirty="0" smtClean="0"/>
              <a:t>317-2007</a:t>
            </a:r>
            <a:endParaRPr lang="es-GT" sz="4400" dirty="0"/>
          </a:p>
        </p:txBody>
      </p:sp>
      <p:sp>
        <p:nvSpPr>
          <p:cNvPr id="3" name="Marcador de contenido 2"/>
          <p:cNvSpPr>
            <a:spLocks noGrp="1"/>
          </p:cNvSpPr>
          <p:nvPr>
            <p:ph idx="1"/>
          </p:nvPr>
        </p:nvSpPr>
        <p:spPr>
          <a:xfrm>
            <a:off x="528034" y="1845733"/>
            <a:ext cx="11114467" cy="4336125"/>
          </a:xfrm>
        </p:spPr>
        <p:txBody>
          <a:bodyPr>
            <a:normAutofit/>
          </a:bodyPr>
          <a:lstStyle/>
          <a:p>
            <a:pPr algn="just"/>
            <a:r>
              <a:rPr lang="es-GT" sz="2400" b="1" i="1" dirty="0"/>
              <a:t>Igualmente, de la lectura de la mencionada acta, se advierte, también </a:t>
            </a:r>
            <a:r>
              <a:rPr lang="es-GT" sz="2400" b="1" i="1" u="sng" dirty="0"/>
              <a:t>que el contribuyente no se negó a presentar la documentación requerida y que presentó la que existía en su poder</a:t>
            </a:r>
            <a:r>
              <a:rPr lang="es-GT" sz="2400" b="1" i="1" dirty="0"/>
              <a:t>; por lo que en el presente caso no se tipifica la infracción tributaria imputada. (…) Al comparar la sentencia impugnada y la tesis de razonamiento formulada por la entidad recurrente con la norma citada que se denuncia infringida, esta Cámara verificó que la Sala sentenciadora no realizó una falsa o equivocada interpretación de las mismas, pues concedió al contenido de las mismas el significado que literal y jurídicamente corresponde, dado que dicho artículo preceptúa como resistencia a la acción fiscalizadora de la Administración Tributaria, </a:t>
            </a:r>
            <a:r>
              <a:rPr lang="es-GT" sz="2400" b="1" i="1" u="sng" dirty="0"/>
              <a:t>cualquier acto o acción que obstaculice o impida la acción fiscalizadora de la Administración Tributaria, después de tres días hábiles improrrogables de que el contribuyente haya sido notificado del nombramiento de quien practica la fiscalización</a:t>
            </a:r>
            <a:r>
              <a:rPr lang="es-GT" sz="2400" b="1" i="1" dirty="0"/>
              <a:t>; </a:t>
            </a:r>
          </a:p>
          <a:p>
            <a:pPr algn="just"/>
            <a:endParaRPr lang="es-GT" b="1" i="1" dirty="0"/>
          </a:p>
        </p:txBody>
      </p:sp>
    </p:spTree>
    <p:extLst>
      <p:ext uri="{BB962C8B-B14F-4D97-AF65-F5344CB8AC3E}">
        <p14:creationId xmlns:p14="http://schemas.microsoft.com/office/powerpoint/2010/main" val="27745782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a:p>
        </p:txBody>
      </p:sp>
      <p:sp>
        <p:nvSpPr>
          <p:cNvPr id="3" name="2 Marcador de contenido"/>
          <p:cNvSpPr>
            <a:spLocks noGrp="1"/>
          </p:cNvSpPr>
          <p:nvPr>
            <p:ph idx="1"/>
          </p:nvPr>
        </p:nvSpPr>
        <p:spPr/>
        <p:txBody>
          <a:bodyPr>
            <a:normAutofit/>
          </a:bodyPr>
          <a:lstStyle/>
          <a:p>
            <a:pPr algn="just"/>
            <a:r>
              <a:rPr lang="es-GT" sz="2800" b="1" i="1" dirty="0"/>
              <a:t>y de conformidad con el supuesto jurídico contenido en esta norma, tal y como lo consideró la sala sentenciadora que en el acta número diecisiete guion noventa y siete de fecha veintisiete de mayo de mil novecientos noventa y siete, no constan hechos que tipifiquen las acciones descritas en el artículo 93 del Código Tributario, entonces vigente, por el contrario, de la lectura de su texto, se advierte que el contribuyente presentó a la administración tributaria la documentación que estaba en su poder (…)”.</a:t>
            </a:r>
            <a:endParaRPr lang="es-GT" sz="2800" dirty="0"/>
          </a:p>
        </p:txBody>
      </p:sp>
    </p:spTree>
    <p:extLst>
      <p:ext uri="{BB962C8B-B14F-4D97-AF65-F5344CB8AC3E}">
        <p14:creationId xmlns:p14="http://schemas.microsoft.com/office/powerpoint/2010/main" val="21515153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GT" sz="4400" b="1" dirty="0" smtClean="0"/>
              <a:t>CORTE SUPREMA DE JUSTICIA 5-02-2009 EXPEDIENTE 295-2007</a:t>
            </a:r>
            <a:endParaRPr lang="es-GT" sz="4400" b="1" dirty="0"/>
          </a:p>
        </p:txBody>
      </p:sp>
      <p:sp>
        <p:nvSpPr>
          <p:cNvPr id="3" name="2 Marcador de contenido"/>
          <p:cNvSpPr>
            <a:spLocks noGrp="1"/>
          </p:cNvSpPr>
          <p:nvPr>
            <p:ph idx="1"/>
          </p:nvPr>
        </p:nvSpPr>
        <p:spPr>
          <a:xfrm>
            <a:off x="669702" y="1777285"/>
            <a:ext cx="11024316" cy="4443211"/>
          </a:xfrm>
        </p:spPr>
        <p:txBody>
          <a:bodyPr>
            <a:noAutofit/>
          </a:bodyPr>
          <a:lstStyle/>
          <a:p>
            <a:pPr algn="just"/>
            <a:r>
              <a:rPr lang="es-GT" sz="2400" b="1" i="1" u="sng" dirty="0"/>
              <a:t>“(…) Cabe indicar </a:t>
            </a:r>
            <a:r>
              <a:rPr lang="es-GT" sz="2400" b="1" i="1" u="sng" dirty="0" smtClean="0"/>
              <a:t>que el </a:t>
            </a:r>
            <a:r>
              <a:rPr lang="es-GT" sz="2400" b="1" i="1" u="sng" dirty="0"/>
              <a:t>vicio indicado consiste en un yerro de hermenéutica jurídica, que se da cuando </a:t>
            </a:r>
            <a:r>
              <a:rPr lang="es-GT" sz="2400" b="1" i="1" u="sng" dirty="0" smtClean="0"/>
              <a:t>el  juzgador </a:t>
            </a:r>
            <a:r>
              <a:rPr lang="es-GT" sz="2400" b="1" i="1" u="sng" dirty="0"/>
              <a:t>atribuye a la norma un sentido y alcance que no tiene. En el caso que </a:t>
            </a:r>
            <a:r>
              <a:rPr lang="es-GT" sz="2400" b="1" i="1" u="sng" dirty="0" smtClean="0"/>
              <a:t>nos ocupa</a:t>
            </a:r>
            <a:r>
              <a:rPr lang="es-GT" sz="2400" b="1" i="1" u="sng" dirty="0"/>
              <a:t>, al realizar el estudio de los autos, se estima que efectivamente se incurre </a:t>
            </a:r>
            <a:r>
              <a:rPr lang="es-GT" sz="2400" b="1" i="1" u="sng" dirty="0" smtClean="0"/>
              <a:t>en el </a:t>
            </a:r>
            <a:r>
              <a:rPr lang="es-GT" sz="2400" b="1" i="1" u="sng" dirty="0"/>
              <a:t>vicio de interpretación errónea de la ley, dado que la Sala recurrida </a:t>
            </a:r>
            <a:r>
              <a:rPr lang="es-GT" sz="2400" b="1" i="1" u="sng" dirty="0" smtClean="0"/>
              <a:t>eligió correctamente </a:t>
            </a:r>
            <a:r>
              <a:rPr lang="es-GT" sz="2400" b="1" i="1" u="sng" dirty="0"/>
              <a:t>la norma a aplicar, pero le dio un sentido, alcance y efecto distinto</a:t>
            </a:r>
            <a:r>
              <a:rPr lang="es-GT" sz="2400" b="1" i="1" u="sng" dirty="0" smtClean="0"/>
              <a:t>, a </a:t>
            </a:r>
            <a:r>
              <a:rPr lang="es-GT" sz="2400" b="1" i="1" u="sng" dirty="0"/>
              <a:t>los que el legislador le otorgó,</a:t>
            </a:r>
            <a:r>
              <a:rPr lang="es-GT" sz="2400" b="1" i="1" dirty="0"/>
              <a:t> debido a lo siguiente: El artículo 93 del </a:t>
            </a:r>
            <a:r>
              <a:rPr lang="es-GT" sz="2400" b="1" i="1" dirty="0" smtClean="0"/>
              <a:t>Código Tributario</a:t>
            </a:r>
            <a:r>
              <a:rPr lang="es-GT" sz="2400" b="1" i="1" dirty="0"/>
              <a:t>, reformado por el artículo 25 del Decreto Número 58-96 del Congreso </a:t>
            </a:r>
            <a:r>
              <a:rPr lang="es-GT" sz="2400" b="1" i="1" dirty="0" smtClean="0"/>
              <a:t>de la </a:t>
            </a:r>
            <a:r>
              <a:rPr lang="es-GT" sz="2400" b="1" i="1" dirty="0"/>
              <a:t>República, en su parte conducente preceptúa: “Constituye resistencia </a:t>
            </a:r>
            <a:r>
              <a:rPr lang="es-GT" sz="2400" b="1" i="1" dirty="0" smtClean="0"/>
              <a:t>cualquier acto </a:t>
            </a:r>
            <a:r>
              <a:rPr lang="es-GT" sz="2400" b="1" i="1" dirty="0"/>
              <a:t>o acción que obstaculice o impida la acción fiscalizadora de la </a:t>
            </a:r>
            <a:r>
              <a:rPr lang="es-GT" sz="2400" b="1" i="1" dirty="0" smtClean="0"/>
              <a:t>Administración Tributaria</a:t>
            </a:r>
            <a:r>
              <a:rPr lang="es-GT" sz="2400" b="1" i="1" dirty="0"/>
              <a:t>, después de tres días hábiles improrrogables de que el contribuyente </a:t>
            </a:r>
            <a:r>
              <a:rPr lang="es-GT" sz="2400" b="1" i="1" dirty="0" smtClean="0"/>
              <a:t>haya sido </a:t>
            </a:r>
            <a:r>
              <a:rPr lang="es-GT" sz="2400" b="1" i="1" dirty="0"/>
              <a:t>notificado del nombramiento de quien practicará la fiscalización…”. </a:t>
            </a:r>
          </a:p>
        </p:txBody>
      </p:sp>
    </p:spTree>
    <p:extLst>
      <p:ext uri="{BB962C8B-B14F-4D97-AF65-F5344CB8AC3E}">
        <p14:creationId xmlns:p14="http://schemas.microsoft.com/office/powerpoint/2010/main" val="29561716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GT" sz="4400" b="1" dirty="0" smtClean="0"/>
              <a:t>CORTE SUPREMA DE JUSTICIA 5-02-2009 EXPEDIENTE 295-2007</a:t>
            </a:r>
            <a:endParaRPr lang="es-GT" sz="4400" dirty="0"/>
          </a:p>
        </p:txBody>
      </p:sp>
      <p:sp>
        <p:nvSpPr>
          <p:cNvPr id="3" name="2 Marcador de contenido"/>
          <p:cNvSpPr>
            <a:spLocks noGrp="1"/>
          </p:cNvSpPr>
          <p:nvPr>
            <p:ph idx="1"/>
          </p:nvPr>
        </p:nvSpPr>
        <p:spPr>
          <a:xfrm>
            <a:off x="360608" y="1764405"/>
            <a:ext cx="11359167" cy="4572001"/>
          </a:xfrm>
        </p:spPr>
        <p:txBody>
          <a:bodyPr>
            <a:noAutofit/>
          </a:bodyPr>
          <a:lstStyle/>
          <a:p>
            <a:pPr algn="just"/>
            <a:r>
              <a:rPr lang="es-GT" sz="2800" b="1" i="1" dirty="0"/>
              <a:t>Para los efectos de lo preceptuado en el artículo anterior, el contribuyente al ser notificado del  </a:t>
            </a:r>
            <a:r>
              <a:rPr lang="es-GT" sz="2800" b="1" i="1" dirty="0" smtClean="0"/>
              <a:t>nombramiento </a:t>
            </a:r>
            <a:r>
              <a:rPr lang="es-GT" sz="2800" b="1" i="1" dirty="0"/>
              <a:t>de que se le practicará una fiscalización del cumplimiento de las obligaciones tributarias, debe de entregar a la entidad tributaria dentro del plazo de tres días improrrogables, los libros, documentos, registros, datos y cuanta información sea requerida para llevar a cabo la labor fiscalizadora, sin obstaculizar o negarse a entregarlo, como consta en el expediente administrativo que fue lo que ocurrió en el caso </a:t>
            </a:r>
            <a:r>
              <a:rPr lang="es-GT" sz="2800" b="1" i="1" dirty="0" err="1"/>
              <a:t>subjudice</a:t>
            </a:r>
            <a:r>
              <a:rPr lang="es-GT" sz="2800" b="1" i="1" dirty="0"/>
              <a:t>, </a:t>
            </a:r>
          </a:p>
        </p:txBody>
      </p:sp>
    </p:spTree>
    <p:extLst>
      <p:ext uri="{BB962C8B-B14F-4D97-AF65-F5344CB8AC3E}">
        <p14:creationId xmlns:p14="http://schemas.microsoft.com/office/powerpoint/2010/main" val="35741583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a:p>
        </p:txBody>
      </p:sp>
      <p:sp>
        <p:nvSpPr>
          <p:cNvPr id="3" name="2 Marcador de contenido"/>
          <p:cNvSpPr>
            <a:spLocks noGrp="1"/>
          </p:cNvSpPr>
          <p:nvPr>
            <p:ph idx="1"/>
          </p:nvPr>
        </p:nvSpPr>
        <p:spPr/>
        <p:txBody>
          <a:bodyPr>
            <a:normAutofit/>
          </a:bodyPr>
          <a:lstStyle/>
          <a:p>
            <a:pPr algn="just"/>
            <a:r>
              <a:rPr lang="es-GT" sz="2800" b="1" i="1" u="sng" dirty="0"/>
              <a:t>y la Sala al interpretar el artículo aludido le da otro alcance y sentido a la norma, por cuanto que, indica que la entidad contribuyente no se negó sino por lo contrario solicitó un plazo mayor para poder cumplir con el propósito de fiscalización, la norma es clara y categórica en el sentido que de no cumplir con el plazo establecido en la misma, que además indica que es “improrrogable”</a:t>
            </a:r>
            <a:r>
              <a:rPr lang="es-GT" sz="2800" b="1" i="1" dirty="0"/>
              <a:t>, el contribuyente será sancionado de conformidad con la ley, es decir, esa es la intención del legislador, que si no se cumple con este plazo, será sancionado, esto lo hizo para que la fiscalización sea efectiva.</a:t>
            </a:r>
            <a:endParaRPr lang="es-GT" sz="2800" dirty="0"/>
          </a:p>
        </p:txBody>
      </p:sp>
    </p:spTree>
    <p:extLst>
      <p:ext uri="{BB962C8B-B14F-4D97-AF65-F5344CB8AC3E}">
        <p14:creationId xmlns:p14="http://schemas.microsoft.com/office/powerpoint/2010/main" val="16630363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GT" sz="4400" b="1" dirty="0" smtClean="0"/>
              <a:t>CORTE SUPREMA DE JUSTICIA 5-02-2009 EXPEDIENTE 295-2007</a:t>
            </a:r>
            <a:endParaRPr lang="es-GT" sz="4400" dirty="0"/>
          </a:p>
        </p:txBody>
      </p:sp>
      <p:sp>
        <p:nvSpPr>
          <p:cNvPr id="3" name="2 Marcador de contenido"/>
          <p:cNvSpPr>
            <a:spLocks noGrp="1"/>
          </p:cNvSpPr>
          <p:nvPr>
            <p:ph idx="1"/>
          </p:nvPr>
        </p:nvSpPr>
        <p:spPr>
          <a:xfrm>
            <a:off x="489397" y="1777285"/>
            <a:ext cx="11217499" cy="4091809"/>
          </a:xfrm>
        </p:spPr>
        <p:txBody>
          <a:bodyPr>
            <a:normAutofit/>
          </a:bodyPr>
          <a:lstStyle/>
          <a:p>
            <a:pPr algn="just"/>
            <a:r>
              <a:rPr lang="es-GT" sz="2800" b="1" i="1" dirty="0"/>
              <a:t>En esa virtud, si no se cumple con el plazo establecido en la ley, cualquier contribuyente que no acatara los plazos establecidos, podría solicitar un plazo mayor, </a:t>
            </a:r>
            <a:r>
              <a:rPr lang="es-GT" sz="2800" b="1" i="1" u="sng" dirty="0"/>
              <a:t>y si éste no se resuelve favorable a su pretensión, dejarían expedita la vía recursiva para extender de hecho el plazo requerido por el contribuyente y por lo tanto se desvirtuaría la razón de fiscalización de la entidad Tributaria, que debe ser sorpresiva para que haya una efectiva auditoría fiscal, y por consiguiente no tendría ninguna consecuencia jurídica.</a:t>
            </a:r>
            <a:r>
              <a:rPr lang="es-GT" sz="2800" b="1" i="1" dirty="0"/>
              <a:t> </a:t>
            </a:r>
          </a:p>
          <a:p>
            <a:pPr algn="just"/>
            <a:endParaRPr lang="es-GT" b="1" i="1" dirty="0"/>
          </a:p>
        </p:txBody>
      </p:sp>
    </p:spTree>
    <p:extLst>
      <p:ext uri="{BB962C8B-B14F-4D97-AF65-F5344CB8AC3E}">
        <p14:creationId xmlns:p14="http://schemas.microsoft.com/office/powerpoint/2010/main" val="3858448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a:p>
        </p:txBody>
      </p:sp>
      <p:sp>
        <p:nvSpPr>
          <p:cNvPr id="3" name="2 Marcador de contenido"/>
          <p:cNvSpPr>
            <a:spLocks noGrp="1"/>
          </p:cNvSpPr>
          <p:nvPr>
            <p:ph idx="1"/>
          </p:nvPr>
        </p:nvSpPr>
        <p:spPr/>
        <p:txBody>
          <a:bodyPr>
            <a:normAutofit/>
          </a:bodyPr>
          <a:lstStyle/>
          <a:p>
            <a:pPr algn="just"/>
            <a:r>
              <a:rPr lang="es-GT" sz="2600" b="1" i="1" dirty="0"/>
              <a:t>Por lo que se concluye que el Tribunal de lo Contencioso Administrativo interpreta erróneamente el artículo 93 del Código Tributario, al no darle el alcance y efectos que el legislador quiso otorgarle a esta norma. Congruente con lo anterior debe casarse la sentencia recurrida y dictarse el fallo que en derecho corresponda, en cumplimento con lo ordenado por el artículo 630 del Código Procesal Civil y Mercantil, por lo que debe declararse sin lugar la demanda contenciosa administrativa planteada (…) en contra de la Superintendencia de Administración Tributaria (…) en consecuencia queda firme la imposición de la multa por Resistencia a la Acción Fiscalizadora de la Administración Tributaria a la entidad contribuyente. (…)”.</a:t>
            </a:r>
            <a:endParaRPr lang="es-GT" sz="2600" dirty="0"/>
          </a:p>
        </p:txBody>
      </p:sp>
    </p:spTree>
    <p:extLst>
      <p:ext uri="{BB962C8B-B14F-4D97-AF65-F5344CB8AC3E}">
        <p14:creationId xmlns:p14="http://schemas.microsoft.com/office/powerpoint/2010/main" val="7765733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GT" sz="4400" b="1" dirty="0" smtClean="0"/>
              <a:t>C.C. SENTENCIA 20-08-2015, EXPEDIENTE 2810-2014</a:t>
            </a:r>
            <a:endParaRPr lang="es-GT" sz="4400" b="1" dirty="0"/>
          </a:p>
        </p:txBody>
      </p:sp>
      <p:sp>
        <p:nvSpPr>
          <p:cNvPr id="3" name="2 Marcador de contenido"/>
          <p:cNvSpPr>
            <a:spLocks noGrp="1"/>
          </p:cNvSpPr>
          <p:nvPr>
            <p:ph idx="1"/>
          </p:nvPr>
        </p:nvSpPr>
        <p:spPr>
          <a:xfrm>
            <a:off x="334851" y="1777285"/>
            <a:ext cx="11603864" cy="4494726"/>
          </a:xfrm>
        </p:spPr>
        <p:txBody>
          <a:bodyPr>
            <a:normAutofit/>
          </a:bodyPr>
          <a:lstStyle/>
          <a:p>
            <a:pPr algn="just"/>
            <a:r>
              <a:rPr lang="es-GT" sz="2800" b="1" i="1" u="sng" dirty="0"/>
              <a:t>“(…) De ahí </a:t>
            </a:r>
            <a:r>
              <a:rPr lang="es-GT" sz="2800" b="1" i="1" u="sng" dirty="0" smtClean="0"/>
              <a:t>que el </a:t>
            </a:r>
            <a:r>
              <a:rPr lang="es-GT" sz="2800" b="1" i="1" u="sng" dirty="0"/>
              <a:t>fin de prohibir una determinada conducta, tipificándola como delito, falta </a:t>
            </a:r>
            <a:r>
              <a:rPr lang="es-GT" sz="2800" b="1" i="1" u="sng" dirty="0" smtClean="0"/>
              <a:t>o infracción </a:t>
            </a:r>
            <a:r>
              <a:rPr lang="es-GT" sz="2800" b="1" i="1" u="sng" dirty="0"/>
              <a:t>administrativa, y prever una sanción pecuniaria aplicable en caso de </a:t>
            </a:r>
            <a:r>
              <a:rPr lang="es-GT" sz="2800" b="1" i="1" u="sng" dirty="0" smtClean="0"/>
              <a:t>su consumación</a:t>
            </a:r>
            <a:r>
              <a:rPr lang="es-GT" sz="2800" b="1" i="1" u="sng" dirty="0"/>
              <a:t>, no sea que el Estado se agencie de fondos, sino que el </a:t>
            </a:r>
            <a:r>
              <a:rPr lang="es-GT" sz="2800" b="1" i="1" u="sng" dirty="0" smtClean="0"/>
              <a:t>infractor sancionado </a:t>
            </a:r>
            <a:r>
              <a:rPr lang="es-GT" sz="2800" b="1" i="1" u="sng" dirty="0"/>
              <a:t>no vuelva a atentar contra el bien jurídico tutelado (es lo que </a:t>
            </a:r>
            <a:r>
              <a:rPr lang="es-GT" sz="2800" b="1" i="1" u="sng" dirty="0" smtClean="0"/>
              <a:t>da contenido </a:t>
            </a:r>
            <a:r>
              <a:rPr lang="es-GT" sz="2800" b="1" i="1" u="sng" dirty="0"/>
              <a:t>al concepto de “prevención especial”, </a:t>
            </a:r>
            <a:r>
              <a:rPr lang="es-GT" sz="2800" b="1" i="1" dirty="0"/>
              <a:t>que no es sino la </a:t>
            </a:r>
            <a:r>
              <a:rPr lang="es-GT" sz="2800" b="1" i="1" dirty="0" smtClean="0"/>
              <a:t>readaptación social </a:t>
            </a:r>
            <a:r>
              <a:rPr lang="es-GT" sz="2800" b="1" i="1" dirty="0"/>
              <a:t>y reeducación a que alude el artículo 19 constitucional, cuyo texto recoge “</a:t>
            </a:r>
            <a:r>
              <a:rPr lang="es-GT" sz="2800" b="1" i="1" dirty="0" smtClean="0"/>
              <a:t>los principios </a:t>
            </a:r>
            <a:r>
              <a:rPr lang="es-GT" sz="2800" b="1" i="1" dirty="0"/>
              <a:t>rectores que en el sistema jurídico nacional han de regir el ejercicio de </a:t>
            </a:r>
            <a:r>
              <a:rPr lang="es-GT" sz="2800" b="1" i="1" dirty="0" smtClean="0"/>
              <a:t>la potestad </a:t>
            </a:r>
            <a:r>
              <a:rPr lang="es-GT" sz="2800" b="1" i="1" dirty="0"/>
              <a:t>sancionadora del Estado” </a:t>
            </a:r>
            <a:r>
              <a:rPr lang="es-GT" sz="2800" b="1" i="1" dirty="0" smtClean="0"/>
              <a:t>(…)</a:t>
            </a:r>
            <a:endParaRPr lang="es-GT" sz="2800" b="1" i="1" dirty="0"/>
          </a:p>
        </p:txBody>
      </p:sp>
    </p:spTree>
    <p:extLst>
      <p:ext uri="{BB962C8B-B14F-4D97-AF65-F5344CB8AC3E}">
        <p14:creationId xmlns:p14="http://schemas.microsoft.com/office/powerpoint/2010/main" val="25324768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a:p>
        </p:txBody>
      </p:sp>
      <p:sp>
        <p:nvSpPr>
          <p:cNvPr id="3" name="2 Marcador de contenido"/>
          <p:cNvSpPr>
            <a:spLocks noGrp="1"/>
          </p:cNvSpPr>
          <p:nvPr>
            <p:ph idx="1"/>
          </p:nvPr>
        </p:nvSpPr>
        <p:spPr/>
        <p:txBody>
          <a:bodyPr>
            <a:normAutofit/>
          </a:bodyPr>
          <a:lstStyle/>
          <a:p>
            <a:pPr algn="just"/>
            <a:r>
              <a:rPr lang="es-GT" sz="2800" b="1" i="1" dirty="0"/>
              <a:t>Más aun, en su configuración abstracta, es decir, de orden normativo, la sanción prevista busca incidir en la colectividad, de manera que se refuerce en esta la confianza acerca de la efectividad del ordenamiento jurídico; en otras palabras, persigue afianzar la inviolabilidad del orden de valores que el sistema legal tutela, precisamente, mediante el ejercicio de la potestad punitiva del Estado (es lo que da contenido a la “prevención general”).</a:t>
            </a:r>
            <a:endParaRPr lang="es-GT" sz="2800" dirty="0"/>
          </a:p>
        </p:txBody>
      </p:sp>
    </p:spTree>
    <p:extLst>
      <p:ext uri="{BB962C8B-B14F-4D97-AF65-F5344CB8AC3E}">
        <p14:creationId xmlns:p14="http://schemas.microsoft.com/office/powerpoint/2010/main" val="42563942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GT" sz="4400" b="1" dirty="0" smtClean="0"/>
              <a:t>C.C. SENTENCIA 28-11-2005, EXPEDIENTES ACUMULADOS 878-2005 Y 879-2005</a:t>
            </a:r>
            <a:endParaRPr lang="es-GT" sz="4400" b="1" dirty="0"/>
          </a:p>
        </p:txBody>
      </p:sp>
      <p:sp>
        <p:nvSpPr>
          <p:cNvPr id="3" name="2 Marcador de contenido"/>
          <p:cNvSpPr>
            <a:spLocks noGrp="1"/>
          </p:cNvSpPr>
          <p:nvPr>
            <p:ph idx="1"/>
          </p:nvPr>
        </p:nvSpPr>
        <p:spPr>
          <a:xfrm>
            <a:off x="463639" y="1845734"/>
            <a:ext cx="11127347" cy="4023360"/>
          </a:xfrm>
        </p:spPr>
        <p:txBody>
          <a:bodyPr>
            <a:normAutofit/>
          </a:bodyPr>
          <a:lstStyle/>
          <a:p>
            <a:pPr algn="just"/>
            <a:r>
              <a:rPr lang="es-GT" sz="2400" b="1" i="1" dirty="0" smtClean="0"/>
              <a:t>…este </a:t>
            </a:r>
            <a:r>
              <a:rPr lang="es-GT" sz="2400" b="1" i="1" dirty="0"/>
              <a:t>principio </a:t>
            </a:r>
            <a:r>
              <a:rPr lang="es-GT" sz="2400" b="1" i="1" dirty="0" smtClean="0"/>
              <a:t>exige al </a:t>
            </a:r>
            <a:r>
              <a:rPr lang="es-GT" sz="2400" b="1" i="1" dirty="0"/>
              <a:t>legislador definir tipos sancionatorios idóneos para la protección de los </a:t>
            </a:r>
            <a:r>
              <a:rPr lang="es-GT" sz="2400" b="1" i="1" dirty="0" smtClean="0"/>
              <a:t>bienes jurídicos </a:t>
            </a:r>
            <a:r>
              <a:rPr lang="es-GT" sz="2400" b="1" i="1" dirty="0"/>
              <a:t>que pretende tutelar. </a:t>
            </a:r>
            <a:r>
              <a:rPr lang="es-GT" sz="2400" b="1" i="1" u="sng" dirty="0"/>
              <a:t>La proporcionalidad implica, además, un juicio </a:t>
            </a:r>
            <a:r>
              <a:rPr lang="es-GT" sz="2400" b="1" i="1" u="sng" dirty="0" smtClean="0"/>
              <a:t>de idoneidad </a:t>
            </a:r>
            <a:r>
              <a:rPr lang="es-GT" sz="2400" b="1" i="1" u="sng" dirty="0"/>
              <a:t>del tipo penal.</a:t>
            </a:r>
            <a:r>
              <a:rPr lang="es-GT" sz="2400" b="1" i="1" dirty="0"/>
              <a:t> Así, ante la existencia de bienes jurídicos constitucionales</a:t>
            </a:r>
            <a:r>
              <a:rPr lang="es-GT" sz="2400" b="1" i="1" dirty="0" smtClean="0"/>
              <a:t>, el </a:t>
            </a:r>
            <a:r>
              <a:rPr lang="es-GT" sz="2400" b="1" i="1" dirty="0"/>
              <a:t>legislador tiene la obligación de definir el tipo penal de manera tal que en </a:t>
            </a:r>
            <a:r>
              <a:rPr lang="es-GT" sz="2400" b="1" i="1" dirty="0" smtClean="0"/>
              <a:t>realidad proteja </a:t>
            </a:r>
            <a:r>
              <a:rPr lang="es-GT" sz="2400" b="1" i="1" dirty="0"/>
              <a:t>dicho bien constitucional (…) Además, implica que (…) al </a:t>
            </a:r>
            <a:r>
              <a:rPr lang="es-GT" sz="2400" b="1" i="1" dirty="0" smtClean="0"/>
              <a:t>imponer </a:t>
            </a:r>
            <a:r>
              <a:rPr lang="es-GT" sz="2400" b="1" i="1" dirty="0"/>
              <a:t>la </a:t>
            </a:r>
            <a:r>
              <a:rPr lang="es-GT" sz="2400" b="1" i="1" dirty="0" smtClean="0"/>
              <a:t>sanción aplicable </a:t>
            </a:r>
            <a:r>
              <a:rPr lang="es-GT" sz="2400" b="1" i="1" dirty="0"/>
              <a:t>al acto reprochado, debe observar que esta corresponda a la gravedad </a:t>
            </a:r>
            <a:r>
              <a:rPr lang="es-GT" sz="2400" b="1" i="1" dirty="0" smtClean="0"/>
              <a:t>de la </a:t>
            </a:r>
            <a:r>
              <a:rPr lang="es-GT" sz="2400" b="1" i="1" dirty="0"/>
              <a:t>falta cometida, conforme a la graduación de la sanción y a los criterios que fije </a:t>
            </a:r>
            <a:r>
              <a:rPr lang="es-GT" sz="2400" b="1" i="1" dirty="0" smtClean="0"/>
              <a:t>la ley</a:t>
            </a:r>
            <a:r>
              <a:rPr lang="es-GT" sz="2400" b="1" i="1" dirty="0"/>
              <a:t>, es decir, </a:t>
            </a:r>
            <a:r>
              <a:rPr lang="es-GT" sz="2400" b="1" i="1" u="sng" dirty="0"/>
              <a:t>el principio de proporcionalidad exige al juzgador un juicio de </a:t>
            </a:r>
            <a:r>
              <a:rPr lang="es-GT" sz="2400" b="1" i="1" u="sng" dirty="0" smtClean="0"/>
              <a:t>idoneidad del </a:t>
            </a:r>
            <a:r>
              <a:rPr lang="es-GT" sz="2400" b="1" i="1" u="sng" dirty="0"/>
              <a:t>tipo penal, en el cual la gradación, en abstracto y en concreto, de la sanción</a:t>
            </a:r>
            <a:r>
              <a:rPr lang="es-GT" sz="2400" b="1" i="1" u="sng" dirty="0" smtClean="0"/>
              <a:t>, debe </a:t>
            </a:r>
            <a:r>
              <a:rPr lang="es-GT" sz="2400" b="1" i="1" u="sng" dirty="0"/>
              <a:t>hacerse de acuerdo con la gravedad del injusto, y el grado de </a:t>
            </a:r>
            <a:r>
              <a:rPr lang="es-GT" sz="2400" b="1" i="1" u="sng" dirty="0" smtClean="0"/>
              <a:t>culpabilidad (…)”.</a:t>
            </a:r>
            <a:endParaRPr lang="es-GT" sz="2400" b="1" i="1" u="sng" dirty="0"/>
          </a:p>
        </p:txBody>
      </p:sp>
    </p:spTree>
    <p:extLst>
      <p:ext uri="{BB962C8B-B14F-4D97-AF65-F5344CB8AC3E}">
        <p14:creationId xmlns:p14="http://schemas.microsoft.com/office/powerpoint/2010/main" val="1382842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12123" y="1841679"/>
            <a:ext cx="11191741" cy="4040507"/>
          </a:xfrm>
        </p:spPr>
        <p:txBody>
          <a:bodyPr>
            <a:noAutofit/>
          </a:bodyPr>
          <a:lstStyle/>
          <a:p>
            <a:pPr algn="just"/>
            <a:r>
              <a:rPr lang="es-GT" sz="3200" dirty="0" smtClean="0"/>
              <a:t>El Doctor Humberto Delgadillo, sostiene que la facultad sancionadora del Estado se divide en la </a:t>
            </a:r>
            <a:r>
              <a:rPr lang="es-GT" sz="3200" u="sng" dirty="0" smtClean="0"/>
              <a:t>correctiva y la disciplinaria</a:t>
            </a:r>
            <a:r>
              <a:rPr lang="es-GT" sz="3200" dirty="0" smtClean="0"/>
              <a:t>. La primera se refiere a la facultad que tiene la Administración para sancionar el incumplimiento de los deberes genéricos que los individuos tiene frente al Estado, por la sola condición de gobernados, es decir, por su situación general de sumisión.   En cambio la segunda, la facultad sancionadora se ejerce sobre aquellos individuos que se encuentran sometidos a una relación especial de sumisión, casi siempre en materia laboral. </a:t>
            </a:r>
            <a:endParaRPr lang="es-GT" sz="3200" dirty="0"/>
          </a:p>
        </p:txBody>
      </p:sp>
      <p:sp>
        <p:nvSpPr>
          <p:cNvPr id="3" name="2 Título"/>
          <p:cNvSpPr>
            <a:spLocks noGrp="1"/>
          </p:cNvSpPr>
          <p:nvPr>
            <p:ph type="title"/>
          </p:nvPr>
        </p:nvSpPr>
        <p:spPr/>
        <p:txBody>
          <a:bodyPr>
            <a:normAutofit/>
          </a:bodyPr>
          <a:lstStyle/>
          <a:p>
            <a:pPr algn="ctr"/>
            <a:r>
              <a:rPr lang="es-GT" sz="4400" b="1" dirty="0" smtClean="0"/>
              <a:t>FACULTAD SANCIONADORA</a:t>
            </a:r>
            <a:endParaRPr lang="es-GT" sz="4400" b="1" dirty="0"/>
          </a:p>
        </p:txBody>
      </p:sp>
    </p:spTree>
    <p:extLst>
      <p:ext uri="{BB962C8B-B14F-4D97-AF65-F5344CB8AC3E}">
        <p14:creationId xmlns:p14="http://schemas.microsoft.com/office/powerpoint/2010/main" val="2352930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a:p>
        </p:txBody>
      </p:sp>
      <p:sp>
        <p:nvSpPr>
          <p:cNvPr id="3" name="2 Marcador de contenido"/>
          <p:cNvSpPr>
            <a:spLocks noGrp="1"/>
          </p:cNvSpPr>
          <p:nvPr>
            <p:ph idx="1"/>
          </p:nvPr>
        </p:nvSpPr>
        <p:spPr>
          <a:xfrm>
            <a:off x="476517" y="1845734"/>
            <a:ext cx="11281893" cy="4023360"/>
          </a:xfrm>
        </p:spPr>
        <p:txBody>
          <a:bodyPr>
            <a:noAutofit/>
          </a:bodyPr>
          <a:lstStyle/>
          <a:p>
            <a:pPr algn="just"/>
            <a:r>
              <a:rPr lang="es-GT" sz="2400" dirty="0"/>
              <a:t>Por lo tanto, es claro que </a:t>
            </a:r>
            <a:r>
              <a:rPr lang="es-GT" sz="2400" dirty="0" smtClean="0"/>
              <a:t>la proporcionalidad </a:t>
            </a:r>
            <a:r>
              <a:rPr lang="es-GT" sz="2400" dirty="0"/>
              <a:t>y razonabilidad se ve desde dos puntos de vista:</a:t>
            </a:r>
          </a:p>
          <a:p>
            <a:pPr algn="just"/>
            <a:r>
              <a:rPr lang="es-GT" sz="2400" b="1" u="sng" dirty="0"/>
              <a:t>1) Desde el punto de vista del legislador: </a:t>
            </a:r>
            <a:r>
              <a:rPr lang="es-GT" sz="2400" dirty="0"/>
              <a:t>El legislador debe obedecer </a:t>
            </a:r>
            <a:r>
              <a:rPr lang="es-GT" sz="2400" dirty="0" smtClean="0"/>
              <a:t>dicho principio </a:t>
            </a:r>
            <a:r>
              <a:rPr lang="es-GT" sz="2400" dirty="0"/>
              <a:t>al definir tipos sancionatorios idóneos para la protección de </a:t>
            </a:r>
            <a:r>
              <a:rPr lang="es-GT" sz="2400" dirty="0" smtClean="0"/>
              <a:t>los bienes </a:t>
            </a:r>
            <a:r>
              <a:rPr lang="es-GT" sz="2400" dirty="0"/>
              <a:t>jurídicos que se pretenden proteger. Asimismo, la norma </a:t>
            </a:r>
            <a:r>
              <a:rPr lang="es-GT" sz="2400" dirty="0" smtClean="0"/>
              <a:t>deberá contener </a:t>
            </a:r>
            <a:r>
              <a:rPr lang="es-GT" sz="2400" dirty="0"/>
              <a:t>una sanción que se pueda graduar considerando aspectos </a:t>
            </a:r>
            <a:r>
              <a:rPr lang="es-GT" sz="2400" dirty="0" smtClean="0"/>
              <a:t>como gravedad </a:t>
            </a:r>
            <a:r>
              <a:rPr lang="es-GT" sz="2400" dirty="0"/>
              <a:t>del acto y grado de culpabilidad.</a:t>
            </a:r>
          </a:p>
          <a:p>
            <a:pPr algn="just"/>
            <a:r>
              <a:rPr lang="es-GT" sz="2400" b="1" u="sng" dirty="0"/>
              <a:t>2) Desde el punto de vista del ente que impone la sanción:</a:t>
            </a:r>
            <a:r>
              <a:rPr lang="es-GT" sz="2400" dirty="0"/>
              <a:t> El órgano </a:t>
            </a:r>
            <a:r>
              <a:rPr lang="es-GT" sz="2400" dirty="0" smtClean="0"/>
              <a:t>Estatal que </a:t>
            </a:r>
            <a:r>
              <a:rPr lang="es-GT" sz="2400" dirty="0"/>
              <a:t>imponga la sanción por la conducta antijurídica, la debe de </a:t>
            </a:r>
            <a:r>
              <a:rPr lang="es-GT" sz="2400" dirty="0" smtClean="0"/>
              <a:t>imponer tomando </a:t>
            </a:r>
            <a:r>
              <a:rPr lang="es-GT" sz="2400" dirty="0"/>
              <a:t>en consideración la gravedad del ilícito o injusticia y el grado </a:t>
            </a:r>
            <a:r>
              <a:rPr lang="es-GT" sz="2400" dirty="0" smtClean="0"/>
              <a:t>de culpabilidad</a:t>
            </a:r>
            <a:r>
              <a:rPr lang="es-GT" sz="2400" dirty="0"/>
              <a:t>.</a:t>
            </a:r>
          </a:p>
        </p:txBody>
      </p:sp>
    </p:spTree>
    <p:extLst>
      <p:ext uri="{BB962C8B-B14F-4D97-AF65-F5344CB8AC3E}">
        <p14:creationId xmlns:p14="http://schemas.microsoft.com/office/powerpoint/2010/main" val="3581073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GT" sz="4400" b="1" dirty="0" smtClean="0"/>
              <a:t>C. C. SENTENCIA 10-07-2001, EXPEDIENTE 258-2000</a:t>
            </a:r>
            <a:endParaRPr lang="es-GT" sz="4400" b="1" dirty="0"/>
          </a:p>
        </p:txBody>
      </p:sp>
      <p:sp>
        <p:nvSpPr>
          <p:cNvPr id="3" name="2 Marcador de contenido"/>
          <p:cNvSpPr>
            <a:spLocks noGrp="1"/>
          </p:cNvSpPr>
          <p:nvPr>
            <p:ph idx="1"/>
          </p:nvPr>
        </p:nvSpPr>
        <p:spPr>
          <a:xfrm>
            <a:off x="669701" y="1845734"/>
            <a:ext cx="11024316" cy="4023360"/>
          </a:xfrm>
        </p:spPr>
        <p:txBody>
          <a:bodyPr>
            <a:normAutofit/>
          </a:bodyPr>
          <a:lstStyle/>
          <a:p>
            <a:pPr algn="just"/>
            <a:r>
              <a:rPr lang="es-GT" sz="2800" b="1" i="1" dirty="0"/>
              <a:t>El principio de seguridad jurídica que consagra el </a:t>
            </a:r>
            <a:r>
              <a:rPr lang="es-GT" sz="2800" b="1" i="1" dirty="0" smtClean="0"/>
              <a:t>artículo 2º </a:t>
            </a:r>
            <a:r>
              <a:rPr lang="es-GT" sz="2800" b="1" i="1" dirty="0"/>
              <a:t>de la Constitución, consiste en la confianza que tiene el ciudadano, dentro de </a:t>
            </a:r>
            <a:r>
              <a:rPr lang="es-GT" sz="2800" b="1" i="1" dirty="0" smtClean="0"/>
              <a:t>un Estado </a:t>
            </a:r>
            <a:r>
              <a:rPr lang="es-GT" sz="2800" b="1" i="1" dirty="0"/>
              <a:t>de Derecho, hacia el ordenamiento jurídico; es decir, hacia el conjunto </a:t>
            </a:r>
            <a:r>
              <a:rPr lang="es-GT" sz="2800" b="1" i="1" dirty="0" smtClean="0"/>
              <a:t>de leyes </a:t>
            </a:r>
            <a:r>
              <a:rPr lang="es-GT" sz="2800" b="1" i="1" dirty="0"/>
              <a:t>que garantizan su seguridad, y demanda que dicha legislación sea </a:t>
            </a:r>
            <a:r>
              <a:rPr lang="es-GT" sz="2800" b="1" i="1" dirty="0" smtClean="0"/>
              <a:t>coherente e </a:t>
            </a:r>
            <a:r>
              <a:rPr lang="es-GT" sz="2800" b="1" i="1" dirty="0"/>
              <a:t>inteligible; en tal virtud, las autoridades en el ejercicio de sus facultades legales</a:t>
            </a:r>
            <a:r>
              <a:rPr lang="es-GT" sz="2800" b="1" i="1" dirty="0" smtClean="0"/>
              <a:t>, </a:t>
            </a:r>
            <a:r>
              <a:rPr lang="es-GT" sz="2800" b="1" i="1" dirty="0"/>
              <a:t>deben actuar observando dicho principio, respetando las leyes vigentes</a:t>
            </a:r>
            <a:r>
              <a:rPr lang="es-GT" sz="2800" b="1" i="1" dirty="0" smtClean="0"/>
              <a:t>, principalmente </a:t>
            </a:r>
            <a:r>
              <a:rPr lang="es-GT" sz="2800" b="1" i="1" dirty="0"/>
              <a:t>la ley fundamental (…)</a:t>
            </a:r>
          </a:p>
        </p:txBody>
      </p:sp>
    </p:spTree>
    <p:extLst>
      <p:ext uri="{BB962C8B-B14F-4D97-AF65-F5344CB8AC3E}">
        <p14:creationId xmlns:p14="http://schemas.microsoft.com/office/powerpoint/2010/main" val="11707998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GT" sz="4400" b="1" dirty="0" smtClean="0"/>
              <a:t>CORTE SUPREMA DE JUSTICIA CASACION 06-10-2017, EXPEDIENTE  00041-2017</a:t>
            </a:r>
            <a:endParaRPr lang="es-GT" sz="4400" b="1" dirty="0"/>
          </a:p>
        </p:txBody>
      </p:sp>
      <p:sp>
        <p:nvSpPr>
          <p:cNvPr id="3" name="2 Marcador de contenido"/>
          <p:cNvSpPr>
            <a:spLocks noGrp="1"/>
          </p:cNvSpPr>
          <p:nvPr>
            <p:ph idx="1"/>
          </p:nvPr>
        </p:nvSpPr>
        <p:spPr>
          <a:xfrm>
            <a:off x="218941" y="1712891"/>
            <a:ext cx="11590986" cy="4468968"/>
          </a:xfrm>
        </p:spPr>
        <p:txBody>
          <a:bodyPr>
            <a:noAutofit/>
          </a:bodyPr>
          <a:lstStyle/>
          <a:p>
            <a:pPr algn="just"/>
            <a:r>
              <a:rPr lang="es-GT" sz="2400" dirty="0" smtClean="0"/>
              <a:t>“</a:t>
            </a:r>
            <a:r>
              <a:rPr lang="es-GT" sz="2400" b="1" i="1" dirty="0" smtClean="0"/>
              <a:t>Derivado de lo anterior, se establece que la Sala de lo  contencioso administrativo efectivamente incurre en la infracción denunciada debido a que, al haber considerado que no constituía resistencia a la acción fiscalizadora el no entregar la documentación requerida dentro del plazo improrrogable de tres días señalados, </a:t>
            </a:r>
            <a:r>
              <a:rPr lang="es-GT" sz="2400" b="1" i="1" u="sng" dirty="0" smtClean="0"/>
              <a:t>porque es muy complicado localizar documentos dentro de la contabilidad, sobre todo, cuando los volúmenes de venta o compra de productos es muy alta, y tampoco, el impedir el acceso a los documentos respectivos por la entidad fiscalizadora hace improcedente la imposición de la multa respectiva</a:t>
            </a:r>
            <a:r>
              <a:rPr lang="es-GT" sz="2400" b="1" i="1" dirty="0" smtClean="0"/>
              <a:t>, carece de sustento legal, pues el artículo 93 del Código Tributario, expresamente establece un  plazo que fue incumplido por parte del contribuyente y en consecuencia, el efecto jurídico contenido en el mismo, debe cumplirse.   Congruente con lo anterior, debe declararse procedente el </a:t>
            </a:r>
            <a:r>
              <a:rPr lang="es-GT" sz="2400" b="1" i="1" dirty="0" err="1" smtClean="0"/>
              <a:t>submotivo</a:t>
            </a:r>
            <a:r>
              <a:rPr lang="es-GT" sz="2400" b="1" i="1" dirty="0" smtClean="0"/>
              <a:t> invocado y como consecuencia, casarse la sentencia recurrida y dictarse el fallo que en derecho corresponda, en cumplimiento con lo ordenado por el artículo 630 del Código Procesal Civil y Mercantil .</a:t>
            </a:r>
            <a:r>
              <a:rPr lang="es-GT" sz="2400" dirty="0" smtClean="0"/>
              <a:t>”</a:t>
            </a:r>
            <a:endParaRPr lang="es-GT" sz="2400" dirty="0"/>
          </a:p>
        </p:txBody>
      </p:sp>
    </p:spTree>
    <p:extLst>
      <p:ext uri="{BB962C8B-B14F-4D97-AF65-F5344CB8AC3E}">
        <p14:creationId xmlns:p14="http://schemas.microsoft.com/office/powerpoint/2010/main" val="27227189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32886" y="260845"/>
            <a:ext cx="10058400" cy="1450757"/>
          </a:xfrm>
        </p:spPr>
        <p:txBody>
          <a:bodyPr>
            <a:normAutofit fontScale="90000"/>
          </a:bodyPr>
          <a:lstStyle/>
          <a:p>
            <a:pPr algn="ctr"/>
            <a:r>
              <a:rPr lang="es-GT" dirty="0"/>
              <a:t/>
            </a:r>
            <a:br>
              <a:rPr lang="es-GT" dirty="0"/>
            </a:br>
            <a:r>
              <a:rPr lang="es-GT" dirty="0"/>
              <a:t/>
            </a:r>
            <a:br>
              <a:rPr lang="es-GT" dirty="0"/>
            </a:br>
            <a:r>
              <a:rPr lang="es-GT" sz="4900" b="1" dirty="0" smtClean="0"/>
              <a:t>C. C. AMPARO EN UNICA INSTANCIA </a:t>
            </a:r>
            <a:r>
              <a:rPr lang="es-GT" sz="4900" b="1" dirty="0"/>
              <a:t> </a:t>
            </a:r>
            <a:r>
              <a:rPr lang="es-GT" sz="4900" b="1" dirty="0" smtClean="0"/>
              <a:t>06-04-2011 EXPEDIENTE 3853-2010.</a:t>
            </a:r>
            <a:endParaRPr lang="es-GT" sz="4900" b="1" dirty="0"/>
          </a:p>
        </p:txBody>
      </p:sp>
      <p:sp>
        <p:nvSpPr>
          <p:cNvPr id="3" name="2 Marcador de contenido"/>
          <p:cNvSpPr>
            <a:spLocks noGrp="1"/>
          </p:cNvSpPr>
          <p:nvPr>
            <p:ph idx="1"/>
          </p:nvPr>
        </p:nvSpPr>
        <p:spPr>
          <a:xfrm>
            <a:off x="180304" y="1700010"/>
            <a:ext cx="11771289" cy="4610637"/>
          </a:xfrm>
        </p:spPr>
        <p:txBody>
          <a:bodyPr>
            <a:noAutofit/>
          </a:bodyPr>
          <a:lstStyle/>
          <a:p>
            <a:pPr algn="just"/>
            <a:r>
              <a:rPr lang="es-GT" sz="2400" b="1" i="1" dirty="0"/>
              <a:t>Al dictar sentencia en el proceso contencioso administrativo promovido por la entidad Compañía Centroamericana de Papeles y Cartones, Sociedad Anónima, la Sala Cuarta del Tribunal de lo Contencioso Administrativo consideró que: “…si bien es cierto dentro del plazo que se le fijo a la entidad demandante ésta no aportó toda la documentación requerida, también lo es que en memorial de fecha (…) adjuntó la documentación que no había aportado y que resulta ser el complemento para la fiscalización, por eso es que no puede calificarse de „Resistencia a la Acción Fiscalizadora de la Administración Tributaria‟ </a:t>
            </a:r>
            <a:r>
              <a:rPr lang="es-GT" sz="2400" b="1" i="1" u="sng" dirty="0"/>
              <a:t>ese hecho”, estimación que, a la luz de los razonamientos efectuados, tampoco resulta absurda pues, de hecho, la omisión de haber entregado un documento podría no estar motivada por la deliberada intención de oponer resistencia a la citada acción fiscalizadora, sobre todo, si se toma en cuenta que los demás documentos requeridos sí fueron exhibidos, pero, de nueva cuenta, se considera que, en todo caso, debe estarse a lo señalado en la norma aludida,</a:t>
            </a:r>
            <a:r>
              <a:rPr lang="es-GT" sz="2400" b="1" i="1" dirty="0"/>
              <a:t> </a:t>
            </a:r>
          </a:p>
        </p:txBody>
      </p:sp>
    </p:spTree>
    <p:extLst>
      <p:ext uri="{BB962C8B-B14F-4D97-AF65-F5344CB8AC3E}">
        <p14:creationId xmlns:p14="http://schemas.microsoft.com/office/powerpoint/2010/main" val="1048902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dirty="0"/>
          </a:p>
        </p:txBody>
      </p:sp>
      <p:sp>
        <p:nvSpPr>
          <p:cNvPr id="3" name="2 Marcador de contenido"/>
          <p:cNvSpPr>
            <a:spLocks noGrp="1"/>
          </p:cNvSpPr>
          <p:nvPr>
            <p:ph idx="1"/>
          </p:nvPr>
        </p:nvSpPr>
        <p:spPr>
          <a:xfrm>
            <a:off x="334851" y="1777285"/>
            <a:ext cx="11423560" cy="4391695"/>
          </a:xfrm>
        </p:spPr>
        <p:txBody>
          <a:bodyPr>
            <a:normAutofit fontScale="92500" lnSpcReduction="20000"/>
          </a:bodyPr>
          <a:lstStyle/>
          <a:p>
            <a:pPr algn="just"/>
            <a:r>
              <a:rPr lang="es-GT" sz="2600" b="1" i="1" dirty="0"/>
              <a:t>atendiendo, eso sí, lo ocurrido en el caso en particular, haciendo análisis de extremos tales como el ánimo con el que se advierta ha actuado la tributaria sancionada y la relevancia que, según las propias pruebas aportadas por el ente recaudador, logren determinar que la información omitida poseía tal relevancia que impidió que la sociedad contribuyente pudiera ser fiscalizada. </a:t>
            </a:r>
          </a:p>
          <a:p>
            <a:pPr algn="just"/>
            <a:r>
              <a:rPr lang="es-GT" sz="2600" b="1" i="1" u="sng" dirty="0" smtClean="0"/>
              <a:t>Efectuados </a:t>
            </a:r>
            <a:r>
              <a:rPr lang="es-GT" sz="2600" b="1" i="1" u="sng" dirty="0"/>
              <a:t>los anteriores razonamientos se concluye que la autoridad impugnada sí provocó la violación denunciada en amparo y que, como consecuencia, es procedente otorgar la protección constitucional que se pide con el objeto de que el Tribunal de Casación conozca nuevamente el </a:t>
            </a:r>
            <a:r>
              <a:rPr lang="es-GT" sz="2600" b="1" i="1" u="sng" dirty="0" err="1"/>
              <a:t>submotivo</a:t>
            </a:r>
            <a:r>
              <a:rPr lang="es-GT" sz="2600" b="1" i="1" u="sng" dirty="0"/>
              <a:t> de fondo</a:t>
            </a:r>
            <a:r>
              <a:rPr lang="es-GT" sz="2600" b="1" i="1" dirty="0"/>
              <a:t> invocado en la denuncia formulada por vía de dicho recurso, omitiendo efectuar pronunciamientos que tiendan a descartar la positividad de la norma relacionada; debiendo concretarse, más bien, a advertir o no en la sociedad tributaria, ánimo de resistirse a ser fiscalizada y, en especial, si la información omitida en tiempo era de tal trascendencia que impedía a la Superintendencia de Administración Tributaria fiscalizarla. </a:t>
            </a:r>
            <a:endParaRPr lang="es-GT" sz="2600" b="1" i="1" dirty="0" smtClean="0"/>
          </a:p>
          <a:p>
            <a:pPr algn="just"/>
            <a:r>
              <a:rPr lang="es-GT" sz="2400" dirty="0" smtClean="0">
                <a:solidFill>
                  <a:srgbClr val="0070C0"/>
                </a:solidFill>
              </a:rPr>
              <a:t>OTORGO EL AMPARO A FAVOR DE LA ADMINISTRACION TRIBUTARIA.</a:t>
            </a:r>
            <a:endParaRPr lang="es-GT" sz="2400" dirty="0">
              <a:solidFill>
                <a:srgbClr val="0070C0"/>
              </a:solidFill>
            </a:endParaRPr>
          </a:p>
          <a:p>
            <a:endParaRPr lang="es-GT" dirty="0"/>
          </a:p>
        </p:txBody>
      </p:sp>
    </p:spTree>
    <p:extLst>
      <p:ext uri="{BB962C8B-B14F-4D97-AF65-F5344CB8AC3E}">
        <p14:creationId xmlns:p14="http://schemas.microsoft.com/office/powerpoint/2010/main" val="38150201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7280" y="373487"/>
            <a:ext cx="10058400" cy="1287887"/>
          </a:xfrm>
        </p:spPr>
        <p:txBody>
          <a:bodyPr>
            <a:normAutofit fontScale="90000"/>
          </a:bodyPr>
          <a:lstStyle/>
          <a:p>
            <a:pPr algn="ct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a:t/>
            </a:r>
            <a:br>
              <a:rPr lang="es-GT" b="1" dirty="0"/>
            </a:br>
            <a:r>
              <a:rPr lang="es-GT" sz="4900" b="1" dirty="0" smtClean="0"/>
              <a:t>C.C. AMPARO EN UNICA INSTANCIA 27-09-2011, EXPEDIENTE 3854-2010</a:t>
            </a:r>
            <a:endParaRPr lang="es-GT" sz="4900" dirty="0"/>
          </a:p>
        </p:txBody>
      </p:sp>
      <p:sp>
        <p:nvSpPr>
          <p:cNvPr id="3" name="2 Marcador de contenido"/>
          <p:cNvSpPr>
            <a:spLocks noGrp="1"/>
          </p:cNvSpPr>
          <p:nvPr>
            <p:ph idx="1"/>
          </p:nvPr>
        </p:nvSpPr>
        <p:spPr>
          <a:xfrm>
            <a:off x="373487" y="1764406"/>
            <a:ext cx="11500834" cy="4456089"/>
          </a:xfrm>
        </p:spPr>
        <p:txBody>
          <a:bodyPr>
            <a:noAutofit/>
          </a:bodyPr>
          <a:lstStyle/>
          <a:p>
            <a:pPr algn="just"/>
            <a:r>
              <a:rPr lang="es-GT" sz="2600" b="1" i="1" dirty="0"/>
              <a:t>Ante ello, no queda sino reiterar, como lo ha sostenido en no pocas </a:t>
            </a:r>
            <a:r>
              <a:rPr lang="es-GT" sz="2600" b="1" i="1" dirty="0" smtClean="0"/>
              <a:t>oportunidades la jurisprudencia </a:t>
            </a:r>
            <a:r>
              <a:rPr lang="es-GT" sz="2600" b="1" i="1" dirty="0"/>
              <a:t>constitucional, que la garantía del amparo no reviste una instancia </a:t>
            </a:r>
            <a:r>
              <a:rPr lang="es-GT" sz="2600" b="1" i="1" dirty="0" smtClean="0"/>
              <a:t>de </a:t>
            </a:r>
            <a:r>
              <a:rPr lang="es-GT" sz="2600" b="1" i="1" u="sng" dirty="0" smtClean="0"/>
              <a:t>revisión </a:t>
            </a:r>
            <a:r>
              <a:rPr lang="es-GT" sz="2600" b="1" i="1" u="sng" dirty="0"/>
              <a:t>de las decisiones asumidas por los órganos del Poder Judicial, en especial </a:t>
            </a:r>
            <a:r>
              <a:rPr lang="es-GT" sz="2600" b="1" i="1" u="sng" dirty="0" smtClean="0"/>
              <a:t>al tratarse </a:t>
            </a:r>
            <a:r>
              <a:rPr lang="es-GT" sz="2600" b="1" i="1" u="sng" dirty="0"/>
              <a:t>del Tribunal de Casación, cuya función estriba, precisamente, en determinar</a:t>
            </a:r>
            <a:r>
              <a:rPr lang="es-GT" sz="2600" b="1" i="1" u="sng" dirty="0" smtClean="0"/>
              <a:t>, como </a:t>
            </a:r>
            <a:r>
              <a:rPr lang="es-GT" sz="2600" b="1" i="1" u="sng" dirty="0"/>
              <a:t>órgano máximo en esta materia, la correcta interpretación y aplicación </a:t>
            </a:r>
            <a:r>
              <a:rPr lang="es-GT" sz="2600" b="1" i="1" u="sng" dirty="0" smtClean="0"/>
              <a:t>del ordenamiento </a:t>
            </a:r>
            <a:r>
              <a:rPr lang="es-GT" sz="2600" b="1" i="1" u="sng" dirty="0"/>
              <a:t>jurídico ordinario, cuyos criterios no pueden ser discutidos mediante </a:t>
            </a:r>
            <a:r>
              <a:rPr lang="es-GT" sz="2600" b="1" i="1" u="sng" dirty="0" smtClean="0"/>
              <a:t>la garantía </a:t>
            </a:r>
            <a:r>
              <a:rPr lang="es-GT" sz="2600" b="1" i="1" u="sng" dirty="0"/>
              <a:t>instada</a:t>
            </a:r>
            <a:r>
              <a:rPr lang="es-GT" sz="2600" b="1" i="1" u="sng" dirty="0" smtClean="0"/>
              <a:t>.  </a:t>
            </a:r>
            <a:r>
              <a:rPr lang="es-GT" sz="2600" b="1" i="1" dirty="0" smtClean="0"/>
              <a:t>Cabe </a:t>
            </a:r>
            <a:r>
              <a:rPr lang="es-GT" sz="2600" b="1" i="1" dirty="0"/>
              <a:t>señalar que para fundar sus argumentaciones, la postulante </a:t>
            </a:r>
            <a:r>
              <a:rPr lang="es-GT" sz="2600" b="1" i="1" dirty="0" smtClean="0"/>
              <a:t>intenta confrontar </a:t>
            </a:r>
            <a:r>
              <a:rPr lang="es-GT" sz="2600" b="1" i="1" dirty="0"/>
              <a:t>el criterio expresado por esta Corte en un proceso anterior (expediente </a:t>
            </a:r>
            <a:r>
              <a:rPr lang="es-GT" sz="2600" b="1" i="1" dirty="0" smtClean="0"/>
              <a:t>de amparo </a:t>
            </a:r>
            <a:r>
              <a:rPr lang="es-GT" sz="2600" b="1" i="1" dirty="0"/>
              <a:t>en única instancia dos mil nueve - dos mil nueve, sentencia de once de agosto </a:t>
            </a:r>
            <a:r>
              <a:rPr lang="es-GT" sz="2600" b="1" i="1" dirty="0" smtClean="0"/>
              <a:t>de dos </a:t>
            </a:r>
            <a:r>
              <a:rPr lang="es-GT" sz="2600" b="1" i="1" dirty="0"/>
              <a:t>mil diez) con el análisis contenido en la decisión que reputa agraviante; </a:t>
            </a:r>
          </a:p>
        </p:txBody>
      </p:sp>
    </p:spTree>
    <p:extLst>
      <p:ext uri="{BB962C8B-B14F-4D97-AF65-F5344CB8AC3E}">
        <p14:creationId xmlns:p14="http://schemas.microsoft.com/office/powerpoint/2010/main" val="19402194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a:p>
        </p:txBody>
      </p:sp>
      <p:sp>
        <p:nvSpPr>
          <p:cNvPr id="3" name="2 Marcador de contenido"/>
          <p:cNvSpPr>
            <a:spLocks noGrp="1"/>
          </p:cNvSpPr>
          <p:nvPr>
            <p:ph idx="1"/>
          </p:nvPr>
        </p:nvSpPr>
        <p:spPr>
          <a:xfrm>
            <a:off x="386366" y="1845734"/>
            <a:ext cx="11178862" cy="4023360"/>
          </a:xfrm>
        </p:spPr>
        <p:txBody>
          <a:bodyPr>
            <a:normAutofit/>
          </a:bodyPr>
          <a:lstStyle/>
          <a:p>
            <a:pPr algn="just"/>
            <a:r>
              <a:rPr lang="es-GT" sz="2400" b="1" i="1" dirty="0"/>
              <a:t>sin embargo, es menester denotar, con el único objeto de dar respuesta a los argumentos de la </a:t>
            </a:r>
            <a:r>
              <a:rPr lang="es-GT" sz="2400" b="1" i="1" dirty="0" err="1"/>
              <a:t>amparista</a:t>
            </a:r>
            <a:r>
              <a:rPr lang="es-GT" sz="2400" b="1" i="1" dirty="0"/>
              <a:t>, que en la resolución que se cita, esta Corte no efectuó (como no le correspondía hacerlo) interpretación alguna de la norma del artículo 93 del Código Tributario, </a:t>
            </a:r>
            <a:r>
              <a:rPr lang="es-GT" sz="2400" b="1" i="1" u="sng" dirty="0"/>
              <a:t>habiéndose limitado a determinar si en el caso en discusión, en el que también se reclamaba contra una sentencia de casación, se habían producido lesiones a derechos constitucionales, manteniéndose respetuosa del criterio de fondo expresado por el Tribunal de Casación al dilucidar la controversia que le fuera sometida a su conocimiento, referida,</a:t>
            </a:r>
            <a:r>
              <a:rPr lang="es-GT" sz="2400" b="1" i="1" dirty="0"/>
              <a:t> precisamente, a la errónea interpretación del precepto ordinario antes mencionado</a:t>
            </a:r>
            <a:r>
              <a:rPr lang="es-GT" sz="2400" b="1" i="1" dirty="0" smtClean="0"/>
              <a:t>.</a:t>
            </a:r>
          </a:p>
          <a:p>
            <a:pPr algn="just"/>
            <a:r>
              <a:rPr lang="es-GT" sz="2400" dirty="0" smtClean="0">
                <a:solidFill>
                  <a:srgbClr val="0070C0"/>
                </a:solidFill>
              </a:rPr>
              <a:t>SIN LUGAR EL AMPARO PROMOVIDO POR LA ADMINISTRACION TRIBUTARIA.</a:t>
            </a:r>
            <a:endParaRPr lang="es-GT" sz="2400" dirty="0">
              <a:solidFill>
                <a:srgbClr val="0070C0"/>
              </a:solidFill>
            </a:endParaRPr>
          </a:p>
        </p:txBody>
      </p:sp>
    </p:spTree>
    <p:extLst>
      <p:ext uri="{BB962C8B-B14F-4D97-AF65-F5344CB8AC3E}">
        <p14:creationId xmlns:p14="http://schemas.microsoft.com/office/powerpoint/2010/main" val="29163075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dirty="0"/>
              <a:t/>
            </a:r>
            <a:br>
              <a:rPr lang="es-GT" dirty="0"/>
            </a:br>
            <a:r>
              <a:rPr lang="es-GT" sz="4900" b="1" dirty="0"/>
              <a:t> </a:t>
            </a:r>
            <a:r>
              <a:rPr lang="es-GT" sz="4900" b="1" dirty="0" smtClean="0"/>
              <a:t>C.C.AMPARO </a:t>
            </a:r>
            <a:r>
              <a:rPr lang="es-GT" sz="4900" b="1" dirty="0"/>
              <a:t>EN ÚNICA INSTANCIA </a:t>
            </a:r>
            <a:r>
              <a:rPr lang="es-GT" sz="4900" b="1" dirty="0" smtClean="0"/>
              <a:t> 17-10-2012, EXPEDIENTE 1648-2012.         3RA.</a:t>
            </a:r>
            <a:endParaRPr lang="es-GT" sz="4900" b="1" dirty="0"/>
          </a:p>
        </p:txBody>
      </p:sp>
      <p:sp>
        <p:nvSpPr>
          <p:cNvPr id="3" name="2 Marcador de contenido"/>
          <p:cNvSpPr>
            <a:spLocks noGrp="1"/>
          </p:cNvSpPr>
          <p:nvPr>
            <p:ph idx="1"/>
          </p:nvPr>
        </p:nvSpPr>
        <p:spPr>
          <a:xfrm>
            <a:off x="270455" y="1845734"/>
            <a:ext cx="11578107" cy="4023360"/>
          </a:xfrm>
        </p:spPr>
        <p:txBody>
          <a:bodyPr>
            <a:normAutofit/>
          </a:bodyPr>
          <a:lstStyle/>
          <a:p>
            <a:pPr algn="just"/>
            <a:r>
              <a:rPr lang="es-GT" sz="2400" b="1" i="1" u="sng" dirty="0"/>
              <a:t>Por las razones anteriormente consideradas, se arriba a la conclusión final de que es la inexistencia de agravio susceptible de ser reparado en amparo lo que determina para el caso bajo examen la notoria improcedencia de la pretensión constitucional promovida por Corporación de Noticias, Sociedad Anónima.</a:t>
            </a:r>
            <a:r>
              <a:rPr lang="es-GT" sz="2400" b="1" i="1" dirty="0"/>
              <a:t> De esa cuenta, el amparo solicitado debe denegarse al emitirse el pronunciamiento legal correspondiente, sin condenar en costas a la postulante, por no existir en este proceso sujeto legitimado para su cobro, pero sí debe imponerse multa al abogado </a:t>
            </a:r>
            <a:r>
              <a:rPr lang="es-GT" sz="2400" b="1" i="1" dirty="0" err="1"/>
              <a:t>patrocinante</a:t>
            </a:r>
            <a:r>
              <a:rPr lang="es-GT" sz="2400" b="1" i="1" dirty="0"/>
              <a:t> del amparo, por ser de rigor legal</a:t>
            </a:r>
            <a:r>
              <a:rPr lang="es-GT" sz="2400" b="1" i="1" dirty="0" smtClean="0"/>
              <a:t>.</a:t>
            </a:r>
          </a:p>
          <a:p>
            <a:pPr algn="just"/>
            <a:endParaRPr lang="es-GT" sz="2400" dirty="0"/>
          </a:p>
          <a:p>
            <a:pPr algn="just"/>
            <a:r>
              <a:rPr lang="es-GT" sz="2400" dirty="0" smtClean="0">
                <a:solidFill>
                  <a:srgbClr val="0070C0"/>
                </a:solidFill>
              </a:rPr>
              <a:t>AMPARO PROMOVIDO POR LA CONTRIBUYENTE EN VIRTUD QUE EL FALLO, TANTO EN LA SALA 3ª. COMO EN CASACION HABIAN SIDO DESFAVORABLES.</a:t>
            </a:r>
            <a:endParaRPr lang="es-GT" sz="2400" dirty="0">
              <a:solidFill>
                <a:srgbClr val="0070C0"/>
              </a:solidFill>
            </a:endParaRPr>
          </a:p>
        </p:txBody>
      </p:sp>
    </p:spTree>
    <p:extLst>
      <p:ext uri="{BB962C8B-B14F-4D97-AF65-F5344CB8AC3E}">
        <p14:creationId xmlns:p14="http://schemas.microsoft.com/office/powerpoint/2010/main" val="16594770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a:t/>
            </a:r>
            <a:br>
              <a:rPr lang="es-GT" b="1" dirty="0"/>
            </a:br>
            <a:r>
              <a:rPr lang="es-GT" sz="4900" b="1" dirty="0" smtClean="0"/>
              <a:t>C.C. APELACION DE SENTENCIA DE AMPARO 15-07-2015, EXPEDIENTE 3427-2014.</a:t>
            </a:r>
            <a:endParaRPr lang="es-GT" sz="4900" dirty="0"/>
          </a:p>
        </p:txBody>
      </p:sp>
      <p:sp>
        <p:nvSpPr>
          <p:cNvPr id="3" name="2 Marcador de contenido"/>
          <p:cNvSpPr>
            <a:spLocks noGrp="1"/>
          </p:cNvSpPr>
          <p:nvPr>
            <p:ph idx="1"/>
          </p:nvPr>
        </p:nvSpPr>
        <p:spPr>
          <a:xfrm>
            <a:off x="167425" y="1764405"/>
            <a:ext cx="11848563" cy="4468969"/>
          </a:xfrm>
        </p:spPr>
        <p:txBody>
          <a:bodyPr>
            <a:noAutofit/>
          </a:bodyPr>
          <a:lstStyle/>
          <a:p>
            <a:pPr algn="just"/>
            <a:r>
              <a:rPr lang="es-GT" sz="2400" dirty="0" smtClean="0">
                <a:solidFill>
                  <a:srgbClr val="0070C0"/>
                </a:solidFill>
              </a:rPr>
              <a:t>En este caso el contribuyente presente acción de amparo en contra de los auditores fiscales que realizaron el requerimiento de información. En primera instancia les fue desfavorable y en la CC de igual forma les fue desfavorable.</a:t>
            </a:r>
            <a:endParaRPr lang="es-GT" sz="2400" dirty="0" smtClean="0">
              <a:solidFill>
                <a:schemeClr val="tx1"/>
              </a:solidFill>
            </a:endParaRPr>
          </a:p>
          <a:p>
            <a:pPr algn="just"/>
            <a:r>
              <a:rPr lang="es-GT" sz="2400" b="1" i="1" dirty="0"/>
              <a:t>En cuanto a los supuestos agravios que produce el requerimiento </a:t>
            </a:r>
            <a:r>
              <a:rPr lang="es-GT" sz="2400" b="1" i="1" dirty="0" smtClean="0"/>
              <a:t>de información </a:t>
            </a:r>
            <a:r>
              <a:rPr lang="es-GT" sz="2400" b="1" i="1" dirty="0"/>
              <a:t>ante el riesgo hipotético de que pueda ser indebidamente utilizada </a:t>
            </a:r>
            <a:r>
              <a:rPr lang="es-GT" sz="2400" b="1" i="1" dirty="0" smtClean="0"/>
              <a:t>la misma </a:t>
            </a:r>
            <a:r>
              <a:rPr lang="es-GT" sz="2400" b="1" i="1" dirty="0"/>
              <a:t>y que, adicionalmente, ésta goza de protección constitucional al </a:t>
            </a:r>
            <a:r>
              <a:rPr lang="es-GT" sz="2400" b="1" i="1" dirty="0" smtClean="0"/>
              <a:t>declararla inviolable</a:t>
            </a:r>
            <a:r>
              <a:rPr lang="es-GT" sz="2400" b="1" i="1" dirty="0"/>
              <a:t>, </a:t>
            </a:r>
            <a:r>
              <a:rPr lang="es-GT" sz="2400" b="1" i="1" u="sng" dirty="0"/>
              <a:t>esta Corte aprecia que lo argumentado no posee sustento fáctico </a:t>
            </a:r>
            <a:r>
              <a:rPr lang="es-GT" sz="2400" b="1" i="1" u="sng" dirty="0" smtClean="0"/>
              <a:t>o jurídico </a:t>
            </a:r>
            <a:r>
              <a:rPr lang="es-GT" sz="2400" b="1" i="1" u="sng" dirty="0"/>
              <a:t>que evidencie, tal como lo señala, que la documentación requerida </a:t>
            </a:r>
            <a:r>
              <a:rPr lang="es-GT" sz="2400" b="1" i="1" u="sng" dirty="0" smtClean="0"/>
              <a:t>pueda llegar </a:t>
            </a:r>
            <a:r>
              <a:rPr lang="es-GT" sz="2400" b="1" i="1" u="sng" dirty="0"/>
              <a:t>a ser utilizada para un fin distinto que el de la fiscalización de </a:t>
            </a:r>
            <a:r>
              <a:rPr lang="es-GT" sz="2400" b="1" i="1" u="sng" dirty="0" smtClean="0"/>
              <a:t>las obligaciones </a:t>
            </a:r>
            <a:r>
              <a:rPr lang="es-GT" sz="2400" b="1" i="1" u="sng" dirty="0"/>
              <a:t>tributarias del contribuyente </a:t>
            </a:r>
            <a:r>
              <a:rPr lang="es-GT" sz="2400" b="1" i="1" dirty="0"/>
              <a:t>y, menos aún, que pueda llegar a </a:t>
            </a:r>
            <a:r>
              <a:rPr lang="es-GT" sz="2400" b="1" i="1" dirty="0" smtClean="0"/>
              <a:t>ser puesta </a:t>
            </a:r>
            <a:r>
              <a:rPr lang="es-GT" sz="2400" b="1" i="1" dirty="0"/>
              <a:t>en conocimiento del público en general pues, precisamente, </a:t>
            </a:r>
            <a:r>
              <a:rPr lang="es-GT" sz="2400" b="1" i="1" dirty="0" smtClean="0"/>
              <a:t>por mandamiento </a:t>
            </a:r>
            <a:r>
              <a:rPr lang="es-GT" sz="2400" b="1" i="1" dirty="0"/>
              <a:t>constitucional aquella no podrá ser revelada al público –</a:t>
            </a:r>
            <a:r>
              <a:rPr lang="es-GT" sz="2400" b="1" i="1" dirty="0" smtClean="0"/>
              <a:t>divulgada por </a:t>
            </a:r>
            <a:r>
              <a:rPr lang="es-GT" sz="2400" b="1" i="1" dirty="0"/>
              <a:t>la administración tributaria-. </a:t>
            </a:r>
            <a:endParaRPr lang="es-GT" sz="2400" b="1" i="1" dirty="0">
              <a:solidFill>
                <a:srgbClr val="0070C0"/>
              </a:solidFill>
            </a:endParaRPr>
          </a:p>
        </p:txBody>
      </p:sp>
    </p:spTree>
    <p:extLst>
      <p:ext uri="{BB962C8B-B14F-4D97-AF65-F5344CB8AC3E}">
        <p14:creationId xmlns:p14="http://schemas.microsoft.com/office/powerpoint/2010/main" val="31229340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a:p>
        </p:txBody>
      </p:sp>
      <p:sp>
        <p:nvSpPr>
          <p:cNvPr id="3" name="2 Marcador de contenido"/>
          <p:cNvSpPr>
            <a:spLocks noGrp="1"/>
          </p:cNvSpPr>
          <p:nvPr>
            <p:ph idx="1"/>
          </p:nvPr>
        </p:nvSpPr>
        <p:spPr>
          <a:xfrm>
            <a:off x="206063" y="1845733"/>
            <a:ext cx="11655380" cy="4387641"/>
          </a:xfrm>
        </p:spPr>
        <p:txBody>
          <a:bodyPr>
            <a:noAutofit/>
          </a:bodyPr>
          <a:lstStyle/>
          <a:p>
            <a:pPr algn="just"/>
            <a:r>
              <a:rPr lang="es-GT" sz="2600" b="1" i="1" dirty="0"/>
              <a:t>La condición de inviolable y su prohibición de divulgación, </a:t>
            </a:r>
            <a:r>
              <a:rPr lang="es-GT" sz="2600" b="1" i="1" u="sng" dirty="0"/>
              <a:t>no conlleva la imposibilidad de las autoridades tributarias para obtener y revisar documentos </a:t>
            </a:r>
            <a:r>
              <a:rPr lang="es-GT" sz="2600" b="1" i="1" u="sng" dirty="0" smtClean="0"/>
              <a:t>relacionados con </a:t>
            </a:r>
            <a:r>
              <a:rPr lang="es-GT" sz="2600" b="1" i="1" u="sng" dirty="0"/>
              <a:t>el cumplimiento de obligaciones tributarias,</a:t>
            </a:r>
            <a:r>
              <a:rPr lang="es-GT" sz="2600" b="1" i="1" dirty="0"/>
              <a:t> debido a que en correcto ejercicio de sus funciones posee la facultad para requerirla, debido a la naturaleza propia de los documentos de que se trata – contables o mercantiles- y a la finalidad fiscalizadora que se persigue</a:t>
            </a:r>
            <a:r>
              <a:rPr lang="es-GT" sz="2600" b="1" i="1" dirty="0" smtClean="0"/>
              <a:t>.  Finalmente</a:t>
            </a:r>
            <a:r>
              <a:rPr lang="es-GT" sz="2600" b="1" i="1" dirty="0"/>
              <a:t>, como último agravio, la postulante denuncia que se </a:t>
            </a:r>
            <a:r>
              <a:rPr lang="es-GT" sz="2600" b="1" i="1" dirty="0" smtClean="0"/>
              <a:t>le amenaza </a:t>
            </a:r>
            <a:r>
              <a:rPr lang="es-GT" sz="2600" b="1" i="1" dirty="0"/>
              <a:t>con iniciar un proceso penal en su contra por resistencia a la </a:t>
            </a:r>
            <a:r>
              <a:rPr lang="es-GT" sz="2600" b="1" i="1" dirty="0" smtClean="0"/>
              <a:t>acción fiscalizadora </a:t>
            </a:r>
            <a:r>
              <a:rPr lang="es-GT" sz="2600" b="1" i="1" dirty="0"/>
              <a:t>de la administración tributaria, si no cumple con entregar </a:t>
            </a:r>
            <a:r>
              <a:rPr lang="es-GT" sz="2600" b="1" i="1" dirty="0" smtClean="0"/>
              <a:t>los documentos </a:t>
            </a:r>
            <a:r>
              <a:rPr lang="es-GT" sz="2600" b="1" i="1" dirty="0"/>
              <a:t>requeridos. </a:t>
            </a:r>
            <a:endParaRPr lang="es-GT" sz="2600" b="1" i="1" u="sng" dirty="0"/>
          </a:p>
        </p:txBody>
      </p:sp>
    </p:spTree>
    <p:extLst>
      <p:ext uri="{BB962C8B-B14F-4D97-AF65-F5344CB8AC3E}">
        <p14:creationId xmlns:p14="http://schemas.microsoft.com/office/powerpoint/2010/main" val="2893925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15155" y="1845733"/>
            <a:ext cx="11384924" cy="4336125"/>
          </a:xfrm>
        </p:spPr>
        <p:txBody>
          <a:bodyPr>
            <a:noAutofit/>
          </a:bodyPr>
          <a:lstStyle/>
          <a:p>
            <a:pPr algn="just"/>
            <a:r>
              <a:rPr lang="es-GT" sz="2600" dirty="0" smtClean="0"/>
              <a:t>La Constitución como norma general, tutela la efectividad de contribuir al sostenimiento de los gastos públicos , de conformidad con el articulo 135 literal  d) el cual establece que los ciudadanos tienen el deber de contribuir con los gastos públicos del Estado.</a:t>
            </a:r>
          </a:p>
          <a:p>
            <a:pPr algn="just"/>
            <a:r>
              <a:rPr lang="es-GT" sz="2600" dirty="0" smtClean="0"/>
              <a:t>Mientras la norma ordinaria regula las infracciones y sanciones, la cual tutela la observancia del derecho vigente al tenor del articulo 239 de la Constitución el cual establece</a:t>
            </a:r>
            <a:r>
              <a:rPr lang="es-GT" sz="2600" i="1" u="sng" dirty="0" smtClean="0"/>
              <a:t>: </a:t>
            </a:r>
            <a:r>
              <a:rPr lang="es-GT" sz="2600" i="1" u="sng" dirty="0"/>
              <a:t>Corresponde con exclusividad al Congreso de </a:t>
            </a:r>
            <a:r>
              <a:rPr lang="es-GT" sz="2600" i="1" u="sng" dirty="0" smtClean="0"/>
              <a:t>la República</a:t>
            </a:r>
            <a:r>
              <a:rPr lang="es-GT" sz="2600" i="1" u="sng" dirty="0"/>
              <a:t>, decretar impuestos ordinarios y extraordinarios, arbitrios y </a:t>
            </a:r>
            <a:r>
              <a:rPr lang="es-GT" sz="2600" i="1" u="sng" dirty="0" smtClean="0"/>
              <a:t>contribuciones especiales</a:t>
            </a:r>
            <a:r>
              <a:rPr lang="es-GT" sz="2600" i="1" u="sng" dirty="0"/>
              <a:t>, conforme a las necesidades del Estado y de acuerdo a la equidad y </a:t>
            </a:r>
            <a:r>
              <a:rPr lang="es-GT" sz="2600" i="1" u="sng" dirty="0" smtClean="0"/>
              <a:t>justicia tributaria</a:t>
            </a:r>
            <a:r>
              <a:rPr lang="es-GT" sz="2600" i="1" u="sng" dirty="0"/>
              <a:t>, así como determinar las bases de recaudación, especialmente las siguientes</a:t>
            </a:r>
            <a:r>
              <a:rPr lang="es-GT" sz="2600" i="1" u="sng" dirty="0" smtClean="0"/>
              <a:t>: literal f) Las infracciones y sanciones tributarias.</a:t>
            </a:r>
            <a:endParaRPr lang="es-GT" sz="2600" i="1" u="sng" dirty="0"/>
          </a:p>
        </p:txBody>
      </p:sp>
      <p:sp>
        <p:nvSpPr>
          <p:cNvPr id="3" name="2 Título"/>
          <p:cNvSpPr>
            <a:spLocks noGrp="1"/>
          </p:cNvSpPr>
          <p:nvPr>
            <p:ph type="title"/>
          </p:nvPr>
        </p:nvSpPr>
        <p:spPr/>
        <p:txBody>
          <a:bodyPr>
            <a:normAutofit/>
          </a:bodyPr>
          <a:lstStyle/>
          <a:p>
            <a:pPr algn="ctr"/>
            <a:r>
              <a:rPr lang="es-GT" sz="4400" b="1" dirty="0" smtClean="0"/>
              <a:t>DELIMITACION DE LA POTESTAD SANCIONADORA</a:t>
            </a:r>
            <a:endParaRPr lang="es-GT" sz="4400" b="1" dirty="0"/>
          </a:p>
        </p:txBody>
      </p:sp>
    </p:spTree>
    <p:extLst>
      <p:ext uri="{BB962C8B-B14F-4D97-AF65-F5344CB8AC3E}">
        <p14:creationId xmlns:p14="http://schemas.microsoft.com/office/powerpoint/2010/main" val="127513567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a:p>
        </p:txBody>
      </p:sp>
      <p:sp>
        <p:nvSpPr>
          <p:cNvPr id="3" name="2 Marcador de contenido"/>
          <p:cNvSpPr>
            <a:spLocks noGrp="1"/>
          </p:cNvSpPr>
          <p:nvPr>
            <p:ph idx="1"/>
          </p:nvPr>
        </p:nvSpPr>
        <p:spPr>
          <a:xfrm>
            <a:off x="321972" y="1845733"/>
            <a:ext cx="11346287" cy="4297489"/>
          </a:xfrm>
        </p:spPr>
        <p:txBody>
          <a:bodyPr>
            <a:normAutofit/>
          </a:bodyPr>
          <a:lstStyle/>
          <a:p>
            <a:pPr algn="just"/>
            <a:r>
              <a:rPr lang="es-GT" sz="2600" b="1" i="1" u="sng" dirty="0"/>
              <a:t>En cuanto a este punto debe indicarse que la afirmación contenida en los actos reclamados no constituye una amenaza que cause agravio alguno a la accionante, pues para presentar una denuncia ante un juez del ramo penal por la comisión del referido delito, necesariamente debe </a:t>
            </a:r>
            <a:r>
              <a:rPr lang="es-GT" sz="2600" b="1" i="1" u="sng" dirty="0" smtClean="0"/>
              <a:t>solicitarse </a:t>
            </a:r>
            <a:r>
              <a:rPr lang="es-GT" sz="2600" b="1" i="1" dirty="0" smtClean="0"/>
              <a:t>primero </a:t>
            </a:r>
            <a:r>
              <a:rPr lang="es-GT" sz="2600" b="1" i="1" dirty="0"/>
              <a:t>a un juez de lo económico coactivo que decrete una medida de urgencia requiriendo la información no proporcionada en sede administrativa, </a:t>
            </a:r>
            <a:r>
              <a:rPr lang="es-GT" sz="2600" b="1" i="1" u="sng" dirty="0"/>
              <a:t>y sólo en el caso de no cumplirse con lo ordenado por éste, entonces se solicitará que se certifique lo conducente al juez penal por la resistencia de mérito.</a:t>
            </a:r>
            <a:r>
              <a:rPr lang="es-GT" sz="2600" b="1" i="1" dirty="0"/>
              <a:t> Además, tal acotamiento es perfectamente legal, por lo que de ninguna manera viola derecho constitucional alguno. [En igual sentido se emitió la sentencia de veinticuatro de julio de dos mil catorce, expediente cinco mil cuatrocientos trece – dos mil trece (5413-2013)].</a:t>
            </a:r>
          </a:p>
          <a:p>
            <a:endParaRPr lang="es-GT" dirty="0"/>
          </a:p>
        </p:txBody>
      </p:sp>
    </p:spTree>
    <p:extLst>
      <p:ext uri="{BB962C8B-B14F-4D97-AF65-F5344CB8AC3E}">
        <p14:creationId xmlns:p14="http://schemas.microsoft.com/office/powerpoint/2010/main" val="28913906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smtClean="0"/>
              <a:t/>
            </a:r>
            <a:br>
              <a:rPr lang="es-GT" b="1" dirty="0" smtClean="0"/>
            </a:br>
            <a:r>
              <a:rPr lang="es-GT" b="1" dirty="0"/>
              <a:t/>
            </a:r>
            <a:br>
              <a:rPr lang="es-GT" b="1" dirty="0"/>
            </a:br>
            <a:r>
              <a:rPr lang="es-GT" b="1" dirty="0"/>
              <a:t/>
            </a:r>
            <a:br>
              <a:rPr lang="es-GT" b="1" dirty="0"/>
            </a:br>
            <a:r>
              <a:rPr lang="es-GT" sz="4900" b="1" dirty="0" smtClean="0"/>
              <a:t>C.C. APELACION DE SENTENCIA DE AMPARO 26-05-2015, EXPEDIENTE 3336-2014.</a:t>
            </a:r>
            <a:endParaRPr lang="es-GT" sz="4900" dirty="0"/>
          </a:p>
        </p:txBody>
      </p:sp>
      <p:sp>
        <p:nvSpPr>
          <p:cNvPr id="3" name="2 Marcador de contenido"/>
          <p:cNvSpPr>
            <a:spLocks noGrp="1"/>
          </p:cNvSpPr>
          <p:nvPr>
            <p:ph idx="1"/>
          </p:nvPr>
        </p:nvSpPr>
        <p:spPr>
          <a:xfrm>
            <a:off x="399245" y="1845733"/>
            <a:ext cx="11230378" cy="4387641"/>
          </a:xfrm>
        </p:spPr>
        <p:txBody>
          <a:bodyPr>
            <a:noAutofit/>
          </a:bodyPr>
          <a:lstStyle/>
          <a:p>
            <a:pPr algn="just"/>
            <a:r>
              <a:rPr lang="es-GT" sz="2400" dirty="0" smtClean="0">
                <a:solidFill>
                  <a:srgbClr val="0070C0"/>
                </a:solidFill>
              </a:rPr>
              <a:t>La sentencia de primer grado había sido desfavorable a la administración tributaria y la de segunda instancia  se otorgo la protección constitucional.</a:t>
            </a:r>
          </a:p>
          <a:p>
            <a:pPr algn="just"/>
            <a:r>
              <a:rPr lang="es-GT" sz="2400" b="1" i="1" dirty="0" smtClean="0"/>
              <a:t>Sumado </a:t>
            </a:r>
            <a:r>
              <a:rPr lang="es-GT" sz="2400" b="1" i="1" dirty="0"/>
              <a:t>a lo expresado, resulta oportuno insistir en que el tema a </a:t>
            </a:r>
            <a:r>
              <a:rPr lang="es-GT" sz="2400" b="1" i="1" dirty="0" smtClean="0"/>
              <a:t>resolver en </a:t>
            </a:r>
            <a:r>
              <a:rPr lang="es-GT" sz="2400" b="1" i="1" dirty="0"/>
              <a:t>el caso concreto, no es el de comprobar, si la administración tributaria puede </a:t>
            </a:r>
            <a:r>
              <a:rPr lang="es-GT" sz="2400" b="1" i="1" dirty="0" smtClean="0"/>
              <a:t>o no </a:t>
            </a:r>
            <a:r>
              <a:rPr lang="es-GT" sz="2400" b="1" i="1" dirty="0"/>
              <a:t>proceder a la determinación de oficio de la obligación tributaria con </a:t>
            </a:r>
            <a:r>
              <a:rPr lang="es-GT" sz="2400" b="1" i="1" dirty="0" smtClean="0"/>
              <a:t>la documentación </a:t>
            </a:r>
            <a:r>
              <a:rPr lang="es-GT" sz="2400" b="1" i="1" dirty="0"/>
              <a:t>disponible, sino el de establecer si el incumplimiento </a:t>
            </a:r>
            <a:r>
              <a:rPr lang="es-GT" sz="2400" b="1" i="1" dirty="0" smtClean="0"/>
              <a:t>al requerimiento </a:t>
            </a:r>
            <a:r>
              <a:rPr lang="es-GT" sz="2400" b="1" i="1" dirty="0"/>
              <a:t>realizado judicialmente por la autoridad impugnada </a:t>
            </a:r>
            <a:r>
              <a:rPr lang="es-GT" sz="2400" b="1" i="1" dirty="0" smtClean="0"/>
              <a:t>amerita necesariamente </a:t>
            </a:r>
            <a:r>
              <a:rPr lang="es-GT" sz="2400" b="1" i="1" dirty="0"/>
              <a:t>que se certifique lo conducente por resistencia de </a:t>
            </a:r>
            <a:r>
              <a:rPr lang="es-GT" sz="2400" b="1" i="1" dirty="0" smtClean="0"/>
              <a:t>la contribuyente conforme </a:t>
            </a:r>
            <a:r>
              <a:rPr lang="es-GT" sz="2400" b="1" i="1" dirty="0"/>
              <a:t>lo regulado en los artículos </a:t>
            </a:r>
            <a:r>
              <a:rPr lang="es-GT" sz="2400" b="1" i="1" dirty="0" smtClean="0"/>
              <a:t>citados.  </a:t>
            </a:r>
            <a:r>
              <a:rPr lang="es-GT" sz="2400" b="1" i="1" u="sng" dirty="0" smtClean="0"/>
              <a:t>Por </a:t>
            </a:r>
            <a:r>
              <a:rPr lang="es-GT" sz="2400" b="1" i="1" u="sng" dirty="0"/>
              <a:t>lo considerado, el amparo debe otorgarse, a efecto de que la </a:t>
            </a:r>
            <a:r>
              <a:rPr lang="es-GT" sz="2400" b="1" i="1" u="sng" dirty="0" smtClean="0"/>
              <a:t>autoridad impugnada</a:t>
            </a:r>
            <a:r>
              <a:rPr lang="es-GT" sz="2400" b="1" i="1" u="sng" dirty="0"/>
              <a:t>, con base en las constancias obrantes en la providencia de </a:t>
            </a:r>
            <a:r>
              <a:rPr lang="es-GT" sz="2400" b="1" i="1" u="sng" dirty="0" smtClean="0"/>
              <a:t>urgencia subyacente </a:t>
            </a:r>
            <a:r>
              <a:rPr lang="es-GT" sz="2400" b="1" i="1" u="sng" dirty="0"/>
              <a:t>y en las normas indicadas, resuelva de manera fundamentada </a:t>
            </a:r>
            <a:r>
              <a:rPr lang="es-GT" sz="2400" b="1" i="1" u="sng" dirty="0" smtClean="0"/>
              <a:t>si resulta </a:t>
            </a:r>
            <a:r>
              <a:rPr lang="es-GT" sz="2400" b="1" i="1" u="sng" dirty="0"/>
              <a:t>viable o no certificar lo conducente por Resistencia a la acción </a:t>
            </a:r>
            <a:r>
              <a:rPr lang="es-GT" sz="2400" b="1" i="1" u="sng" dirty="0" smtClean="0"/>
              <a:t>fiscalizadora de la Administración </a:t>
            </a:r>
            <a:r>
              <a:rPr lang="es-GT" sz="2400" b="1" i="1" u="sng" dirty="0"/>
              <a:t>Tributaria. </a:t>
            </a:r>
          </a:p>
        </p:txBody>
      </p:sp>
    </p:spTree>
    <p:extLst>
      <p:ext uri="{BB962C8B-B14F-4D97-AF65-F5344CB8AC3E}">
        <p14:creationId xmlns:p14="http://schemas.microsoft.com/office/powerpoint/2010/main" val="466947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dirty="0"/>
              <a:t/>
            </a:r>
            <a:br>
              <a:rPr lang="es-GT" dirty="0"/>
            </a:br>
            <a:r>
              <a:rPr lang="es-GT" sz="4900" b="1" dirty="0" smtClean="0"/>
              <a:t>C.C. APELACION DE SENTENCIA DE AMPARO, 16-11-2015, EXPEDIENTE 4461-2014.</a:t>
            </a:r>
            <a:endParaRPr lang="es-GT" sz="4900" b="1" dirty="0"/>
          </a:p>
        </p:txBody>
      </p:sp>
      <p:sp>
        <p:nvSpPr>
          <p:cNvPr id="3" name="2 Marcador de contenido"/>
          <p:cNvSpPr>
            <a:spLocks noGrp="1"/>
          </p:cNvSpPr>
          <p:nvPr>
            <p:ph idx="1"/>
          </p:nvPr>
        </p:nvSpPr>
        <p:spPr>
          <a:xfrm>
            <a:off x="540913" y="1845733"/>
            <a:ext cx="11075831" cy="4336125"/>
          </a:xfrm>
        </p:spPr>
        <p:txBody>
          <a:bodyPr>
            <a:normAutofit fontScale="92500" lnSpcReduction="10000"/>
          </a:bodyPr>
          <a:lstStyle/>
          <a:p>
            <a:pPr marL="201168" lvl="1" indent="0" algn="just">
              <a:buNone/>
            </a:pPr>
            <a:r>
              <a:rPr lang="es-GT" sz="2600" dirty="0" smtClean="0">
                <a:solidFill>
                  <a:srgbClr val="0070C0"/>
                </a:solidFill>
              </a:rPr>
              <a:t>En la sentencia de primer grado dictada por el Tribunal de segunda instancia de cuentas había sido desfavorable, sin embargo la CC otorgo la protección constitucional. Sin embargo lo interesante es el voto razonado del licenciado Roberto Molina Barreto.</a:t>
            </a:r>
            <a:endParaRPr lang="es-GT" sz="2600" dirty="0" smtClean="0">
              <a:solidFill>
                <a:schemeClr val="tx1"/>
              </a:solidFill>
            </a:endParaRPr>
          </a:p>
          <a:p>
            <a:pPr marL="201168" lvl="1" indent="0" algn="just">
              <a:buNone/>
            </a:pPr>
            <a:r>
              <a:rPr lang="es-GT" sz="2600" dirty="0" smtClean="0">
                <a:solidFill>
                  <a:schemeClr val="tx1"/>
                </a:solidFill>
              </a:rPr>
              <a:t>TRANSCRIPCION.</a:t>
            </a:r>
            <a:endParaRPr lang="es-GT" sz="2600" dirty="0">
              <a:solidFill>
                <a:schemeClr val="tx1"/>
              </a:solidFill>
            </a:endParaRPr>
          </a:p>
          <a:p>
            <a:pPr algn="just"/>
            <a:r>
              <a:rPr lang="es-GT" sz="2600" b="1" i="1" u="sng" dirty="0" smtClean="0"/>
              <a:t>La </a:t>
            </a:r>
            <a:r>
              <a:rPr lang="es-GT" sz="2600" b="1" i="1" u="sng" dirty="0"/>
              <a:t>conclusión a la que se arriba en la sentencia respecto de un documento (informe emitido por un auditor tributario) prácticamente subroga la labor de juicio del juez competente, y prácticamente le obliga a éste a emitir una orden de certificación de lo conducente.</a:t>
            </a:r>
            <a:r>
              <a:rPr lang="es-GT" sz="2600" b="1" i="1" dirty="0"/>
              <a:t> Esta conclusión, que incluso se permite determinar que la contribuyente hizo caso omiso a la orden de entregar información requerida por la Administración Tributaria, </a:t>
            </a:r>
            <a:r>
              <a:rPr lang="es-GT" sz="2600" b="1" i="1" u="sng" dirty="0"/>
              <a:t>desnaturaliza el efecto preventivo o reparador </a:t>
            </a:r>
            <a:r>
              <a:rPr lang="es-GT" sz="2600" b="1" i="1" u="sng" dirty="0" smtClean="0"/>
              <a:t>de </a:t>
            </a:r>
            <a:r>
              <a:rPr lang="es-GT" sz="2600" b="1" i="1" u="sng" dirty="0"/>
              <a:t>la garantía constitucional del amparo en materia judicial, y soslaya que el tribunal de amparo no puede inmiscuirse en un asunto cuya determinación compete al tribunal de jurisdicción ordinaria.</a:t>
            </a:r>
            <a:r>
              <a:rPr lang="es-GT" sz="2600" b="1" i="1" dirty="0"/>
              <a:t> </a:t>
            </a:r>
          </a:p>
          <a:p>
            <a:pPr algn="just"/>
            <a:endParaRPr lang="es-GT" sz="2400" b="1" i="1" dirty="0"/>
          </a:p>
          <a:p>
            <a:pPr marL="201168" lvl="1" indent="0" algn="just">
              <a:buNone/>
            </a:pPr>
            <a:endParaRPr lang="es-GT" sz="2400" dirty="0" smtClean="0">
              <a:solidFill>
                <a:schemeClr val="tx1"/>
              </a:solidFill>
            </a:endParaRPr>
          </a:p>
          <a:p>
            <a:pPr marL="201168" lvl="1" indent="0" algn="just">
              <a:buNone/>
            </a:pPr>
            <a:endParaRPr lang="es-GT" sz="2400" dirty="0">
              <a:solidFill>
                <a:srgbClr val="0070C0"/>
              </a:solidFill>
            </a:endParaRPr>
          </a:p>
        </p:txBody>
      </p:sp>
    </p:spTree>
    <p:extLst>
      <p:ext uri="{BB962C8B-B14F-4D97-AF65-F5344CB8AC3E}">
        <p14:creationId xmlns:p14="http://schemas.microsoft.com/office/powerpoint/2010/main" val="18034513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a:p>
        </p:txBody>
      </p:sp>
      <p:sp>
        <p:nvSpPr>
          <p:cNvPr id="3" name="2 Marcador de contenido"/>
          <p:cNvSpPr>
            <a:spLocks noGrp="1"/>
          </p:cNvSpPr>
          <p:nvPr>
            <p:ph idx="1"/>
          </p:nvPr>
        </p:nvSpPr>
        <p:spPr/>
        <p:txBody>
          <a:bodyPr>
            <a:normAutofit/>
          </a:bodyPr>
          <a:lstStyle/>
          <a:p>
            <a:pPr algn="just"/>
            <a:r>
              <a:rPr lang="es-GT" sz="2800" b="1" i="1" dirty="0"/>
              <a:t>De esa cuenta, en resguardo de la potestad de juzgar que a los jueces de jurisdicción ordinaria se ha conferido por vía del artículo 203 de la Constitución, y con el objeto de que el juzgamiento en la jurisdicción constitucional se ciña a los parámetros establecidos en los artículos 2 y 4 de la Ley de Amparo, Exhibición Personal y de Constitucionalidad, y para mantener la congruencia de mi criterio expresado al juzgar situaciones similares, propuse que se confirmara la sentencia apelada en tanto que en esta se deniega el amparo solicitado por la Superintendencia de Administración Tributaria. </a:t>
            </a:r>
          </a:p>
        </p:txBody>
      </p:sp>
    </p:spTree>
    <p:extLst>
      <p:ext uri="{BB962C8B-B14F-4D97-AF65-F5344CB8AC3E}">
        <p14:creationId xmlns:p14="http://schemas.microsoft.com/office/powerpoint/2010/main" val="39113059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dirty="0"/>
              <a:t/>
            </a:r>
            <a:br>
              <a:rPr lang="es-GT" dirty="0"/>
            </a:br>
            <a:r>
              <a:rPr lang="es-GT" sz="4900" b="1" dirty="0" smtClean="0"/>
              <a:t>C.C.  AMPARO EN UNICA INSTANCIA, 03-08-2017, EXPEDIENTE 4587-2016.</a:t>
            </a:r>
            <a:endParaRPr lang="es-GT" sz="4900" b="1" dirty="0"/>
          </a:p>
        </p:txBody>
      </p:sp>
      <p:sp>
        <p:nvSpPr>
          <p:cNvPr id="3" name="2 Marcador de contenido"/>
          <p:cNvSpPr>
            <a:spLocks noGrp="1"/>
          </p:cNvSpPr>
          <p:nvPr>
            <p:ph idx="1"/>
          </p:nvPr>
        </p:nvSpPr>
        <p:spPr>
          <a:xfrm>
            <a:off x="356745" y="1845734"/>
            <a:ext cx="11539470" cy="4374762"/>
          </a:xfrm>
        </p:spPr>
        <p:txBody>
          <a:bodyPr>
            <a:noAutofit/>
          </a:bodyPr>
          <a:lstStyle/>
          <a:p>
            <a:pPr algn="just"/>
            <a:r>
              <a:rPr lang="es-GT" sz="2800" b="1" i="1" dirty="0"/>
              <a:t>Esta Corte advierte que la desestimación asumida también se </a:t>
            </a:r>
            <a:r>
              <a:rPr lang="es-GT" sz="2800" b="1" i="1" dirty="0" smtClean="0"/>
              <a:t>encuentra motivada</a:t>
            </a:r>
            <a:r>
              <a:rPr lang="es-GT" sz="2800" b="1" i="1" dirty="0"/>
              <a:t>, comprendiendo con claridad que ello atendió a defectos </a:t>
            </a:r>
            <a:r>
              <a:rPr lang="es-GT" sz="2800" b="1" i="1" dirty="0" smtClean="0"/>
              <a:t>de planteamiento </a:t>
            </a:r>
            <a:r>
              <a:rPr lang="es-GT" sz="2800" b="1" i="1" dirty="0"/>
              <a:t>que imposibilitaron el examen y la correspondiente resolución </a:t>
            </a:r>
            <a:r>
              <a:rPr lang="es-GT" sz="2800" b="1" i="1" dirty="0" smtClean="0"/>
              <a:t>de fondo</a:t>
            </a:r>
            <a:r>
              <a:rPr lang="es-GT" sz="2800" b="1" i="1" dirty="0"/>
              <a:t>. En ese sentido, la entidad postulante no puede resentir falta </a:t>
            </a:r>
            <a:r>
              <a:rPr lang="es-GT" sz="2800" b="1" i="1" dirty="0" smtClean="0"/>
              <a:t>de fundamentación </a:t>
            </a:r>
            <a:r>
              <a:rPr lang="es-GT" sz="2800" b="1" i="1" dirty="0"/>
              <a:t>sobre lo alegado en el recurso, debido a que la </a:t>
            </a:r>
            <a:r>
              <a:rPr lang="es-GT" sz="2800" b="1" i="1" dirty="0" smtClean="0"/>
              <a:t>autoridad impugnada </a:t>
            </a:r>
            <a:r>
              <a:rPr lang="es-GT" sz="2800" b="1" i="1" dirty="0"/>
              <a:t>no entró a conocer la denuncia de interpretación errónea del </a:t>
            </a:r>
            <a:r>
              <a:rPr lang="es-GT" sz="2800" b="1" i="1" dirty="0" smtClean="0"/>
              <a:t>Artículo 93 </a:t>
            </a:r>
            <a:r>
              <a:rPr lang="es-GT" sz="2800" b="1" i="1" dirty="0"/>
              <a:t>del Código Tributario por las contradicciones que advirtió en la </a:t>
            </a:r>
            <a:r>
              <a:rPr lang="es-GT" sz="2800" b="1" i="1" dirty="0" smtClean="0"/>
              <a:t>tesis argumentativa </a:t>
            </a:r>
            <a:r>
              <a:rPr lang="es-GT" sz="2800" b="1" i="1" dirty="0"/>
              <a:t>de la </a:t>
            </a:r>
            <a:r>
              <a:rPr lang="es-GT" sz="2800" b="1" i="1" dirty="0" err="1"/>
              <a:t>interponente</a:t>
            </a:r>
            <a:r>
              <a:rPr lang="es-GT" sz="2800" b="1" i="1" dirty="0"/>
              <a:t>, respecto al </a:t>
            </a:r>
            <a:r>
              <a:rPr lang="es-GT" sz="2800" b="1" i="1" dirty="0" err="1"/>
              <a:t>submotivo</a:t>
            </a:r>
            <a:r>
              <a:rPr lang="es-GT" sz="2800" b="1" i="1" dirty="0"/>
              <a:t> invocado</a:t>
            </a:r>
            <a:r>
              <a:rPr lang="es-GT" sz="2800" b="1" i="1" dirty="0" smtClean="0"/>
              <a:t>. </a:t>
            </a:r>
            <a:endParaRPr lang="es-GT" sz="2800" b="1" i="1" u="sng" dirty="0"/>
          </a:p>
        </p:txBody>
      </p:sp>
    </p:spTree>
    <p:extLst>
      <p:ext uri="{BB962C8B-B14F-4D97-AF65-F5344CB8AC3E}">
        <p14:creationId xmlns:p14="http://schemas.microsoft.com/office/powerpoint/2010/main" val="20455479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a:p>
        </p:txBody>
      </p:sp>
      <p:sp>
        <p:nvSpPr>
          <p:cNvPr id="3" name="2 Marcador de contenido"/>
          <p:cNvSpPr>
            <a:spLocks noGrp="1"/>
          </p:cNvSpPr>
          <p:nvPr>
            <p:ph idx="1"/>
          </p:nvPr>
        </p:nvSpPr>
        <p:spPr/>
        <p:txBody>
          <a:bodyPr>
            <a:normAutofit/>
          </a:bodyPr>
          <a:lstStyle/>
          <a:p>
            <a:pPr algn="just"/>
            <a:r>
              <a:rPr lang="es-GT" sz="2800" b="1" i="1" dirty="0"/>
              <a:t>No obstante lo previamente expresado, es pertinente destacar que la </a:t>
            </a:r>
            <a:r>
              <a:rPr lang="es-GT" sz="2800" b="1" i="1" dirty="0" err="1"/>
              <a:t>amparista</a:t>
            </a:r>
            <a:r>
              <a:rPr lang="es-GT" sz="2800" b="1" i="1" dirty="0"/>
              <a:t> no proporciona un razonamiento adecuado para evidenciar la supuesta falta de fundamentación en la sentencia ahora objetada, la cual pretende sustentar con base en argumentos que carecen de relevancia constitucional y que no tienen relación alguna con las razones jurídicas concretas por las que el Tribunal de Casación denegó su impugnación.  </a:t>
            </a:r>
            <a:r>
              <a:rPr lang="es-GT" sz="2800" b="1" i="1" u="sng" dirty="0"/>
              <a:t>Así las cosas, no existiendo el agravio denunciado, el amparo debe ser denegado.</a:t>
            </a:r>
            <a:endParaRPr lang="es-GT" sz="2800" dirty="0"/>
          </a:p>
        </p:txBody>
      </p:sp>
    </p:spTree>
    <p:extLst>
      <p:ext uri="{BB962C8B-B14F-4D97-AF65-F5344CB8AC3E}">
        <p14:creationId xmlns:p14="http://schemas.microsoft.com/office/powerpoint/2010/main" val="13785403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dirty="0"/>
              <a:t/>
            </a:r>
            <a:br>
              <a:rPr lang="es-GT" dirty="0"/>
            </a:br>
            <a:r>
              <a:rPr lang="es-GT" sz="4900" b="1" dirty="0" smtClean="0"/>
              <a:t>C.C. APELACION DE AMPARO 09-08-2017, EXPEDIENTE 3444-2016.</a:t>
            </a:r>
            <a:endParaRPr lang="es-GT" sz="4900" b="1" dirty="0"/>
          </a:p>
        </p:txBody>
      </p:sp>
      <p:sp>
        <p:nvSpPr>
          <p:cNvPr id="3" name="2 Marcador de contenido"/>
          <p:cNvSpPr>
            <a:spLocks noGrp="1"/>
          </p:cNvSpPr>
          <p:nvPr>
            <p:ph idx="1"/>
          </p:nvPr>
        </p:nvSpPr>
        <p:spPr>
          <a:xfrm>
            <a:off x="257578" y="1751527"/>
            <a:ext cx="11706896" cy="4533363"/>
          </a:xfrm>
        </p:spPr>
        <p:txBody>
          <a:bodyPr>
            <a:normAutofit lnSpcReduction="10000"/>
          </a:bodyPr>
          <a:lstStyle/>
          <a:p>
            <a:pPr algn="just"/>
            <a:r>
              <a:rPr lang="es-GT" sz="2400" b="1" i="1" u="sng" dirty="0"/>
              <a:t>Lo anterior permite a este Tribunal determinar que la autoridad </a:t>
            </a:r>
            <a:r>
              <a:rPr lang="es-GT" sz="2400" b="1" i="1" u="sng" dirty="0" smtClean="0"/>
              <a:t>reclamada </a:t>
            </a:r>
            <a:r>
              <a:rPr lang="es-GT" sz="2400" b="1" i="1" u="sng" dirty="0"/>
              <a:t>no analizó si concurren los elementos para establecer la posible comisión del </a:t>
            </a:r>
            <a:r>
              <a:rPr lang="es-GT" sz="2400" b="1" i="1" u="sng" dirty="0" smtClean="0"/>
              <a:t>delito de </a:t>
            </a:r>
            <a:r>
              <a:rPr lang="es-GT" sz="2400" b="1" i="1" u="sng" dirty="0"/>
              <a:t>resistencia a la acción fiscalizadora y, por lo tanto</a:t>
            </a:r>
            <a:r>
              <a:rPr lang="es-GT" sz="2400" b="1" i="1" u="sng" dirty="0" smtClean="0"/>
              <a:t>, hacer </a:t>
            </a:r>
            <a:r>
              <a:rPr lang="es-GT" sz="2400" b="1" i="1" u="sng" dirty="0"/>
              <a:t>efectivo </a:t>
            </a:r>
            <a:r>
              <a:rPr lang="es-GT" sz="2400" b="1" i="1" u="sng" dirty="0" smtClean="0"/>
              <a:t>el apercibimiento </a:t>
            </a:r>
            <a:r>
              <a:rPr lang="es-GT" sz="2400" b="1" i="1" u="sng" dirty="0"/>
              <a:t>establecido en la resolución de seis de enero de dos mil </a:t>
            </a:r>
            <a:r>
              <a:rPr lang="es-GT" sz="2400" b="1" i="1" u="sng" dirty="0" smtClean="0"/>
              <a:t>catorce  dictado </a:t>
            </a:r>
            <a:r>
              <a:rPr lang="es-GT" sz="2400" b="1" i="1" u="sng" dirty="0"/>
              <a:t>por la propia autoridad impugnada al declarar con lugar la providencia </a:t>
            </a:r>
            <a:r>
              <a:rPr lang="es-GT" sz="2400" b="1" i="1" u="sng" dirty="0" smtClean="0"/>
              <a:t>de urgencia </a:t>
            </a:r>
            <a:r>
              <a:rPr lang="es-GT" sz="2400" b="1" i="1" u="sng" dirty="0"/>
              <a:t>requerida por la Administración Tributaria</a:t>
            </a:r>
            <a:r>
              <a:rPr lang="es-GT" sz="2400" b="1" i="1" u="sng" dirty="0" smtClean="0"/>
              <a:t>. </a:t>
            </a:r>
            <a:r>
              <a:rPr lang="es-GT" sz="2400" b="1" i="1" dirty="0" smtClean="0"/>
              <a:t> Por </a:t>
            </a:r>
            <a:r>
              <a:rPr lang="es-GT" sz="2400" b="1" i="1" dirty="0"/>
              <a:t>los motivos expuestos, se establece que la autoridad </a:t>
            </a:r>
            <a:r>
              <a:rPr lang="es-GT" sz="2400" b="1" i="1" dirty="0" smtClean="0"/>
              <a:t>impugnada  conculcó </a:t>
            </a:r>
            <a:r>
              <a:rPr lang="es-GT" sz="2400" b="1" i="1" dirty="0"/>
              <a:t>los derechos denunciados por la </a:t>
            </a:r>
            <a:r>
              <a:rPr lang="es-GT" sz="2400" b="1" i="1" dirty="0" err="1"/>
              <a:t>amparista</a:t>
            </a:r>
            <a:r>
              <a:rPr lang="es-GT" sz="2400" b="1" i="1" dirty="0"/>
              <a:t>, por lo que esta Corte </a:t>
            </a:r>
            <a:r>
              <a:rPr lang="es-GT" sz="2400" b="1" i="1" dirty="0" smtClean="0"/>
              <a:t>estima que </a:t>
            </a:r>
            <a:r>
              <a:rPr lang="es-GT" sz="2400" b="1" i="1" dirty="0"/>
              <a:t>con la emisión del acto reclamado se consumó el agravio denunciado y, por </a:t>
            </a:r>
            <a:r>
              <a:rPr lang="es-GT" sz="2400" b="1" i="1" dirty="0" smtClean="0"/>
              <a:t>lo tanto</a:t>
            </a:r>
            <a:r>
              <a:rPr lang="es-GT" sz="2400" b="1" i="1" dirty="0"/>
              <a:t>, debe otorgarse la protección constitucional solicitada por los </a:t>
            </a:r>
            <a:r>
              <a:rPr lang="es-GT" sz="2400" b="1" i="1" dirty="0" smtClean="0"/>
              <a:t>motivos considerados</a:t>
            </a:r>
            <a:r>
              <a:rPr lang="es-GT" sz="2400" b="1" i="1" dirty="0"/>
              <a:t>. Habiendo resuelto en el mismo sentido el Tribunal de Amparo </a:t>
            </a:r>
            <a:r>
              <a:rPr lang="es-GT" sz="2400" b="1" i="1" dirty="0" smtClean="0"/>
              <a:t>de primer </a:t>
            </a:r>
            <a:r>
              <a:rPr lang="es-GT" sz="2400" b="1" i="1" dirty="0"/>
              <a:t>grado, es procedente confirmar la sentencia apelada, pero por los </a:t>
            </a:r>
            <a:r>
              <a:rPr lang="es-GT" sz="2400" b="1" i="1" dirty="0" smtClean="0"/>
              <a:t>motivos establecidos </a:t>
            </a:r>
            <a:r>
              <a:rPr lang="es-GT" sz="2400" b="1" i="1" dirty="0"/>
              <a:t>en el presente fallo</a:t>
            </a:r>
            <a:r>
              <a:rPr lang="es-GT" sz="2400" b="1" i="1" dirty="0" smtClean="0"/>
              <a:t>. </a:t>
            </a:r>
          </a:p>
          <a:p>
            <a:pPr algn="just"/>
            <a:r>
              <a:rPr lang="es-GT" sz="2400" dirty="0" smtClean="0">
                <a:solidFill>
                  <a:srgbClr val="0070C0"/>
                </a:solidFill>
              </a:rPr>
              <a:t>En primera instancia se había otorgado la acción de amparo, a favor de la administración tributaria y en la segunda instancia la CC se confirmo la sentencia.</a:t>
            </a:r>
            <a:endParaRPr lang="es-GT" sz="2400" dirty="0" smtClean="0">
              <a:solidFill>
                <a:schemeClr val="tx1"/>
              </a:solidFill>
            </a:endParaRPr>
          </a:p>
          <a:p>
            <a:pPr algn="just"/>
            <a:endParaRPr lang="es-GT" sz="2400" dirty="0" smtClean="0">
              <a:solidFill>
                <a:srgbClr val="0070C0"/>
              </a:solidFill>
            </a:endParaRPr>
          </a:p>
          <a:p>
            <a:pPr algn="just"/>
            <a:endParaRPr lang="es-GT" sz="2400" dirty="0"/>
          </a:p>
        </p:txBody>
      </p:sp>
    </p:spTree>
    <p:extLst>
      <p:ext uri="{BB962C8B-B14F-4D97-AF65-F5344CB8AC3E}">
        <p14:creationId xmlns:p14="http://schemas.microsoft.com/office/powerpoint/2010/main" val="42824473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GT" sz="4400" b="1" dirty="0" smtClean="0"/>
              <a:t>BANCARIZACION EN MATERIA TRIBUTARIA</a:t>
            </a:r>
            <a:r>
              <a:rPr lang="es-GT" dirty="0" smtClean="0"/>
              <a:t> </a:t>
            </a:r>
            <a:endParaRPr lang="es-GT" dirty="0"/>
          </a:p>
        </p:txBody>
      </p:sp>
      <p:sp>
        <p:nvSpPr>
          <p:cNvPr id="3" name="2 Marcador de contenido"/>
          <p:cNvSpPr>
            <a:spLocks noGrp="1"/>
          </p:cNvSpPr>
          <p:nvPr>
            <p:ph idx="1"/>
          </p:nvPr>
        </p:nvSpPr>
        <p:spPr>
          <a:xfrm>
            <a:off x="193183" y="1737360"/>
            <a:ext cx="11745531" cy="4573288"/>
          </a:xfrm>
        </p:spPr>
        <p:txBody>
          <a:bodyPr>
            <a:noAutofit/>
          </a:bodyPr>
          <a:lstStyle/>
          <a:p>
            <a:pPr algn="just"/>
            <a:r>
              <a:rPr lang="es-GT" sz="2600" dirty="0"/>
              <a:t>Es preciso indicar que la bancarización en materia tributaria “</a:t>
            </a:r>
            <a:r>
              <a:rPr lang="es-GT" sz="2600" b="1" i="1" dirty="0"/>
              <a:t>es la denominación </a:t>
            </a:r>
            <a:r>
              <a:rPr lang="es-GT" sz="2600" b="1" i="1" dirty="0" smtClean="0"/>
              <a:t>con la </a:t>
            </a:r>
            <a:r>
              <a:rPr lang="es-GT" sz="2600" b="1" i="1" dirty="0"/>
              <a:t>cual se conoce al hecho de haberse ordenado por ley que todas las personas </a:t>
            </a:r>
            <a:r>
              <a:rPr lang="es-GT" sz="2600" b="1" i="1" dirty="0" smtClean="0"/>
              <a:t>y entidades </a:t>
            </a:r>
            <a:r>
              <a:rPr lang="es-GT" sz="2600" b="1" i="1" dirty="0"/>
              <a:t>que realizan operaciones económicas, las canalicen a través de </a:t>
            </a:r>
            <a:r>
              <a:rPr lang="es-GT" sz="2600" b="1" i="1" dirty="0" smtClean="0"/>
              <a:t>empresas del </a:t>
            </a:r>
            <a:r>
              <a:rPr lang="es-GT" sz="2600" b="1" i="1" dirty="0"/>
              <a:t>sistema financiero y utilizando los medios de pago del sistema, para luchar </a:t>
            </a:r>
            <a:r>
              <a:rPr lang="es-GT" sz="2600" b="1" i="1" dirty="0" smtClean="0"/>
              <a:t>contra la </a:t>
            </a:r>
            <a:r>
              <a:rPr lang="es-GT" sz="2600" b="1" i="1" dirty="0"/>
              <a:t>evasión tributaria y procurar la formalización de la economía</a:t>
            </a:r>
            <a:r>
              <a:rPr lang="es-GT" sz="2600" b="1" i="1" dirty="0" smtClean="0"/>
              <a:t>.</a:t>
            </a:r>
            <a:r>
              <a:rPr lang="es-GT" sz="2600" dirty="0" smtClean="0"/>
              <a:t>”  En </a:t>
            </a:r>
            <a:r>
              <a:rPr lang="es-GT" sz="2600" dirty="0"/>
              <a:t>ese sentido, mediante la creación de normas establecidas en ley que regulen </a:t>
            </a:r>
            <a:r>
              <a:rPr lang="es-GT" sz="2600" dirty="0" smtClean="0"/>
              <a:t>la bancarización </a:t>
            </a:r>
            <a:r>
              <a:rPr lang="es-GT" sz="2600" dirty="0"/>
              <a:t>de un país, se busca que la utilización de la misma como </a:t>
            </a:r>
            <a:r>
              <a:rPr lang="es-GT" sz="2600" dirty="0" smtClean="0"/>
              <a:t>herramienta de </a:t>
            </a:r>
            <a:r>
              <a:rPr lang="es-GT" sz="2600" dirty="0"/>
              <a:t>supervisión colabore para evitar problemas de índole legal y económico, como </a:t>
            </a:r>
            <a:r>
              <a:rPr lang="es-GT" sz="2600" dirty="0" smtClean="0"/>
              <a:t>el lavado </a:t>
            </a:r>
            <a:r>
              <a:rPr lang="es-GT" sz="2600" dirty="0"/>
              <a:t>de dinero y la evasión fiscal, ya que el uso de los medios de </a:t>
            </a:r>
            <a:r>
              <a:rPr lang="es-GT" sz="2600" dirty="0" smtClean="0"/>
              <a:t>pago proporcionados </a:t>
            </a:r>
            <a:r>
              <a:rPr lang="es-GT" sz="2600" dirty="0"/>
              <a:t>por el sistema bancario, documentan las transacciones </a:t>
            </a:r>
            <a:r>
              <a:rPr lang="es-GT" sz="2600" dirty="0" smtClean="0"/>
              <a:t>comerciales realizadas</a:t>
            </a:r>
            <a:r>
              <a:rPr lang="es-GT" sz="2600" dirty="0"/>
              <a:t>, lo cual fomenta una economía libre de fraudes</a:t>
            </a:r>
            <a:r>
              <a:rPr lang="es-GT" sz="2600" dirty="0" smtClean="0"/>
              <a:t>. </a:t>
            </a:r>
            <a:r>
              <a:rPr lang="es-GT" sz="2400" dirty="0" smtClean="0"/>
              <a:t>  </a:t>
            </a:r>
            <a:endParaRPr lang="es-GT" sz="2400" dirty="0"/>
          </a:p>
        </p:txBody>
      </p:sp>
    </p:spTree>
    <p:extLst>
      <p:ext uri="{BB962C8B-B14F-4D97-AF65-F5344CB8AC3E}">
        <p14:creationId xmlns:p14="http://schemas.microsoft.com/office/powerpoint/2010/main" val="140154213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GT" dirty="0"/>
          </a:p>
        </p:txBody>
      </p:sp>
      <p:sp>
        <p:nvSpPr>
          <p:cNvPr id="3" name="Marcador de contenido 2"/>
          <p:cNvSpPr>
            <a:spLocks noGrp="1"/>
          </p:cNvSpPr>
          <p:nvPr>
            <p:ph idx="1"/>
          </p:nvPr>
        </p:nvSpPr>
        <p:spPr>
          <a:xfrm>
            <a:off x="489397" y="1737361"/>
            <a:ext cx="11294772" cy="4586166"/>
          </a:xfrm>
        </p:spPr>
        <p:txBody>
          <a:bodyPr>
            <a:noAutofit/>
          </a:bodyPr>
          <a:lstStyle/>
          <a:p>
            <a:pPr algn="just"/>
            <a:r>
              <a:rPr lang="es-GT" sz="2400" dirty="0"/>
              <a:t>Es importante señalar que a pesar de la emisión de leyes regulatorias, “una de las principales preocupaciones de toda Administración Tributaria es la de combatir las conductas tanto evasivas como elusivas, en las que muchas veces incurren los agentes económicos con la finalidad de sustraerse de la obligación de contribuir con el Estado.</a:t>
            </a:r>
          </a:p>
          <a:p>
            <a:pPr algn="just"/>
            <a:r>
              <a:rPr lang="es-GT" sz="2400" dirty="0" smtClean="0"/>
              <a:t>La </a:t>
            </a:r>
            <a:r>
              <a:rPr lang="es-GT" sz="2400" dirty="0"/>
              <a:t>principal modificación que se ha dado en cuanto a la legislación que regula </a:t>
            </a:r>
            <a:r>
              <a:rPr lang="es-GT" sz="2400" dirty="0" smtClean="0"/>
              <a:t>la bancarización</a:t>
            </a:r>
            <a:r>
              <a:rPr lang="es-GT" sz="2400" dirty="0"/>
              <a:t>, es que el artículo 27 del Decreto 4-2012 del Congreso de </a:t>
            </a:r>
            <a:r>
              <a:rPr lang="es-GT" sz="2400" dirty="0" smtClean="0"/>
              <a:t>la República</a:t>
            </a:r>
            <a:r>
              <a:rPr lang="es-GT" sz="2400" dirty="0"/>
              <a:t>, reformó el artículo 20 del Decreto número 20-2006 del Congreso de </a:t>
            </a:r>
            <a:r>
              <a:rPr lang="es-GT" sz="2400" dirty="0" smtClean="0"/>
              <a:t>la República</a:t>
            </a:r>
            <a:r>
              <a:rPr lang="es-GT" sz="2400" dirty="0"/>
              <a:t>, denominado Ley </a:t>
            </a:r>
            <a:r>
              <a:rPr lang="es-GT" sz="2400" dirty="0" err="1"/>
              <a:t>Antievasión</a:t>
            </a:r>
            <a:r>
              <a:rPr lang="es-GT" sz="2400" dirty="0"/>
              <a:t> I y entre los cambios que introdujo </a:t>
            </a:r>
            <a:r>
              <a:rPr lang="es-GT" sz="2400" dirty="0" smtClean="0"/>
              <a:t>establece que </a:t>
            </a:r>
            <a:r>
              <a:rPr lang="es-GT" sz="2400" dirty="0"/>
              <a:t>los pagos que realicen los contribuyentes, para respaldar los costos y </a:t>
            </a:r>
            <a:r>
              <a:rPr lang="es-GT" sz="2400" dirty="0" smtClean="0"/>
              <a:t>gastos deducibles </a:t>
            </a:r>
            <a:r>
              <a:rPr lang="es-GT" sz="2400" dirty="0"/>
              <a:t>o que constituyan créditos fiscales y demás egresos con </a:t>
            </a:r>
            <a:r>
              <a:rPr lang="es-GT" sz="2400" dirty="0" smtClean="0"/>
              <a:t>efectos tributarios</a:t>
            </a:r>
            <a:r>
              <a:rPr lang="es-GT" sz="2400" dirty="0"/>
              <a:t>, a partir de Q. 30,000.00, deben realizarse por cualquier medio </a:t>
            </a:r>
            <a:r>
              <a:rPr lang="es-GT" sz="2400" dirty="0" smtClean="0"/>
              <a:t>que faciliten </a:t>
            </a:r>
            <a:r>
              <a:rPr lang="es-GT" sz="2400" dirty="0"/>
              <a:t>los bancos del sistema, distinto al dinero en efectivo, en el que </a:t>
            </a:r>
            <a:r>
              <a:rPr lang="es-GT" sz="2400" dirty="0" smtClean="0"/>
              <a:t>se individualice </a:t>
            </a:r>
            <a:r>
              <a:rPr lang="es-GT" sz="2400" dirty="0"/>
              <a:t>a quien venda los bienes o preste los servicios, objetos del pago</a:t>
            </a:r>
            <a:r>
              <a:rPr lang="es-GT" sz="2400" dirty="0" smtClean="0"/>
              <a:t>. </a:t>
            </a:r>
            <a:endParaRPr lang="es-GT" sz="2400" dirty="0"/>
          </a:p>
        </p:txBody>
      </p:sp>
    </p:spTree>
    <p:extLst>
      <p:ext uri="{BB962C8B-B14F-4D97-AF65-F5344CB8AC3E}">
        <p14:creationId xmlns:p14="http://schemas.microsoft.com/office/powerpoint/2010/main" val="16507168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GT" sz="4400" b="1" dirty="0" smtClean="0"/>
              <a:t>REGULACION VIGENTE</a:t>
            </a:r>
            <a:endParaRPr lang="es-GT" sz="4400" b="1" dirty="0"/>
          </a:p>
        </p:txBody>
      </p:sp>
      <p:sp>
        <p:nvSpPr>
          <p:cNvPr id="3" name="Marcador de contenido 2"/>
          <p:cNvSpPr>
            <a:spLocks noGrp="1"/>
          </p:cNvSpPr>
          <p:nvPr>
            <p:ph idx="1"/>
          </p:nvPr>
        </p:nvSpPr>
        <p:spPr>
          <a:xfrm>
            <a:off x="141668" y="1737359"/>
            <a:ext cx="11861442" cy="4560409"/>
          </a:xfrm>
        </p:spPr>
        <p:txBody>
          <a:bodyPr>
            <a:noAutofit/>
          </a:bodyPr>
          <a:lstStyle/>
          <a:p>
            <a:pPr algn="just"/>
            <a:r>
              <a:rPr lang="es-GT" sz="2200" dirty="0"/>
              <a:t>“Artículo 20. Efectos tributarios. Los pagos que realicen los contribuyentes </a:t>
            </a:r>
            <a:r>
              <a:rPr lang="es-GT" sz="2200" b="1" i="1" u="sng" dirty="0"/>
              <a:t>para respaldar costos y gastos deducibles o constituyan créditos fiscales y demás egresos con efectos tributarios, </a:t>
            </a:r>
            <a:r>
              <a:rPr lang="es-GT" sz="2200" dirty="0"/>
              <a:t>a partir de treinta mil Quetzales (Q.30,000.00), deben realizarse por cualquier medio que faciliten los bancos del sistema, distinto al dinero en efectivo, en el que se individualice a quien venda los bienes o preste los servicios objetos del pago. Dichos pagos también podrán realizarse utilizando tarjeta de crédito, de débito o medios similares, independientemente de la documentación legal que corresponda. Para efectos de este artículo, se entenderá que existe una sola operación cuando se realicen pagos a un mismo proveedor durante un mes calendario, o bien cuando en una operación igual o superior al monto indicado en el párrafo anterior, el pago se efectúe parcialmente o se fraccione el mismo. En ambos casos deben utilizar los medios indicados en este artículo, </a:t>
            </a:r>
            <a:r>
              <a:rPr lang="es-GT" sz="2200" b="1" i="1" u="sng" dirty="0"/>
              <a:t>de lo contrario el gasto no se considerará deducible y tampoco generará derecho a crédito fiscal</a:t>
            </a:r>
            <a:r>
              <a:rPr lang="es-GT" sz="2200" dirty="0"/>
              <a:t>. Las obligaciones tributarias que se generen por la permuta, mutuo de bienes no dinerarios u otra clase de actos o contratos, que se paguen por medio distinto al pago en dinero en efectivo o por cualquier medio que proporcionen los bancos del sistema o por medio de tarjetas de crédito o de débito, deben formalizarse en escritura pública</a:t>
            </a:r>
            <a:r>
              <a:rPr lang="es-GT" sz="2200" dirty="0" smtClean="0"/>
              <a:t>.”</a:t>
            </a:r>
            <a:endParaRPr lang="es-GT" sz="2200" dirty="0"/>
          </a:p>
        </p:txBody>
      </p:sp>
    </p:spTree>
    <p:extLst>
      <p:ext uri="{BB962C8B-B14F-4D97-AF65-F5344CB8AC3E}">
        <p14:creationId xmlns:p14="http://schemas.microsoft.com/office/powerpoint/2010/main" val="890240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93183" y="1944710"/>
            <a:ext cx="11797048" cy="4198513"/>
          </a:xfrm>
        </p:spPr>
        <p:txBody>
          <a:bodyPr>
            <a:normAutofit fontScale="92500" lnSpcReduction="10000"/>
          </a:bodyPr>
          <a:lstStyle/>
          <a:p>
            <a:pPr algn="just"/>
            <a:r>
              <a:rPr lang="es-GT" sz="3200" dirty="0" smtClean="0"/>
              <a:t>En base a la delimitación constitucional, que traslada a la norma ordinaria la potestad de sancionar de conformidad con presupuestos contenidos en los artículos 152 y 154, ya que los funcionarios son depositarios del poder que le establecen la  Constitución  y la ley y nunca estarán por encima de ellas.  Y siendo que de conformidad con el articulo 24, se otorga la facultad de revisar los libros, documentos y archivos que se relacionan con el pago de impuestos, tasas, arbitrios y contribuciones a la entidad competente que es la administración tributaria. </a:t>
            </a:r>
          </a:p>
          <a:p>
            <a:pPr algn="just"/>
            <a:r>
              <a:rPr lang="es-GT" sz="3200" dirty="0" smtClean="0"/>
              <a:t>Así la norma ordinaria contenida en el Código Tributario establece en los artículos 69 y 98 numeral 4 dicha potestad. </a:t>
            </a:r>
            <a:endParaRPr lang="es-GT" sz="3200" dirty="0"/>
          </a:p>
        </p:txBody>
      </p:sp>
      <p:sp>
        <p:nvSpPr>
          <p:cNvPr id="3" name="2 Título"/>
          <p:cNvSpPr>
            <a:spLocks noGrp="1"/>
          </p:cNvSpPr>
          <p:nvPr>
            <p:ph type="title"/>
          </p:nvPr>
        </p:nvSpPr>
        <p:spPr/>
        <p:txBody>
          <a:bodyPr>
            <a:normAutofit/>
          </a:bodyPr>
          <a:lstStyle/>
          <a:p>
            <a:pPr algn="ctr"/>
            <a:r>
              <a:rPr lang="es-GT" sz="4400" b="1" dirty="0" smtClean="0"/>
              <a:t>POTESTAD SANCIONADORA DE LA SAT</a:t>
            </a:r>
            <a:endParaRPr lang="es-GT" sz="4400" b="1" dirty="0"/>
          </a:p>
        </p:txBody>
      </p:sp>
    </p:spTree>
    <p:extLst>
      <p:ext uri="{BB962C8B-B14F-4D97-AF65-F5344CB8AC3E}">
        <p14:creationId xmlns:p14="http://schemas.microsoft.com/office/powerpoint/2010/main" val="61785126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GT"/>
          </a:p>
        </p:txBody>
      </p:sp>
      <p:sp>
        <p:nvSpPr>
          <p:cNvPr id="3" name="Marcador de contenido 2"/>
          <p:cNvSpPr>
            <a:spLocks noGrp="1"/>
          </p:cNvSpPr>
          <p:nvPr>
            <p:ph idx="1"/>
          </p:nvPr>
        </p:nvSpPr>
        <p:spPr/>
        <p:txBody>
          <a:bodyPr>
            <a:normAutofit/>
          </a:bodyPr>
          <a:lstStyle/>
          <a:p>
            <a:pPr algn="just"/>
            <a:r>
              <a:rPr lang="es-GT" sz="2400" dirty="0"/>
              <a:t>“Artículo 21. Obligación de registro y archivo. Para efectos tributarios, las personas individuales o jurídicas que realizan transacciones comerciales conforme el artículo anterior, por un monto a partir de treinta mil Quetzales (Q.30,000.00), deben conservar en sus archivos contables por el plazo de cuatro años, </a:t>
            </a:r>
            <a:r>
              <a:rPr lang="es-GT" sz="2400" b="1" i="1" u="sng" dirty="0"/>
              <a:t>los estados de cuenta de depósitos monetarios o de ahorro, los estados de cuenta en el caso de tarjetas de crédito, así como cualquier otro documento que compruebe la operación bancaria efectuada que individualice al beneficiario, sin perjuicio de la obligación de resguardar los documentos contables que establezcan otras leyes.</a:t>
            </a:r>
            <a:r>
              <a:rPr lang="es-GT" sz="2400" dirty="0"/>
              <a:t> Asimismo, las personas individuales o jurídicas obligadas a llevar contabilidad de acuerdo con el Código de Comercio y otras leyes, deben registrar en la misma tales pagos.” </a:t>
            </a:r>
          </a:p>
        </p:txBody>
      </p:sp>
    </p:spTree>
    <p:extLst>
      <p:ext uri="{BB962C8B-B14F-4D97-AF65-F5344CB8AC3E}">
        <p14:creationId xmlns:p14="http://schemas.microsoft.com/office/powerpoint/2010/main" val="15148124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GT" sz="4400" b="1" dirty="0" smtClean="0"/>
              <a:t>TRANSACCIONES SUJETAS A BANCARIZACIÓN</a:t>
            </a:r>
            <a:endParaRPr lang="es-GT" sz="4400" dirty="0"/>
          </a:p>
        </p:txBody>
      </p:sp>
      <p:sp>
        <p:nvSpPr>
          <p:cNvPr id="3" name="Marcador de contenido 2"/>
          <p:cNvSpPr>
            <a:spLocks noGrp="1"/>
          </p:cNvSpPr>
          <p:nvPr>
            <p:ph idx="1"/>
          </p:nvPr>
        </p:nvSpPr>
        <p:spPr>
          <a:xfrm>
            <a:off x="347729" y="1845734"/>
            <a:ext cx="11346287" cy="4023360"/>
          </a:xfrm>
        </p:spPr>
        <p:txBody>
          <a:bodyPr>
            <a:noAutofit/>
          </a:bodyPr>
          <a:lstStyle/>
          <a:p>
            <a:pPr algn="just"/>
            <a:r>
              <a:rPr lang="es-GT" sz="2400" dirty="0"/>
              <a:t>Se establece que “los pagos para respaldar costos y gastos a partir de Q. </a:t>
            </a:r>
            <a:r>
              <a:rPr lang="es-GT" sz="2400" dirty="0" smtClean="0"/>
              <a:t>30,000.00 deben </a:t>
            </a:r>
            <a:r>
              <a:rPr lang="es-GT" sz="2400" dirty="0"/>
              <a:t>realizarse por cualquier medio que faciliten los bancos, en el que </a:t>
            </a:r>
            <a:r>
              <a:rPr lang="es-GT" sz="2400" dirty="0" smtClean="0"/>
              <a:t>se individualice </a:t>
            </a:r>
            <a:r>
              <a:rPr lang="es-GT" sz="2400" dirty="0"/>
              <a:t>a quien venda los bienes o preste los servicios (cheques, transferencias</a:t>
            </a:r>
            <a:r>
              <a:rPr lang="es-GT" sz="2400" dirty="0" smtClean="0"/>
              <a:t>, etc.)”</a:t>
            </a:r>
          </a:p>
          <a:p>
            <a:pPr algn="just"/>
            <a:r>
              <a:rPr lang="es-GT" sz="2400" dirty="0"/>
              <a:t>Las transacciones sujetas a las disposiciones del Decreto 4-2012 del Congreso de </a:t>
            </a:r>
            <a:r>
              <a:rPr lang="es-GT" sz="2400" dirty="0" smtClean="0"/>
              <a:t>la República</a:t>
            </a:r>
            <a:r>
              <a:rPr lang="es-GT" sz="2400" dirty="0"/>
              <a:t>, en lo referente a bancarización, serán las efectuadas en concepto </a:t>
            </a:r>
            <a:r>
              <a:rPr lang="es-GT" sz="2400" dirty="0" smtClean="0"/>
              <a:t>de adquisición </a:t>
            </a:r>
            <a:r>
              <a:rPr lang="es-GT" sz="2400" dirty="0"/>
              <a:t>de bienes y servicios, siempre y cuando excedan de Q. 30,000.00, </a:t>
            </a:r>
            <a:r>
              <a:rPr lang="es-GT" sz="2400" dirty="0" smtClean="0"/>
              <a:t>ya que </a:t>
            </a:r>
            <a:r>
              <a:rPr lang="es-GT" sz="2400" dirty="0"/>
              <a:t>la evidencia de su realización servirá como documentación de soporte, </a:t>
            </a:r>
            <a:r>
              <a:rPr lang="es-GT" sz="2400" dirty="0" smtClean="0"/>
              <a:t>tanto para </a:t>
            </a:r>
            <a:r>
              <a:rPr lang="es-GT" sz="2400" dirty="0"/>
              <a:t>el reconocimiento de costos y gastos deducibles, como para </a:t>
            </a:r>
            <a:r>
              <a:rPr lang="es-GT" sz="2400" dirty="0" smtClean="0"/>
              <a:t>el aprovechamiento </a:t>
            </a:r>
            <a:r>
              <a:rPr lang="es-GT" sz="2400" dirty="0"/>
              <a:t>de créditos fiscales. Cabe indicar que la ley estipula que cuando </a:t>
            </a:r>
            <a:r>
              <a:rPr lang="es-GT" sz="2400" dirty="0" smtClean="0"/>
              <a:t>no sea </a:t>
            </a:r>
            <a:r>
              <a:rPr lang="es-GT" sz="2400" dirty="0"/>
              <a:t>posible realizar el pago por medio bancario, la transacción deberá </a:t>
            </a:r>
            <a:r>
              <a:rPr lang="es-GT" sz="2400" dirty="0" smtClean="0"/>
              <a:t>ser documentada </a:t>
            </a:r>
            <a:r>
              <a:rPr lang="es-GT" sz="2400" dirty="0"/>
              <a:t>por medio de escritura pública.</a:t>
            </a:r>
          </a:p>
        </p:txBody>
      </p:sp>
    </p:spTree>
    <p:extLst>
      <p:ext uri="{BB962C8B-B14F-4D97-AF65-F5344CB8AC3E}">
        <p14:creationId xmlns:p14="http://schemas.microsoft.com/office/powerpoint/2010/main" val="24583230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399245"/>
            <a:ext cx="10058400" cy="1446489"/>
          </a:xfrm>
        </p:spPr>
        <p:txBody>
          <a:bodyPr>
            <a:normAutofit fontScale="90000"/>
          </a:bodyPr>
          <a:lstStyle/>
          <a:p>
            <a:pPr algn="ctr"/>
            <a:r>
              <a:rPr lang="es-GT" dirty="0"/>
              <a:t/>
            </a:r>
            <a:br>
              <a:rPr lang="es-GT" dirty="0"/>
            </a:br>
            <a:r>
              <a:rPr lang="es-ES" sz="4900" b="1" dirty="0"/>
              <a:t>SALA </a:t>
            </a:r>
            <a:r>
              <a:rPr lang="es-ES" sz="4900" b="1" dirty="0" smtClean="0"/>
              <a:t>4ª. TRIBUNAL </a:t>
            </a:r>
            <a:r>
              <a:rPr lang="es-ES" sz="4900" b="1" dirty="0"/>
              <a:t>DE LO CONTENCIOSO </a:t>
            </a:r>
            <a:r>
              <a:rPr lang="es-ES" sz="4900" b="1" dirty="0" smtClean="0"/>
              <a:t>ADTIVO. 18-08-2015, EXPEDIENTE 150-2014.</a:t>
            </a:r>
            <a:endParaRPr lang="es-GT" sz="4900" dirty="0"/>
          </a:p>
        </p:txBody>
      </p:sp>
      <p:sp>
        <p:nvSpPr>
          <p:cNvPr id="3" name="Marcador de contenido 2"/>
          <p:cNvSpPr>
            <a:spLocks noGrp="1"/>
          </p:cNvSpPr>
          <p:nvPr>
            <p:ph idx="1"/>
          </p:nvPr>
        </p:nvSpPr>
        <p:spPr>
          <a:xfrm>
            <a:off x="540913" y="1845734"/>
            <a:ext cx="11037194" cy="4023360"/>
          </a:xfrm>
        </p:spPr>
        <p:txBody>
          <a:bodyPr>
            <a:noAutofit/>
          </a:bodyPr>
          <a:lstStyle/>
          <a:p>
            <a:pPr algn="just"/>
            <a:r>
              <a:rPr lang="es-GT" sz="2400" b="1" i="1" dirty="0" smtClean="0"/>
              <a:t>….sin </a:t>
            </a:r>
            <a:r>
              <a:rPr lang="es-GT" sz="2400" b="1" i="1" dirty="0"/>
              <a:t>embargo la Corte Suprema de Justicia ha emitido fallos que no dan claridad a la interpretación de dicha norma tributaria, se decanta por el criterio de la aplicación en forma lisa y llana, y que si bien este tribunal no comparte totalmente dicho criterio, porque las normas si bien es cierto son válidas en su aplicación, </a:t>
            </a:r>
            <a:r>
              <a:rPr lang="es-GT" sz="2400" b="1" i="1" u="sng" dirty="0"/>
              <a:t>en muchos de los casos se deberá acudir a la interpretación para establecer lo que el legislador pretendió al formular el imperativo normativo, sus efectos y sus condicionamientos, o el sentido de la norma en concordancia con los principios constitucionales en materia tributaria, </a:t>
            </a:r>
            <a:r>
              <a:rPr lang="es-GT" sz="2400" b="1" i="1" dirty="0"/>
              <a:t>tal como sucede en el artículo citado, si bien es cierto impone una carga obligacional, al momento de realizar los pagos, la norma no condiciona desde ningún punto de vista el reconocimiento de los costos y gastos, ni el </a:t>
            </a:r>
            <a:r>
              <a:rPr lang="es-GT" sz="2400" b="1" i="1" dirty="0" err="1"/>
              <a:t>acreditamiento</a:t>
            </a:r>
            <a:r>
              <a:rPr lang="es-GT" sz="2400" b="1" i="1" dirty="0"/>
              <a:t> de los </a:t>
            </a:r>
            <a:r>
              <a:rPr lang="es-GT" sz="2400" b="1" i="1" dirty="0" smtClean="0"/>
              <a:t>créditos</a:t>
            </a:r>
            <a:endParaRPr lang="es-GT" sz="2400" b="1" i="1" dirty="0"/>
          </a:p>
        </p:txBody>
      </p:sp>
    </p:spTree>
    <p:extLst>
      <p:ext uri="{BB962C8B-B14F-4D97-AF65-F5344CB8AC3E}">
        <p14:creationId xmlns:p14="http://schemas.microsoft.com/office/powerpoint/2010/main" val="30860951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GT"/>
          </a:p>
        </p:txBody>
      </p:sp>
      <p:sp>
        <p:nvSpPr>
          <p:cNvPr id="3" name="Marcador de contenido 2"/>
          <p:cNvSpPr>
            <a:spLocks noGrp="1"/>
          </p:cNvSpPr>
          <p:nvPr>
            <p:ph idx="1"/>
          </p:nvPr>
        </p:nvSpPr>
        <p:spPr>
          <a:xfrm>
            <a:off x="231820" y="1737359"/>
            <a:ext cx="11745532" cy="4354347"/>
          </a:xfrm>
        </p:spPr>
        <p:txBody>
          <a:bodyPr>
            <a:noAutofit/>
          </a:bodyPr>
          <a:lstStyle/>
          <a:p>
            <a:pPr algn="just"/>
            <a:r>
              <a:rPr lang="es-GT" sz="2400" b="1" i="1" dirty="0"/>
              <a:t>fiscales correspondientes, por lo que en todo caso el no cumplimiento de la forma de pago imperativa generaría una sanción de tipo formal, y no dejar de reconocer los costos y gastos, y el </a:t>
            </a:r>
            <a:r>
              <a:rPr lang="es-GT" sz="2400" b="1" i="1" dirty="0" err="1"/>
              <a:t>acreditamiento</a:t>
            </a:r>
            <a:r>
              <a:rPr lang="es-GT" sz="2400" b="1" i="1" dirty="0"/>
              <a:t> de los créditos fiscales, </a:t>
            </a:r>
            <a:r>
              <a:rPr lang="es-GT" sz="2400" b="1" i="1" u="sng" dirty="0"/>
              <a:t>porque si el contribuyente pudiera demostrar por otras vías que realizo el pago correspondiente, los costos y gastos al igual que los créditos fiscales serían válidos</a:t>
            </a:r>
            <a:r>
              <a:rPr lang="es-GT" sz="2400" b="1" i="1" dirty="0"/>
              <a:t>, sin embargo con la aplicación lisa y llana, se distorsiona totalmente el sistema tributario de pagos, violentando derechos fundamentales, como lo sería la violación de principios constitucionales como la seguridad jurídica tributaria, la justicia y equidad tributaria, y la prohibición a la no </a:t>
            </a:r>
            <a:r>
              <a:rPr lang="es-GT" sz="2400" b="1" i="1" dirty="0" err="1"/>
              <a:t>confiscatoriedad</a:t>
            </a:r>
            <a:r>
              <a:rPr lang="es-GT" sz="2400" b="1" i="1" dirty="0"/>
              <a:t> en materia tributaria, acudiendo a vicios meramente formales y no analizando el fondo de la discusión que es el cumplimiento o no de la obligación tributaria, lo cual podría demostrarse por otras vías, sobre todo porque al igual que sucede en la práctica las operaciones bancarias de igual forma podrían ser objeto de análisis porque lo sean no garantizan desde ningún punto de vista su certeza o validez ante la Ley; </a:t>
            </a:r>
            <a:endParaRPr lang="es-GT" sz="2400" b="1" dirty="0"/>
          </a:p>
        </p:txBody>
      </p:sp>
    </p:spTree>
    <p:extLst>
      <p:ext uri="{BB962C8B-B14F-4D97-AF65-F5344CB8AC3E}">
        <p14:creationId xmlns:p14="http://schemas.microsoft.com/office/powerpoint/2010/main" val="295542393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GT"/>
          </a:p>
        </p:txBody>
      </p:sp>
      <p:sp>
        <p:nvSpPr>
          <p:cNvPr id="3" name="Marcador de contenido 2"/>
          <p:cNvSpPr>
            <a:spLocks noGrp="1"/>
          </p:cNvSpPr>
          <p:nvPr>
            <p:ph idx="1"/>
          </p:nvPr>
        </p:nvSpPr>
        <p:spPr>
          <a:xfrm>
            <a:off x="463639" y="1845734"/>
            <a:ext cx="11307651" cy="4023360"/>
          </a:xfrm>
        </p:spPr>
        <p:txBody>
          <a:bodyPr/>
          <a:lstStyle/>
          <a:p>
            <a:pPr algn="just"/>
            <a:r>
              <a:rPr lang="es-GT" sz="2400" b="1" i="1" dirty="0"/>
              <a:t>En ese sentido la Justicia Sajona ha acuñado la fórmula jurídica “SUSTANCE OVER FORM”, que significa la sustancia sobre la forma, y como lo menciona la UNESCO, en las sociedades frágiles y los sistemas democráticos vulnerables e inestables, aplican la forma sobre el fondo, o sea el ritualismo excesivo como una exigencia rigorista y no resolver el conflicto en su naturaleza intrínseca, que es lo que sucede en pretender aplicar el artículo 20 y 21 de la Ley en mención, en donde un rigorismo formal está por encima del conocimiento del cumplimiento de la obligación tributaria que es imperativo para la entidad fiscalizadora sin tomar en cuenta que lo que se pretendía con la emisión de dichos artículos era buscar una solución a todas aquellas entidades ficticias o de cartón que eran creadas para defraudar al fisco, y no limitar derechos de orden constitucional.</a:t>
            </a:r>
          </a:p>
          <a:p>
            <a:endParaRPr lang="es-GT" dirty="0"/>
          </a:p>
        </p:txBody>
      </p:sp>
    </p:spTree>
    <p:extLst>
      <p:ext uri="{BB962C8B-B14F-4D97-AF65-F5344CB8AC3E}">
        <p14:creationId xmlns:p14="http://schemas.microsoft.com/office/powerpoint/2010/main" val="106126435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GT" sz="4400" b="1" dirty="0" smtClean="0"/>
              <a:t>CORTE SUPREMA DE JUSTICIA CASACIÓN 540-2015</a:t>
            </a:r>
            <a:endParaRPr lang="es-GT" sz="4400" dirty="0"/>
          </a:p>
        </p:txBody>
      </p:sp>
      <p:sp>
        <p:nvSpPr>
          <p:cNvPr id="3" name="Marcador de contenido 2"/>
          <p:cNvSpPr>
            <a:spLocks noGrp="1"/>
          </p:cNvSpPr>
          <p:nvPr>
            <p:ph idx="1"/>
          </p:nvPr>
        </p:nvSpPr>
        <p:spPr>
          <a:xfrm>
            <a:off x="592427" y="1845734"/>
            <a:ext cx="11011437" cy="4349004"/>
          </a:xfrm>
        </p:spPr>
        <p:txBody>
          <a:bodyPr>
            <a:noAutofit/>
          </a:bodyPr>
          <a:lstStyle/>
          <a:p>
            <a:pPr algn="just"/>
            <a:r>
              <a:rPr lang="es-GT" sz="2400" dirty="0"/>
              <a:t>“</a:t>
            </a:r>
            <a:r>
              <a:rPr lang="es-GT" sz="2400" b="1" i="1" dirty="0"/>
              <a:t>De lo anterior, esta Cámara puede apreciar que el contenido de los preceptos legales denunciados como infringidos, contiene una obligación legal para todo contribuyente que quiera respaldar costos y gastos deducibles o determinar crédito fiscal, </a:t>
            </a:r>
            <a:r>
              <a:rPr lang="es-GT" sz="2400" b="1" i="1" u="sng" dirty="0"/>
              <a:t>la cual consiste en que los pagos que se efectúen para tal efecto debe realizarse por cualquier medio que establezca el sistema bancario.</a:t>
            </a:r>
            <a:r>
              <a:rPr lang="es-GT" sz="2400" b="1" i="1" dirty="0"/>
              <a:t>  Este artículo contiene una obligación dentro de su redacción, ya que ésta es enfática al establecer que los pagos &lt;&lt;deberán&gt;&gt; realizarse por los medios contemplados en los referidos artículos, lo que no provoca dudas acerca de la </a:t>
            </a:r>
            <a:r>
              <a:rPr lang="es-GT" sz="2400" b="1" i="1" dirty="0" err="1"/>
              <a:t>imperatividad</a:t>
            </a:r>
            <a:r>
              <a:rPr lang="es-GT" sz="2400" b="1" i="1" dirty="0"/>
              <a:t> de su contenido, ante lo cual, el contribuyente que pretenda determinar crédito fiscal, además de los requisitos contemplados en la Ley del Impuesto al Valor Agregado, tiene que cumplir lo preceptuado por los artículos objeto de análisis, ya que de no cumplir con dicha obligación legal, esos pagos no podrán ser utilizados para las finalidades ya relacionadas.</a:t>
            </a:r>
            <a:r>
              <a:rPr lang="es-GT" sz="2400" dirty="0"/>
              <a:t>”</a:t>
            </a:r>
          </a:p>
        </p:txBody>
      </p:sp>
    </p:spTree>
    <p:extLst>
      <p:ext uri="{BB962C8B-B14F-4D97-AF65-F5344CB8AC3E}">
        <p14:creationId xmlns:p14="http://schemas.microsoft.com/office/powerpoint/2010/main" val="335422876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GT" sz="4400" b="1" dirty="0" smtClean="0"/>
              <a:t>CORTE SUPREMA DE JUSTICIA CASACION </a:t>
            </a:r>
            <a:r>
              <a:rPr lang="es-ES" sz="4400" b="1" dirty="0" smtClean="0"/>
              <a:t>243-2015 </a:t>
            </a:r>
            <a:endParaRPr lang="es-GT" sz="4400" b="1" dirty="0"/>
          </a:p>
        </p:txBody>
      </p:sp>
      <p:sp>
        <p:nvSpPr>
          <p:cNvPr id="3" name="Marcador de contenido 2"/>
          <p:cNvSpPr>
            <a:spLocks noGrp="1"/>
          </p:cNvSpPr>
          <p:nvPr>
            <p:ph idx="1"/>
          </p:nvPr>
        </p:nvSpPr>
        <p:spPr>
          <a:xfrm>
            <a:off x="296213" y="1737359"/>
            <a:ext cx="11603865" cy="4534651"/>
          </a:xfrm>
        </p:spPr>
        <p:txBody>
          <a:bodyPr>
            <a:noAutofit/>
          </a:bodyPr>
          <a:lstStyle/>
          <a:p>
            <a:pPr algn="just"/>
            <a:r>
              <a:rPr lang="es-ES" sz="2800" dirty="0"/>
              <a:t>“</a:t>
            </a:r>
            <a:r>
              <a:rPr lang="es-MX" sz="2800" b="1" i="1" dirty="0"/>
              <a:t>Crédito fiscal por no contar con los medios de pago que individualicen al beneficiario.  Para el reconocimiento del crédito fiscal, por costos y gastos que asciendan a un monto superior a cincuenta mil quetzales, debe comprobarse el pago a través de cualquier medio que establezca el sistema bancario y que permita identificar sin lugar a dudas al </a:t>
            </a:r>
            <a:r>
              <a:rPr lang="es-MX" sz="2800" b="1" i="1" dirty="0" smtClean="0"/>
              <a:t>beneficiario……..</a:t>
            </a:r>
            <a:r>
              <a:rPr lang="es-MX" sz="2800" dirty="0" smtClean="0"/>
              <a:t>“</a:t>
            </a:r>
            <a:r>
              <a:rPr lang="es-ES" sz="2800" b="1" i="1" u="sng" dirty="0"/>
              <a:t>Al efectuar la lectura de la norma antes transcrita se establece que es clara al regular que los medios que demuestren el pago deben individualizar al beneficiario, lo cual en el presente caso no ocurre, pues al analizar los doce cheques mencionados, los mismos se encuentran a nombre de terceras personas distintas de los emisores de la factura, con lo cual se incumple la exigencia legal referida</a:t>
            </a:r>
            <a:r>
              <a:rPr lang="es-ES" sz="2800" b="1" i="1" dirty="0"/>
              <a:t>. </a:t>
            </a:r>
            <a:endParaRPr lang="es-GT" sz="2800" dirty="0"/>
          </a:p>
        </p:txBody>
      </p:sp>
    </p:spTree>
    <p:extLst>
      <p:ext uri="{BB962C8B-B14F-4D97-AF65-F5344CB8AC3E}">
        <p14:creationId xmlns:p14="http://schemas.microsoft.com/office/powerpoint/2010/main" val="85989762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dirty="0"/>
          </a:p>
        </p:txBody>
      </p:sp>
      <p:sp>
        <p:nvSpPr>
          <p:cNvPr id="3" name="2 Marcador de contenido"/>
          <p:cNvSpPr>
            <a:spLocks noGrp="1"/>
          </p:cNvSpPr>
          <p:nvPr>
            <p:ph idx="1"/>
          </p:nvPr>
        </p:nvSpPr>
        <p:spPr/>
        <p:txBody>
          <a:bodyPr/>
          <a:lstStyle/>
          <a:p>
            <a:pPr algn="just"/>
            <a:r>
              <a:rPr lang="es-ES" sz="2800" b="1" i="1" dirty="0"/>
              <a:t>Si bien es cierto el documento privado al que se ha hecho mención determinaba que el pago de la deuda podía realizarse a proveedores de la empresa Constructora Vista Real también lo es que como quedó señalado en el apartado anterior ese documento conjuntamente con la escritura pública no guardan coherencia con su contenido por lo que no puede concluirse que efectivamente los cheques hayan sido utilizados para pagar la deuda a que se refiere el contribuyente; se concluye entonces que el ajuste formulado por la SAT sobre la factura objeto de análisis es procedente y debe confirmarse.</a:t>
            </a:r>
            <a:r>
              <a:rPr lang="es-ES" sz="2800" dirty="0"/>
              <a:t>”</a:t>
            </a:r>
            <a:endParaRPr lang="es-GT" sz="2800" dirty="0"/>
          </a:p>
          <a:p>
            <a:endParaRPr lang="es-GT" dirty="0"/>
          </a:p>
        </p:txBody>
      </p:sp>
    </p:spTree>
    <p:extLst>
      <p:ext uri="{BB962C8B-B14F-4D97-AF65-F5344CB8AC3E}">
        <p14:creationId xmlns:p14="http://schemas.microsoft.com/office/powerpoint/2010/main" val="177529669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919536" y="2266682"/>
            <a:ext cx="8229600" cy="3862110"/>
          </a:xfrm>
        </p:spPr>
        <p:txBody>
          <a:bodyPr>
            <a:normAutofit/>
          </a:bodyPr>
          <a:lstStyle/>
          <a:p>
            <a:pPr marL="0" indent="0" algn="ctr">
              <a:buNone/>
            </a:pPr>
            <a:r>
              <a:rPr lang="es-GT" sz="6600" dirty="0"/>
              <a:t>MUCHAS </a:t>
            </a:r>
            <a:r>
              <a:rPr lang="es-GT" sz="6600" dirty="0" smtClean="0"/>
              <a:t>GRACIAS</a:t>
            </a:r>
          </a:p>
          <a:p>
            <a:pPr marL="0" indent="0" algn="ctr">
              <a:buNone/>
            </a:pPr>
            <a:endParaRPr lang="es-GT" sz="6600" dirty="0"/>
          </a:p>
          <a:p>
            <a:pPr marL="0" indent="0" algn="ctr">
              <a:buNone/>
            </a:pPr>
            <a:r>
              <a:rPr lang="es-GT" sz="3000" b="1" dirty="0" smtClean="0"/>
              <a:t>	</a:t>
            </a:r>
          </a:p>
          <a:p>
            <a:pPr marL="0" indent="0" algn="ctr">
              <a:buNone/>
            </a:pPr>
            <a:r>
              <a:rPr lang="es-GT" sz="3000" b="1" smtClean="0"/>
              <a:t>Agosto </a:t>
            </a:r>
            <a:r>
              <a:rPr lang="es-GT" sz="3000" b="1" smtClean="0"/>
              <a:t>28, </a:t>
            </a:r>
            <a:r>
              <a:rPr lang="es-GT" sz="3000" b="1" dirty="0" smtClean="0"/>
              <a:t>2018.</a:t>
            </a:r>
          </a:p>
          <a:p>
            <a:pPr marL="0" indent="0" algn="ctr">
              <a:buNone/>
            </a:pPr>
            <a:endParaRPr lang="es-GT" sz="3000" b="1" dirty="0"/>
          </a:p>
          <a:p>
            <a:pPr marL="0" indent="0" algn="ctr">
              <a:buNone/>
            </a:pPr>
            <a:endParaRPr lang="es-GT" sz="4800" dirty="0"/>
          </a:p>
          <a:p>
            <a:pPr marL="0" indent="0" algn="ctr">
              <a:buNone/>
            </a:pPr>
            <a:endParaRPr lang="es-GT" sz="4800" dirty="0"/>
          </a:p>
          <a:p>
            <a:pPr marL="0" indent="0" algn="ctr">
              <a:buNone/>
            </a:pPr>
            <a:endParaRPr lang="es-GT" sz="4800" dirty="0"/>
          </a:p>
          <a:p>
            <a:pPr marL="0" indent="0" algn="ctr">
              <a:buNone/>
            </a:pPr>
            <a:endParaRPr lang="es-GT" sz="2800" dirty="0"/>
          </a:p>
        </p:txBody>
      </p:sp>
      <p:sp>
        <p:nvSpPr>
          <p:cNvPr id="3" name="2 Título"/>
          <p:cNvSpPr>
            <a:spLocks noGrp="1"/>
          </p:cNvSpPr>
          <p:nvPr>
            <p:ph type="title"/>
          </p:nvPr>
        </p:nvSpPr>
        <p:spPr/>
        <p:txBody>
          <a:bodyPr/>
          <a:lstStyle/>
          <a:p>
            <a:endParaRPr lang="es-GT" dirty="0"/>
          </a:p>
        </p:txBody>
      </p:sp>
    </p:spTree>
    <p:extLst>
      <p:ext uri="{BB962C8B-B14F-4D97-AF65-F5344CB8AC3E}">
        <p14:creationId xmlns:p14="http://schemas.microsoft.com/office/powerpoint/2010/main" val="3973595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69701" y="1845733"/>
            <a:ext cx="11050074" cy="4310367"/>
          </a:xfrm>
        </p:spPr>
        <p:txBody>
          <a:bodyPr>
            <a:noAutofit/>
          </a:bodyPr>
          <a:lstStyle/>
          <a:p>
            <a:pPr algn="just"/>
            <a:r>
              <a:rPr lang="es-GT" sz="2500" dirty="0" smtClean="0"/>
              <a:t>El articulo 69 establece: “</a:t>
            </a:r>
            <a:r>
              <a:rPr lang="es-GT" sz="2500" b="1" i="1" dirty="0" smtClean="0"/>
              <a:t>Toda acción u omisión que implique violación de normas tributarias de índole </a:t>
            </a:r>
            <a:r>
              <a:rPr lang="es-GT" sz="2500" b="1" i="1" u="sng" dirty="0" smtClean="0"/>
              <a:t>sustancial o formal</a:t>
            </a:r>
            <a:r>
              <a:rPr lang="es-GT" sz="2500" b="1" i="1" dirty="0" smtClean="0"/>
              <a:t>, constituye infracción que sancionará la Administración Tributaria, en tanto no constituya delito o falta sancionados conforme a la legislación penal.</a:t>
            </a:r>
            <a:r>
              <a:rPr lang="es-GT" sz="2500" dirty="0" smtClean="0"/>
              <a:t>”</a:t>
            </a:r>
          </a:p>
          <a:p>
            <a:pPr algn="just"/>
            <a:r>
              <a:rPr lang="es-GT" sz="2500" dirty="0" smtClean="0"/>
              <a:t>El articulo 98 establece: “</a:t>
            </a:r>
            <a:r>
              <a:rPr lang="es-GT" sz="2500" b="1" i="1" dirty="0" smtClean="0"/>
              <a:t>La Administración Tributaria está obligada a verificar el correcto cumplimiento de las leyes tributarias. …..En el ejercicio de sus funciones la Administración Tributaria actuará conforme a las normas de este Código, las de su Ley Orgánica y las leyes especificas de cada impuesto y las de sus reglamentos respectivos, en cuanto a la aplicación, fiscalización, recaudación y el control de los tributos.  Para tales efectos podrá: …4</a:t>
            </a:r>
            <a:r>
              <a:rPr lang="es-GT" sz="2500" b="1" i="1" u="sng" dirty="0" smtClean="0"/>
              <a:t>) Sancionar a los contribuyentes y responsables, de acuerdo con ese Código y demás leyes tributarias</a:t>
            </a:r>
            <a:r>
              <a:rPr lang="es-GT" sz="2500" b="1" i="1" dirty="0" smtClean="0"/>
              <a:t>.</a:t>
            </a:r>
            <a:r>
              <a:rPr lang="es-GT" sz="2500" dirty="0" smtClean="0"/>
              <a:t>”</a:t>
            </a:r>
            <a:endParaRPr lang="es-GT" sz="2500" b="1" i="1" dirty="0"/>
          </a:p>
        </p:txBody>
      </p:sp>
      <p:sp>
        <p:nvSpPr>
          <p:cNvPr id="3" name="2 Título"/>
          <p:cNvSpPr>
            <a:spLocks noGrp="1"/>
          </p:cNvSpPr>
          <p:nvPr>
            <p:ph type="title"/>
          </p:nvPr>
        </p:nvSpPr>
        <p:spPr/>
        <p:txBody>
          <a:bodyPr>
            <a:normAutofit/>
          </a:bodyPr>
          <a:lstStyle/>
          <a:p>
            <a:pPr algn="ctr"/>
            <a:r>
              <a:rPr lang="es-GT" sz="4400" b="1" dirty="0" smtClean="0"/>
              <a:t>POTESTAD SANCIONADORA, C.T.</a:t>
            </a:r>
            <a:endParaRPr lang="es-GT" sz="4400" b="1" dirty="0"/>
          </a:p>
        </p:txBody>
      </p:sp>
    </p:spTree>
    <p:extLst>
      <p:ext uri="{BB962C8B-B14F-4D97-AF65-F5344CB8AC3E}">
        <p14:creationId xmlns:p14="http://schemas.microsoft.com/office/powerpoint/2010/main" val="3452305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1405</TotalTime>
  <Words>11147</Words>
  <Application>Microsoft Office PowerPoint</Application>
  <PresentationFormat>Panorámica</PresentationFormat>
  <Paragraphs>222</Paragraphs>
  <Slides>88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88</vt:i4>
      </vt:variant>
    </vt:vector>
  </HeadingPairs>
  <TitlesOfParts>
    <vt:vector size="92" baseType="lpstr">
      <vt:lpstr>Calibri</vt:lpstr>
      <vt:lpstr>Calibri Light</vt:lpstr>
      <vt:lpstr>Myriad Pro</vt:lpstr>
      <vt:lpstr>Retrospección</vt:lpstr>
      <vt:lpstr>   RESISTENCIA A LA ACCION FISCALIZADORA COMO INFRACCION EN EL AMBITO ADMINISTRATIVO TRIBUTARIO Y LA FIGURA DE LA BANCARIZACION EN MATERIA TRIBUTARIA.</vt:lpstr>
      <vt:lpstr>PREGUNTAS:</vt:lpstr>
      <vt:lpstr>POTESTAD ADMINISTRATIVA.</vt:lpstr>
      <vt:lpstr>POTESTAD SANCIONADORA:</vt:lpstr>
      <vt:lpstr>POTESTAD SANCIONADORA:</vt:lpstr>
      <vt:lpstr>FACULTAD SANCIONADORA</vt:lpstr>
      <vt:lpstr>DELIMITACION DE LA POTESTAD SANCIONADORA</vt:lpstr>
      <vt:lpstr>POTESTAD SANCIONADORA DE LA SAT</vt:lpstr>
      <vt:lpstr>POTESTAD SANCIONADORA, C.T.</vt:lpstr>
      <vt:lpstr>POTESTAD SANCIONADORA EN LA LEY ORGANICA DE LA SAT.</vt:lpstr>
      <vt:lpstr>PRINCIPIOS DE LA POTESTAD SANCIONADORA</vt:lpstr>
      <vt:lpstr>PRINCIPIO DE PROPORCIONALIDAD</vt:lpstr>
      <vt:lpstr>PRINCIPIO DE PROPORCIONALIDAD</vt:lpstr>
      <vt:lpstr>PRINCIPIO DE PROPORCIONALIDAD</vt:lpstr>
      <vt:lpstr>PRINCIPIO DE RESPONSABILIDAD EN MATERIA DE INFRACCIONES TRIBUTARIAS.</vt:lpstr>
      <vt:lpstr>PRINCIPIO DE NO CONCURRENCIA DE SANCIONES TRIBUTARIAS.</vt:lpstr>
      <vt:lpstr>PRINCIPIO DE COERCION PUNITIVA.</vt:lpstr>
      <vt:lpstr>PRINCIPIO DEL DEBIDO PROCESO</vt:lpstr>
      <vt:lpstr>PRINCIPIO DEL DEBIDO PROCESO</vt:lpstr>
      <vt:lpstr>POTESTAD SANCIONADORA JUDICIAL</vt:lpstr>
      <vt:lpstr>POTESTAD SANCIONADORA JUDICIAL</vt:lpstr>
      <vt:lpstr>DELIMITACION DE POTESTADES</vt:lpstr>
      <vt:lpstr>DELIMITACION.</vt:lpstr>
      <vt:lpstr>CONTROL JUDICIAL DE LOS ACTOS ADMINISTRATIVOS</vt:lpstr>
      <vt:lpstr>Presentación de PowerPoint</vt:lpstr>
      <vt:lpstr>Presentación de PowerPoint</vt:lpstr>
      <vt:lpstr>Presentación de PowerPoint</vt:lpstr>
      <vt:lpstr>Presentación de PowerPoint</vt:lpstr>
      <vt:lpstr> REQUISITOS DE LA RESOLUCION A IMPUGNAR:</vt:lpstr>
      <vt:lpstr>Presentación de PowerPoint</vt:lpstr>
      <vt:lpstr>RESISTENCIA A LA ACCION FISCALIZADORA DE LA ADMINISTRACION TRIBUTARIA </vt:lpstr>
      <vt:lpstr>Presentación de PowerPoint</vt:lpstr>
      <vt:lpstr>INFRACCION: RESISTENCIA A LA ACCION FISCALIZADORA DE LA ADMINISTRACION TRIBUTARIA</vt:lpstr>
      <vt:lpstr>    SE CONSIDERAN ACCIONES DE RESISTENCIA: </vt:lpstr>
      <vt:lpstr>Presentación de PowerPoint</vt:lpstr>
      <vt:lpstr>Presentación de PowerPoint</vt:lpstr>
      <vt:lpstr>ELEMENTOS QUE RESALTAN EN LA RESISTENCIA ADMINISTRATIVA</vt:lpstr>
      <vt:lpstr>PRESUPUESTOS NECESARIOS:</vt:lpstr>
      <vt:lpstr>Presentación de PowerPoint</vt:lpstr>
      <vt:lpstr>Presentación de PowerPoint</vt:lpstr>
      <vt:lpstr>LA FIGURA DE LA RESISTENCIA A LA ACCION FISCALIZADORA (criterio)</vt:lpstr>
      <vt:lpstr>Presentación de PowerPoint</vt:lpstr>
      <vt:lpstr>RAZONABILIDAD DEL PLAZO PARA PRESENTAR LA INFORMACIÓN REQUERIDA POR LA ADMÓN.  T.</vt:lpstr>
      <vt:lpstr>RAZONABILIDAD DEL PLAZO PARA PRESENTAR LA INFORMACIÓN REQUERIDA POR LA ADMÓN.  T.</vt:lpstr>
      <vt:lpstr>SALA 2ª.TRIBUNAL DE LO CONTENCIOSO ADTIVO, 25-05-2007, EXPEDIENTE 289-2004</vt:lpstr>
      <vt:lpstr>Presentación de PowerPoint</vt:lpstr>
      <vt:lpstr>Presentación de PowerPoint</vt:lpstr>
      <vt:lpstr>CORTE SUPREMA DE JUSTICIA 3-12-2007, EXPEDIENTE 317-2007</vt:lpstr>
      <vt:lpstr>Presentación de PowerPoint</vt:lpstr>
      <vt:lpstr>CORTE SUPREMA DE JUSTICIA 3-12-2007, EXPEDIENTE 317-2007</vt:lpstr>
      <vt:lpstr>Presentación de PowerPoint</vt:lpstr>
      <vt:lpstr>CORTE SUPREMA DE JUSTICIA 5-02-2009 EXPEDIENTE 295-2007</vt:lpstr>
      <vt:lpstr>CORTE SUPREMA DE JUSTICIA 5-02-2009 EXPEDIENTE 295-2007</vt:lpstr>
      <vt:lpstr>Presentación de PowerPoint</vt:lpstr>
      <vt:lpstr>CORTE SUPREMA DE JUSTICIA 5-02-2009 EXPEDIENTE 295-2007</vt:lpstr>
      <vt:lpstr>Presentación de PowerPoint</vt:lpstr>
      <vt:lpstr>C.C. SENTENCIA 20-08-2015, EXPEDIENTE 2810-2014</vt:lpstr>
      <vt:lpstr>Presentación de PowerPoint</vt:lpstr>
      <vt:lpstr>C.C. SENTENCIA 28-11-2005, EXPEDIENTES ACUMULADOS 878-2005 Y 879-2005</vt:lpstr>
      <vt:lpstr>Presentación de PowerPoint</vt:lpstr>
      <vt:lpstr>C. C. SENTENCIA 10-07-2001, EXPEDIENTE 258-2000</vt:lpstr>
      <vt:lpstr>CORTE SUPREMA DE JUSTICIA CASACION 06-10-2017, EXPEDIENTE  00041-2017</vt:lpstr>
      <vt:lpstr>  C. C. AMPARO EN UNICA INSTANCIA  06-04-2011 EXPEDIENTE 3853-2010.</vt:lpstr>
      <vt:lpstr>Presentación de PowerPoint</vt:lpstr>
      <vt:lpstr>              C.C. AMPARO EN UNICA INSTANCIA 27-09-2011, EXPEDIENTE 3854-2010</vt:lpstr>
      <vt:lpstr>Presentación de PowerPoint</vt:lpstr>
      <vt:lpstr>  C.C.AMPARO EN ÚNICA INSTANCIA  17-10-2012, EXPEDIENTE 1648-2012.         3RA.</vt:lpstr>
      <vt:lpstr>       C.C. APELACION DE SENTENCIA DE AMPARO 15-07-2015, EXPEDIENTE 3427-2014.</vt:lpstr>
      <vt:lpstr>Presentación de PowerPoint</vt:lpstr>
      <vt:lpstr>Presentación de PowerPoint</vt:lpstr>
      <vt:lpstr>                                                                                                           C.C. APELACION DE SENTENCIA DE AMPARO 26-05-2015, EXPEDIENTE 3336-2014.</vt:lpstr>
      <vt:lpstr> C.C. APELACION DE SENTENCIA DE AMPARO, 16-11-2015, EXPEDIENTE 4461-2014.</vt:lpstr>
      <vt:lpstr>Presentación de PowerPoint</vt:lpstr>
      <vt:lpstr> C.C.  AMPARO EN UNICA INSTANCIA, 03-08-2017, EXPEDIENTE 4587-2016.</vt:lpstr>
      <vt:lpstr>Presentación de PowerPoint</vt:lpstr>
      <vt:lpstr> C.C. APELACION DE AMPARO 09-08-2017, EXPEDIENTE 3444-2016.</vt:lpstr>
      <vt:lpstr>BANCARIZACION EN MATERIA TRIBUTARIA </vt:lpstr>
      <vt:lpstr>Presentación de PowerPoint</vt:lpstr>
      <vt:lpstr>REGULACION VIGENTE</vt:lpstr>
      <vt:lpstr>Presentación de PowerPoint</vt:lpstr>
      <vt:lpstr>TRANSACCIONES SUJETAS A BANCARIZACIÓN</vt:lpstr>
      <vt:lpstr> SALA 4ª. TRIBUNAL DE LO CONTENCIOSO ADTIVO. 18-08-2015, EXPEDIENTE 150-2014.</vt:lpstr>
      <vt:lpstr>Presentación de PowerPoint</vt:lpstr>
      <vt:lpstr>Presentación de PowerPoint</vt:lpstr>
      <vt:lpstr>CORTE SUPREMA DE JUSTICIA CASACIÓN 540-2015</vt:lpstr>
      <vt:lpstr>CORTE SUPREMA DE JUSTICIA CASACION 243-2015 </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INCIDENCIAS CONSTITUCIONALES Y POTESTAD SANCIONADORA DE LOS CIERRES TRIBUTARIOS.</dc:title>
  <dc:creator>Romero Morales, Erwin Ivan</dc:creator>
  <cp:lastModifiedBy>Romero Morales, Erwin Ivan</cp:lastModifiedBy>
  <cp:revision>86</cp:revision>
  <dcterms:created xsi:type="dcterms:W3CDTF">2017-05-04T16:13:57Z</dcterms:created>
  <dcterms:modified xsi:type="dcterms:W3CDTF">2018-08-28T22:14:14Z</dcterms:modified>
</cp:coreProperties>
</file>